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6"/>
  </p:notesMasterIdLst>
  <p:sldIdLst>
    <p:sldId id="272" r:id="rId2"/>
    <p:sldId id="326" r:id="rId3"/>
    <p:sldId id="317" r:id="rId4"/>
    <p:sldId id="327" r:id="rId5"/>
    <p:sldId id="328" r:id="rId6"/>
    <p:sldId id="309" r:id="rId7"/>
    <p:sldId id="310" r:id="rId8"/>
    <p:sldId id="311" r:id="rId9"/>
    <p:sldId id="313" r:id="rId10"/>
    <p:sldId id="318" r:id="rId11"/>
    <p:sldId id="319" r:id="rId12"/>
    <p:sldId id="321" r:id="rId13"/>
    <p:sldId id="323" r:id="rId14"/>
    <p:sldId id="259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76CDFFB0-6760-2D4B-877E-6C7987CBFFB5}">
          <p14:sldIdLst>
            <p14:sldId id="272"/>
            <p14:sldId id="326"/>
            <p14:sldId id="317"/>
            <p14:sldId id="327"/>
            <p14:sldId id="328"/>
            <p14:sldId id="309"/>
            <p14:sldId id="310"/>
            <p14:sldId id="311"/>
            <p14:sldId id="313"/>
            <p14:sldId id="318"/>
            <p14:sldId id="319"/>
            <p14:sldId id="321"/>
            <p14:sldId id="323"/>
            <p14:sldId id="259"/>
          </p14:sldIdLst>
        </p14:section>
        <p14:section name="Resources" id="{AFDB4C65-5427-0249-B03E-3DF466D983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34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4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4A7"/>
    <a:srgbClr val="DE4A66"/>
    <a:srgbClr val="FFDD00"/>
    <a:srgbClr val="D9222A"/>
    <a:srgbClr val="274E90"/>
    <a:srgbClr val="56B364"/>
    <a:srgbClr val="FFDC00"/>
    <a:srgbClr val="EB8B2D"/>
    <a:srgbClr val="86C5BD"/>
    <a:srgbClr val="DD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9"/>
    <p:restoredTop sz="78261" autoAdjust="0"/>
  </p:normalViewPr>
  <p:slideViewPr>
    <p:cSldViewPr snapToGrid="0" snapToObjects="1">
      <p:cViewPr varScale="1">
        <p:scale>
          <a:sx n="129" d="100"/>
          <a:sy n="129" d="100"/>
        </p:scale>
        <p:origin x="1085" y="96"/>
      </p:cViewPr>
      <p:guideLst>
        <p:guide orient="horz" pos="1234"/>
        <p:guide pos="272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# of New Processes</c:v>
                </c:pt>
              </c:strCache>
            </c:strRef>
          </c:tx>
          <c:spPr>
            <a:solidFill>
              <a:srgbClr val="36B4A7"/>
            </a:solidFill>
            <a:ln>
              <a:noFill/>
            </a:ln>
            <a:effectLst/>
          </c:spPr>
          <c:invertIfNegative val="0"/>
          <c:cat>
            <c:strRef>
              <c:f>Sheet1!$I$20:$L$20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Sheet1!$I$21:$L$21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5-4E6D-9C96-B16DB1BDC62F}"/>
            </c:ext>
          </c:extLst>
        </c:ser>
        <c:ser>
          <c:idx val="1"/>
          <c:order val="1"/>
          <c:tx>
            <c:strRef>
              <c:f>Sheet1!$H$22</c:f>
              <c:strCache>
                <c:ptCount val="1"/>
                <c:pt idx="0">
                  <c:v># Decommissioned Processes</c:v>
                </c:pt>
              </c:strCache>
            </c:strRef>
          </c:tx>
          <c:spPr>
            <a:solidFill>
              <a:srgbClr val="DE4A66"/>
            </a:solidFill>
            <a:ln>
              <a:noFill/>
            </a:ln>
            <a:effectLst/>
          </c:spPr>
          <c:invertIfNegative val="0"/>
          <c:cat>
            <c:strRef>
              <c:f>Sheet1!$I$20:$L$20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Sheet1!$I$22:$L$22</c:f>
              <c:numCache>
                <c:formatCode>General</c:formatCode>
                <c:ptCount val="4"/>
                <c:pt idx="0">
                  <c:v>-5</c:v>
                </c:pt>
                <c:pt idx="1">
                  <c:v>-1</c:v>
                </c:pt>
                <c:pt idx="2">
                  <c:v>-3</c:v>
                </c:pt>
                <c:pt idx="3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5-4E6D-9C96-B16DB1BDC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831304"/>
        <c:axId val="422830976"/>
      </c:barChart>
      <c:catAx>
        <c:axId val="42283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30976"/>
        <c:crosses val="autoZero"/>
        <c:auto val="1"/>
        <c:lblAlgn val="ctr"/>
        <c:lblOffset val="100"/>
        <c:noMultiLvlLbl val="0"/>
      </c:catAx>
      <c:valAx>
        <c:axId val="42283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83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0F88A-5C18-4231-B265-3039311D5999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217BDB8E-C6F3-4F77-AA55-3E3CA0CF6A4C}">
      <dgm:prSet phldrT="[Text]"/>
      <dgm:spPr>
        <a:solidFill>
          <a:srgbClr val="36B4A7"/>
        </a:solidFill>
      </dgm:spPr>
      <dgm:t>
        <a:bodyPr/>
        <a:lstStyle/>
        <a:p>
          <a:r>
            <a:rPr lang="en-US" b="1" dirty="0"/>
            <a:t>New Development</a:t>
          </a:r>
        </a:p>
      </dgm:t>
    </dgm:pt>
    <dgm:pt modelId="{557B2F55-B41F-40B1-B8AB-0AB7667A0DCD}" type="parTrans" cxnId="{F5A90CD1-472A-4298-A023-4BE175817278}">
      <dgm:prSet/>
      <dgm:spPr/>
      <dgm:t>
        <a:bodyPr/>
        <a:lstStyle/>
        <a:p>
          <a:endParaRPr lang="en-US"/>
        </a:p>
      </dgm:t>
    </dgm:pt>
    <dgm:pt modelId="{BA9CCB93-6183-4A31-8B2B-F1E15506C23E}" type="sibTrans" cxnId="{F5A90CD1-472A-4298-A023-4BE175817278}">
      <dgm:prSet/>
      <dgm:spPr/>
      <dgm:t>
        <a:bodyPr/>
        <a:lstStyle/>
        <a:p>
          <a:endParaRPr lang="en-US"/>
        </a:p>
      </dgm:t>
    </dgm:pt>
    <dgm:pt modelId="{742F2B86-7C9E-4437-AE25-F9BD8218164E}">
      <dgm:prSet phldrT="[Text]"/>
      <dgm:spPr>
        <a:solidFill>
          <a:srgbClr val="DE4A66"/>
        </a:solidFill>
      </dgm:spPr>
      <dgm:t>
        <a:bodyPr/>
        <a:lstStyle/>
        <a:p>
          <a:r>
            <a:rPr lang="en-US" b="1" dirty="0"/>
            <a:t>Change Management</a:t>
          </a:r>
        </a:p>
      </dgm:t>
    </dgm:pt>
    <dgm:pt modelId="{A8D6E1DF-FB45-45EB-BCA0-7FC884902135}" type="parTrans" cxnId="{53B5C8AE-79B7-4457-9C2B-A90032117950}">
      <dgm:prSet/>
      <dgm:spPr/>
      <dgm:t>
        <a:bodyPr/>
        <a:lstStyle/>
        <a:p>
          <a:endParaRPr lang="en-US"/>
        </a:p>
      </dgm:t>
    </dgm:pt>
    <dgm:pt modelId="{08EAA308-CF31-4ABE-990B-07EF444BA068}" type="sibTrans" cxnId="{53B5C8AE-79B7-4457-9C2B-A90032117950}">
      <dgm:prSet/>
      <dgm:spPr/>
      <dgm:t>
        <a:bodyPr/>
        <a:lstStyle/>
        <a:p>
          <a:endParaRPr lang="en-US"/>
        </a:p>
      </dgm:t>
    </dgm:pt>
    <dgm:pt modelId="{AB5C351E-7CC5-473F-94B5-6D267A70A5DD}" type="pres">
      <dgm:prSet presAssocID="{DCC0F88A-5C18-4231-B265-3039311D5999}" presName="compositeShape" presStyleCnt="0">
        <dgm:presLayoutVars>
          <dgm:chMax val="7"/>
          <dgm:dir/>
          <dgm:resizeHandles val="exact"/>
        </dgm:presLayoutVars>
      </dgm:prSet>
      <dgm:spPr/>
    </dgm:pt>
    <dgm:pt modelId="{E4C39A5E-11B3-47D5-8DD1-15BECBBA6D97}" type="pres">
      <dgm:prSet presAssocID="{DCC0F88A-5C18-4231-B265-3039311D5999}" presName="wedge1" presStyleLbl="node1" presStyleIdx="0" presStyleCnt="2" custLinFactNeighborX="-341" custLinFactNeighborY="-1393"/>
      <dgm:spPr/>
    </dgm:pt>
    <dgm:pt modelId="{16E7DC91-49C8-4D57-A117-ADD9B2E8F24A}" type="pres">
      <dgm:prSet presAssocID="{DCC0F88A-5C18-4231-B265-3039311D5999}" presName="dummy1a" presStyleCnt="0"/>
      <dgm:spPr/>
    </dgm:pt>
    <dgm:pt modelId="{E581C3CF-FCEE-4F05-90AA-BA2B69DB12E8}" type="pres">
      <dgm:prSet presAssocID="{DCC0F88A-5C18-4231-B265-3039311D5999}" presName="dummy1b" presStyleCnt="0"/>
      <dgm:spPr/>
    </dgm:pt>
    <dgm:pt modelId="{437FD635-F9F8-4175-AC44-CD1B759BB334}" type="pres">
      <dgm:prSet presAssocID="{DCC0F88A-5C18-4231-B265-3039311D599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7E4F7D2-F5EA-47EF-94FA-B84BFF19DF18}" type="pres">
      <dgm:prSet presAssocID="{DCC0F88A-5C18-4231-B265-3039311D5999}" presName="wedge2" presStyleLbl="node1" presStyleIdx="1" presStyleCnt="2"/>
      <dgm:spPr/>
    </dgm:pt>
    <dgm:pt modelId="{A74EA631-0612-445D-9A73-682D08BCB53F}" type="pres">
      <dgm:prSet presAssocID="{DCC0F88A-5C18-4231-B265-3039311D5999}" presName="dummy2a" presStyleCnt="0"/>
      <dgm:spPr/>
    </dgm:pt>
    <dgm:pt modelId="{E58AD315-BA8C-4955-B112-3ED1454B1FD6}" type="pres">
      <dgm:prSet presAssocID="{DCC0F88A-5C18-4231-B265-3039311D5999}" presName="dummy2b" presStyleCnt="0"/>
      <dgm:spPr/>
    </dgm:pt>
    <dgm:pt modelId="{DA783E77-D5E2-4B96-95BA-8EFD7D56FDE6}" type="pres">
      <dgm:prSet presAssocID="{DCC0F88A-5C18-4231-B265-3039311D599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3C281255-1574-4DC8-9387-5574591011B4}" type="pres">
      <dgm:prSet presAssocID="{BA9CCB93-6183-4A31-8B2B-F1E15506C23E}" presName="arrowWedge1" presStyleLbl="fgSibTrans2D1" presStyleIdx="0" presStyleCnt="2"/>
      <dgm:spPr/>
    </dgm:pt>
    <dgm:pt modelId="{D354137C-5819-430E-84D0-BA064A41A3F7}" type="pres">
      <dgm:prSet presAssocID="{08EAA308-CF31-4ABE-990B-07EF444BA068}" presName="arrowWedge2" presStyleLbl="fgSibTrans2D1" presStyleIdx="1" presStyleCnt="2"/>
      <dgm:spPr/>
    </dgm:pt>
  </dgm:ptLst>
  <dgm:cxnLst>
    <dgm:cxn modelId="{D1DE5C19-3AD3-480C-A2CF-C8B50B7BDA2C}" type="presOf" srcId="{217BDB8E-C6F3-4F77-AA55-3E3CA0CF6A4C}" destId="{E4C39A5E-11B3-47D5-8DD1-15BECBBA6D97}" srcOrd="0" destOrd="0" presId="urn:microsoft.com/office/officeart/2005/8/layout/cycle8"/>
    <dgm:cxn modelId="{89735C73-F843-4A7E-BB12-7890E686BC5B}" type="presOf" srcId="{742F2B86-7C9E-4437-AE25-F9BD8218164E}" destId="{47E4F7D2-F5EA-47EF-94FA-B84BFF19DF18}" srcOrd="0" destOrd="0" presId="urn:microsoft.com/office/officeart/2005/8/layout/cycle8"/>
    <dgm:cxn modelId="{8B262A8E-2B86-407A-B9EF-16C3D090F565}" type="presOf" srcId="{217BDB8E-C6F3-4F77-AA55-3E3CA0CF6A4C}" destId="{437FD635-F9F8-4175-AC44-CD1B759BB334}" srcOrd="1" destOrd="0" presId="urn:microsoft.com/office/officeart/2005/8/layout/cycle8"/>
    <dgm:cxn modelId="{3215DAA2-50B7-4FC1-B20B-8E31DAD8E4A8}" type="presOf" srcId="{742F2B86-7C9E-4437-AE25-F9BD8218164E}" destId="{DA783E77-D5E2-4B96-95BA-8EFD7D56FDE6}" srcOrd="1" destOrd="0" presId="urn:microsoft.com/office/officeart/2005/8/layout/cycle8"/>
    <dgm:cxn modelId="{53B5C8AE-79B7-4457-9C2B-A90032117950}" srcId="{DCC0F88A-5C18-4231-B265-3039311D5999}" destId="{742F2B86-7C9E-4437-AE25-F9BD8218164E}" srcOrd="1" destOrd="0" parTransId="{A8D6E1DF-FB45-45EB-BCA0-7FC884902135}" sibTransId="{08EAA308-CF31-4ABE-990B-07EF444BA068}"/>
    <dgm:cxn modelId="{F5A90CD1-472A-4298-A023-4BE175817278}" srcId="{DCC0F88A-5C18-4231-B265-3039311D5999}" destId="{217BDB8E-C6F3-4F77-AA55-3E3CA0CF6A4C}" srcOrd="0" destOrd="0" parTransId="{557B2F55-B41F-40B1-B8AB-0AB7667A0DCD}" sibTransId="{BA9CCB93-6183-4A31-8B2B-F1E15506C23E}"/>
    <dgm:cxn modelId="{EC3E6BDF-D0EA-4864-AC8B-855E47C66EA8}" type="presOf" srcId="{DCC0F88A-5C18-4231-B265-3039311D5999}" destId="{AB5C351E-7CC5-473F-94B5-6D267A70A5DD}" srcOrd="0" destOrd="0" presId="urn:microsoft.com/office/officeart/2005/8/layout/cycle8"/>
    <dgm:cxn modelId="{31B4A284-A51F-46DD-8498-099CA24D66E4}" type="presParOf" srcId="{AB5C351E-7CC5-473F-94B5-6D267A70A5DD}" destId="{E4C39A5E-11B3-47D5-8DD1-15BECBBA6D97}" srcOrd="0" destOrd="0" presId="urn:microsoft.com/office/officeart/2005/8/layout/cycle8"/>
    <dgm:cxn modelId="{19017880-D9C8-4BAE-BBE1-6EA770F324C3}" type="presParOf" srcId="{AB5C351E-7CC5-473F-94B5-6D267A70A5DD}" destId="{16E7DC91-49C8-4D57-A117-ADD9B2E8F24A}" srcOrd="1" destOrd="0" presId="urn:microsoft.com/office/officeart/2005/8/layout/cycle8"/>
    <dgm:cxn modelId="{DCA29F9E-4C7A-4A7C-A175-216CCB186762}" type="presParOf" srcId="{AB5C351E-7CC5-473F-94B5-6D267A70A5DD}" destId="{E581C3CF-FCEE-4F05-90AA-BA2B69DB12E8}" srcOrd="2" destOrd="0" presId="urn:microsoft.com/office/officeart/2005/8/layout/cycle8"/>
    <dgm:cxn modelId="{F5F0DB66-9CF9-4349-A1B8-6AF4C2C9886D}" type="presParOf" srcId="{AB5C351E-7CC5-473F-94B5-6D267A70A5DD}" destId="{437FD635-F9F8-4175-AC44-CD1B759BB334}" srcOrd="3" destOrd="0" presId="urn:microsoft.com/office/officeart/2005/8/layout/cycle8"/>
    <dgm:cxn modelId="{94F804EA-4B71-4245-A4C0-6EA6B496705E}" type="presParOf" srcId="{AB5C351E-7CC5-473F-94B5-6D267A70A5DD}" destId="{47E4F7D2-F5EA-47EF-94FA-B84BFF19DF18}" srcOrd="4" destOrd="0" presId="urn:microsoft.com/office/officeart/2005/8/layout/cycle8"/>
    <dgm:cxn modelId="{12BECD40-3EE6-4378-B383-DA1C125BE942}" type="presParOf" srcId="{AB5C351E-7CC5-473F-94B5-6D267A70A5DD}" destId="{A74EA631-0612-445D-9A73-682D08BCB53F}" srcOrd="5" destOrd="0" presId="urn:microsoft.com/office/officeart/2005/8/layout/cycle8"/>
    <dgm:cxn modelId="{17588F82-5AEF-428F-A00E-68DCDA7784F5}" type="presParOf" srcId="{AB5C351E-7CC5-473F-94B5-6D267A70A5DD}" destId="{E58AD315-BA8C-4955-B112-3ED1454B1FD6}" srcOrd="6" destOrd="0" presId="urn:microsoft.com/office/officeart/2005/8/layout/cycle8"/>
    <dgm:cxn modelId="{6E40536C-90C4-49F2-88BB-F7C40C815888}" type="presParOf" srcId="{AB5C351E-7CC5-473F-94B5-6D267A70A5DD}" destId="{DA783E77-D5E2-4B96-95BA-8EFD7D56FDE6}" srcOrd="7" destOrd="0" presId="urn:microsoft.com/office/officeart/2005/8/layout/cycle8"/>
    <dgm:cxn modelId="{BAED1001-B322-4D36-95F4-BEA8FB767840}" type="presParOf" srcId="{AB5C351E-7CC5-473F-94B5-6D267A70A5DD}" destId="{3C281255-1574-4DC8-9387-5574591011B4}" srcOrd="8" destOrd="0" presId="urn:microsoft.com/office/officeart/2005/8/layout/cycle8"/>
    <dgm:cxn modelId="{69F09653-0DD5-41F1-A7EF-A18A6B6B9B53}" type="presParOf" srcId="{AB5C351E-7CC5-473F-94B5-6D267A70A5DD}" destId="{D354137C-5819-430E-84D0-BA064A41A3F7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39A5E-11B3-47D5-8DD1-15BECBBA6D97}">
      <dsp:nvSpPr>
        <dsp:cNvPr id="0" name=""/>
        <dsp:cNvSpPr/>
      </dsp:nvSpPr>
      <dsp:spPr>
        <a:xfrm>
          <a:off x="1352916" y="182684"/>
          <a:ext cx="2468193" cy="2468193"/>
        </a:xfrm>
        <a:prstGeom prst="pie">
          <a:avLst>
            <a:gd name="adj1" fmla="val 16200000"/>
            <a:gd name="adj2" fmla="val 5400000"/>
          </a:avLst>
        </a:prstGeom>
        <a:solidFill>
          <a:srgbClr val="36B4A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New Development</a:t>
          </a:r>
        </a:p>
      </dsp:txBody>
      <dsp:txXfrm>
        <a:off x="2701607" y="829115"/>
        <a:ext cx="881497" cy="1175330"/>
      </dsp:txXfrm>
    </dsp:sp>
    <dsp:sp modelId="{47E4F7D2-F5EA-47EF-94FA-B84BFF19DF18}">
      <dsp:nvSpPr>
        <dsp:cNvPr id="0" name=""/>
        <dsp:cNvSpPr/>
      </dsp:nvSpPr>
      <dsp:spPr>
        <a:xfrm>
          <a:off x="1243799" y="217065"/>
          <a:ext cx="2468193" cy="2468193"/>
        </a:xfrm>
        <a:prstGeom prst="pie">
          <a:avLst>
            <a:gd name="adj1" fmla="val 5400000"/>
            <a:gd name="adj2" fmla="val 16200000"/>
          </a:avLst>
        </a:prstGeom>
        <a:solidFill>
          <a:srgbClr val="DE4A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Change Management</a:t>
          </a:r>
        </a:p>
      </dsp:txBody>
      <dsp:txXfrm>
        <a:off x="1481804" y="863497"/>
        <a:ext cx="881497" cy="1175330"/>
      </dsp:txXfrm>
    </dsp:sp>
    <dsp:sp modelId="{3C281255-1574-4DC8-9387-5574591011B4}">
      <dsp:nvSpPr>
        <dsp:cNvPr id="0" name=""/>
        <dsp:cNvSpPr/>
      </dsp:nvSpPr>
      <dsp:spPr>
        <a:xfrm>
          <a:off x="1200123" y="29891"/>
          <a:ext cx="2773778" cy="2773778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4137C-5819-430E-84D0-BA064A41A3F7}">
      <dsp:nvSpPr>
        <dsp:cNvPr id="0" name=""/>
        <dsp:cNvSpPr/>
      </dsp:nvSpPr>
      <dsp:spPr>
        <a:xfrm>
          <a:off x="1091007" y="64273"/>
          <a:ext cx="2773778" cy="2773778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AD28-D7D8-A543-8568-85A29F0FBEA9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56826-432A-4442-BE59-3F86B62C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4D88-4A56-FC4D-9757-E0F004EF315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3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56826-432A-4442-BE59-3F86B62C0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0886" y="0"/>
            <a:ext cx="4582886" cy="515268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1" y="1996069"/>
            <a:ext cx="3952500" cy="1613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3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0721" y="3692179"/>
            <a:ext cx="3952500" cy="581246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81" y="2134610"/>
            <a:ext cx="3740046" cy="874279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8" y="4858942"/>
            <a:ext cx="8371481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19" y="1099473"/>
            <a:ext cx="8371481" cy="364491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99473"/>
            <a:ext cx="8351837" cy="3644913"/>
          </a:xfrm>
          <a:prstGeom prst="rect">
            <a:avLst/>
          </a:prstGeom>
        </p:spPr>
        <p:txBody>
          <a:bodyPr lIns="90000" r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 b="0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718" y="4858942"/>
            <a:ext cx="8371481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305">
          <p15:clr>
            <a:srgbClr val="FBAE40"/>
          </p15:clr>
        </p15:guide>
        <p15:guide id="4" pos="5465">
          <p15:clr>
            <a:srgbClr val="FBAE40"/>
          </p15:clr>
        </p15:guide>
        <p15:guide id="5" orient="horz" pos="2142">
          <p15:clr>
            <a:srgbClr val="FBAE40"/>
          </p15:clr>
        </p15:guide>
        <p15:guide id="6" orient="horz" pos="259">
          <p15:clr>
            <a:srgbClr val="FBAE40"/>
          </p15:clr>
        </p15:guide>
        <p15:guide id="7" orient="horz" pos="31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0886" y="0"/>
            <a:ext cx="4582886" cy="515268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01587" y="1996069"/>
            <a:ext cx="3358266" cy="1613415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000" b="1" i="0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23" y="3834307"/>
            <a:ext cx="1707652" cy="399184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8216" y="1966406"/>
            <a:ext cx="3968952" cy="12198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  <p15:guide id="3" pos="43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886" y="0"/>
            <a:ext cx="4582886" cy="515268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8216" y="1966406"/>
            <a:ext cx="3968952" cy="12198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804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378456"/>
            <a:ext cx="5216525" cy="1163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08549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378456"/>
            <a:ext cx="5216525" cy="1163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4850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378456"/>
            <a:ext cx="5216525" cy="1163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70902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378456"/>
            <a:ext cx="5216525" cy="1163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07122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378456"/>
            <a:ext cx="5216525" cy="1163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6598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20" y="363465"/>
            <a:ext cx="6607220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327" userDrawn="1">
          <p15:clr>
            <a:srgbClr val="FBAE40"/>
          </p15:clr>
        </p15:guide>
        <p15:guide id="4" pos="5465">
          <p15:clr>
            <a:srgbClr val="FBAE40"/>
          </p15:clr>
        </p15:guide>
        <p15:guide id="5" orient="horz" pos="2142">
          <p15:clr>
            <a:srgbClr val="FBAE40"/>
          </p15:clr>
        </p15:guide>
        <p15:guide id="6" orient="horz" pos="259">
          <p15:clr>
            <a:srgbClr val="FBAE40"/>
          </p15:clr>
        </p15:guide>
        <p15:guide id="7" orient="horz" pos="3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258093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8215" y="759497"/>
            <a:ext cx="5273095" cy="12198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69" y="3540361"/>
            <a:ext cx="2724462" cy="63687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9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1"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19" y="1099474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40719" y="1756906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0719" y="2414338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40719" y="3071770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0719" y="372920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40719" y="438663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911600" y="1099474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911600" y="1756906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3911600" y="2414338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911600" y="307018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4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911600" y="372920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911600" y="4387114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720763" y="1099474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720763" y="1756906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720763" y="2414338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20763" y="3071770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4720763" y="372920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45" hasCustomPrompt="1"/>
          </p:nvPr>
        </p:nvSpPr>
        <p:spPr>
          <a:xfrm>
            <a:off x="4720763" y="438663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8291644" y="1099474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8291644" y="1756906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8291644" y="2414338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9" hasCustomPrompt="1"/>
          </p:nvPr>
        </p:nvSpPr>
        <p:spPr>
          <a:xfrm>
            <a:off x="8291644" y="307018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8291644" y="372920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51" hasCustomPrompt="1"/>
          </p:nvPr>
        </p:nvSpPr>
        <p:spPr>
          <a:xfrm>
            <a:off x="8291644" y="4387114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561114" y="0"/>
            <a:ext cx="4582886" cy="515268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20" y="363465"/>
            <a:ext cx="3991438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45264" y="1100138"/>
            <a:ext cx="3866935" cy="36442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19" y="1099474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40719" y="1756906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0719" y="2414338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40719" y="3071770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0719" y="372920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40719" y="4386632"/>
            <a:ext cx="3570881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911600" y="1099474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911600" y="1756906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3911600" y="2414338"/>
            <a:ext cx="420556" cy="357754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911600" y="307018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4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911600" y="3729202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911600" y="4387114"/>
            <a:ext cx="420556" cy="359342"/>
          </a:xfrm>
          <a:prstGeom prst="rect">
            <a:avLst/>
          </a:prstGeom>
        </p:spPr>
        <p:txBody>
          <a:bodyPr lIns="90000" anchor="ctr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rgbClr val="FFDC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H="1">
            <a:off x="4571999" y="0"/>
            <a:ext cx="4572001" cy="515268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4858942"/>
            <a:ext cx="4010220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20" y="1099473"/>
            <a:ext cx="4010220" cy="364491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20" y="363465"/>
            <a:ext cx="4010219" cy="621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5264" y="1099474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8" y="0"/>
            <a:ext cx="4572002" cy="5143500"/>
          </a:xfrm>
          <a:prstGeom prst="rect">
            <a:avLst/>
          </a:prstGeom>
          <a:solidFill>
            <a:srgbClr val="DD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45264" y="1099473"/>
            <a:ext cx="3866935" cy="36449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20" y="4858942"/>
            <a:ext cx="4010220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20" y="363465"/>
            <a:ext cx="4010219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20" y="1099473"/>
            <a:ext cx="4010220" cy="364491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571750"/>
            <a:ext cx="9144000" cy="258093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8" y="4858942"/>
            <a:ext cx="8371481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40720" y="2818151"/>
            <a:ext cx="4010220" cy="1926235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701979" y="2818151"/>
            <a:ext cx="4010220" cy="1926235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40719" y="1099473"/>
            <a:ext cx="8371479" cy="128396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571750"/>
            <a:ext cx="9144000" cy="258093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8" y="4858942"/>
            <a:ext cx="8371481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19" y="1099473"/>
            <a:ext cx="6607221" cy="698847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40718" y="3098800"/>
            <a:ext cx="2707282" cy="1645586"/>
          </a:xfrm>
          <a:prstGeom prst="rect">
            <a:avLst/>
          </a:prstGeom>
        </p:spPr>
        <p:txBody>
          <a:bodyPr lIns="9000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343839" y="2174240"/>
            <a:ext cx="701040" cy="701040"/>
          </a:xfrm>
          <a:prstGeom prst="ellipse">
            <a:avLst/>
          </a:prstGeom>
          <a:solidFill>
            <a:srgbClr val="FFDC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4168319" y="2174240"/>
            <a:ext cx="701040" cy="701040"/>
          </a:xfrm>
          <a:prstGeom prst="ellipse">
            <a:avLst/>
          </a:prstGeom>
          <a:solidFill>
            <a:srgbClr val="FFDC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008038" y="2174240"/>
            <a:ext cx="701040" cy="701040"/>
          </a:xfrm>
          <a:prstGeom prst="ellipse">
            <a:avLst/>
          </a:prstGeom>
          <a:solidFill>
            <a:srgbClr val="FFDC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65198" y="3098800"/>
            <a:ext cx="2707282" cy="1645586"/>
          </a:xfrm>
          <a:prstGeom prst="rect">
            <a:avLst/>
          </a:prstGeom>
        </p:spPr>
        <p:txBody>
          <a:bodyPr lIns="9000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004917" y="3098800"/>
            <a:ext cx="2707282" cy="1645586"/>
          </a:xfrm>
          <a:prstGeom prst="rect">
            <a:avLst/>
          </a:prstGeom>
        </p:spPr>
        <p:txBody>
          <a:bodyPr lIns="9000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DD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600" y="4858942"/>
            <a:ext cx="414567" cy="203915"/>
          </a:xfrm>
          <a:prstGeom prst="rect">
            <a:avLst/>
          </a:prstGeom>
        </p:spPr>
        <p:txBody>
          <a:bodyPr lIns="90000" rIns="90000"/>
          <a:lstStyle>
            <a:lvl1pPr algn="l">
              <a:defRPr sz="9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53632A8-E6E4-0848-BE06-7951E57DA7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4" y="407827"/>
            <a:ext cx="1694034" cy="3960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8" y="4858942"/>
            <a:ext cx="8371481" cy="203915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600" b="0" i="0">
                <a:solidFill>
                  <a:schemeClr val="tx1">
                    <a:alpha val="70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719" y="1099473"/>
            <a:ext cx="4010221" cy="128396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 i="0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701979" y="1099473"/>
            <a:ext cx="4010221" cy="1283963"/>
          </a:xfrm>
          <a:prstGeom prst="rect">
            <a:avLst/>
          </a:prstGeom>
        </p:spPr>
        <p:txBody>
          <a:bodyPr lIns="9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1800" y="2803161"/>
            <a:ext cx="8280399" cy="19412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3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0" r:id="rId2"/>
    <p:sldLayoutId id="2147483701" r:id="rId3"/>
    <p:sldLayoutId id="2147483702" r:id="rId4"/>
    <p:sldLayoutId id="2147483693" r:id="rId5"/>
    <p:sldLayoutId id="2147483694" r:id="rId6"/>
    <p:sldLayoutId id="2147483695" r:id="rId7"/>
    <p:sldLayoutId id="2147483697" r:id="rId8"/>
    <p:sldLayoutId id="2147483696" r:id="rId9"/>
    <p:sldLayoutId id="2147483691" r:id="rId10"/>
    <p:sldLayoutId id="2147483665" r:id="rId11"/>
    <p:sldLayoutId id="2147483687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74" r:id="rId19"/>
    <p:sldLayoutId id="2147483664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 baseline="0">
          <a:solidFill>
            <a:srgbClr val="63656A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0721" y="1996069"/>
            <a:ext cx="3713119" cy="16134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RPA journey and lessons learned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Gintautas Jonutis, Director</a:t>
            </a:r>
          </a:p>
          <a:p>
            <a:r>
              <a:rPr lang="en-US" dirty="0"/>
              <a:t>Automation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19582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#4 </a:t>
            </a:r>
            <a:r>
              <a:rPr lang="en-US" sz="1800" dirty="0"/>
              <a:t>If possible – avoid processes where robot is in between Employee tasks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E311EDB-C712-4F26-8F71-A3A11AE3C16C}"/>
              </a:ext>
            </a:extLst>
          </p:cNvPr>
          <p:cNvSpPr txBox="1">
            <a:spLocks/>
          </p:cNvSpPr>
          <p:nvPr/>
        </p:nvSpPr>
        <p:spPr>
          <a:xfrm>
            <a:off x="4928175" y="8954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/>
              <a:t>Example: </a:t>
            </a:r>
            <a:r>
              <a:rPr lang="en-US" dirty="0"/>
              <a:t>Compliance alerts check process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Employees should </a:t>
            </a:r>
            <a:r>
              <a:rPr lang="lt-LT" b="0" dirty="0"/>
              <a:t>work with </a:t>
            </a:r>
            <a:r>
              <a:rPr lang="en-US" b="0" dirty="0"/>
              <a:t>the same work item twice. It’s typical waste.</a:t>
            </a:r>
          </a:p>
        </p:txBody>
      </p:sp>
      <p:pic>
        <p:nvPicPr>
          <p:cNvPr id="4098" name="Picture 2" descr="Vaizdo rezultatas pagal uÅ¾klausÄ âstart stopâ">
            <a:extLst>
              <a:ext uri="{FF2B5EF4-FFF2-40B4-BE49-F238E27FC236}">
                <a16:creationId xmlns:a16="http://schemas.microsoft.com/office/drawing/2014/main" id="{7710BD72-2C43-49FE-A52C-25291385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" y="1834563"/>
            <a:ext cx="3790045" cy="17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2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#5 </a:t>
            </a:r>
            <a:r>
              <a:rPr lang="en-US" sz="1600" dirty="0"/>
              <a:t>Robot fits where human don’t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E311EDB-C712-4F26-8F71-A3A11AE3C16C}"/>
              </a:ext>
            </a:extLst>
          </p:cNvPr>
          <p:cNvSpPr txBox="1">
            <a:spLocks/>
          </p:cNvSpPr>
          <p:nvPr/>
        </p:nvSpPr>
        <p:spPr>
          <a:xfrm>
            <a:off x="4928175" y="8954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49D95C5-C3B4-4D95-BF68-9785C8FBF448}"/>
              </a:ext>
            </a:extLst>
          </p:cNvPr>
          <p:cNvSpPr txBox="1">
            <a:spLocks/>
          </p:cNvSpPr>
          <p:nvPr/>
        </p:nvSpPr>
        <p:spPr>
          <a:xfrm>
            <a:off x="5080575" y="10478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/>
              <a:t>Examples: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the processes, accessing of very sensitive data/application.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Process steps which is easy to miss or forget - CRM fills, info email sending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Verifying different languages information. Example Japanese characters ID documents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D4BAF-D1E9-408C-81DC-A6FFEE28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24" y="1147223"/>
            <a:ext cx="2929527" cy="35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#5 </a:t>
            </a:r>
            <a:r>
              <a:rPr lang="en-US" dirty="0"/>
              <a:t>Don’t compete with FTEs, partner with them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E311EDB-C712-4F26-8F71-A3A11AE3C16C}"/>
              </a:ext>
            </a:extLst>
          </p:cNvPr>
          <p:cNvSpPr txBox="1">
            <a:spLocks/>
          </p:cNvSpPr>
          <p:nvPr/>
        </p:nvSpPr>
        <p:spPr>
          <a:xfrm>
            <a:off x="4928175" y="8954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ED80B89-4D06-46C5-A6A7-EECBB26CC189}"/>
              </a:ext>
            </a:extLst>
          </p:cNvPr>
          <p:cNvSpPr txBox="1">
            <a:spLocks/>
          </p:cNvSpPr>
          <p:nvPr/>
        </p:nvSpPr>
        <p:spPr>
          <a:xfrm>
            <a:off x="5080575" y="10478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Unattended RPA automation is very limited in end-to-end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We haven’t yet automated any process, where employees were fired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Our Operational Center use Automation even for Employee branding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Transforming our metrics from FTE savings to Cost Per Work Item reduction.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Automation is a tool for maximization of Employee work efficiency</a:t>
            </a:r>
          </a:p>
        </p:txBody>
      </p:sp>
      <p:pic>
        <p:nvPicPr>
          <p:cNvPr id="1026" name="Picture 2" descr="SusijÄs vaizdas">
            <a:extLst>
              <a:ext uri="{FF2B5EF4-FFF2-40B4-BE49-F238E27FC236}">
                <a16:creationId xmlns:a16="http://schemas.microsoft.com/office/drawing/2014/main" id="{F71FD5FA-9191-471A-9A9D-80F74C54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8" y="1496292"/>
            <a:ext cx="3700960" cy="23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5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2F219B-1158-43AA-9DDA-778D78123F04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653FB5-63B5-4D0D-986F-12A124EA99BA}"/>
              </a:ext>
            </a:extLst>
          </p:cNvPr>
          <p:cNvSpPr txBox="1"/>
          <p:nvPr/>
        </p:nvSpPr>
        <p:spPr>
          <a:xfrm>
            <a:off x="249216" y="782574"/>
            <a:ext cx="4354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Basic RPA functionality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Automation initiative</a:t>
            </a:r>
            <a:r>
              <a:rPr lang="en-US" sz="1600" dirty="0"/>
              <a:t>, development</a:t>
            </a:r>
            <a:r>
              <a:rPr lang="lt-LT" sz="1600" dirty="0"/>
              <a:t> and maintenance driven by CoE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Waterfallish robots development</a:t>
            </a:r>
            <a:r>
              <a:rPr lang="en-US" sz="1600" dirty="0"/>
              <a:t>. Everything or nothing.</a:t>
            </a:r>
            <a:endParaRPr lang="lt-LT" sz="1600" dirty="0"/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Automating process episodes not full processes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Accidental des</a:t>
            </a:r>
            <a:r>
              <a:rPr lang="en-US" sz="1600" dirty="0"/>
              <a:t>k</a:t>
            </a:r>
            <a:r>
              <a:rPr lang="lt-LT" sz="1600" dirty="0"/>
              <a:t>top automation initiatives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No customer facing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89A85FA-6567-481D-9C97-1FDB0B3BCE5C}"/>
              </a:ext>
            </a:extLst>
          </p:cNvPr>
          <p:cNvSpPr txBox="1">
            <a:spLocks/>
          </p:cNvSpPr>
          <p:nvPr/>
        </p:nvSpPr>
        <p:spPr>
          <a:xfrm>
            <a:off x="211866" y="136029"/>
            <a:ext cx="8641247" cy="13229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b="1" dirty="0"/>
              <a:t>RPA version 1.0</a:t>
            </a:r>
            <a:endParaRPr lang="en-US" sz="3200" b="1" dirty="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5207370-716D-4992-A40E-57B9701AA5FF}"/>
              </a:ext>
            </a:extLst>
          </p:cNvPr>
          <p:cNvSpPr txBox="1">
            <a:spLocks/>
          </p:cNvSpPr>
          <p:nvPr/>
        </p:nvSpPr>
        <p:spPr>
          <a:xfrm>
            <a:off x="5956514" y="4648539"/>
            <a:ext cx="8641247" cy="13229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b="1" dirty="0"/>
              <a:t>RPA version 2.0</a:t>
            </a:r>
            <a:endParaRPr lang="en-US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67984F-63C2-4B5F-A40A-0AB2C32AFB76}"/>
              </a:ext>
            </a:extLst>
          </p:cNvPr>
          <p:cNvSpPr txBox="1"/>
          <p:nvPr/>
        </p:nvSpPr>
        <p:spPr>
          <a:xfrm>
            <a:off x="4724400" y="393832"/>
            <a:ext cx="4354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Extended RPA functionality with new tool</a:t>
            </a:r>
            <a:r>
              <a:rPr lang="en-US" sz="1600" dirty="0"/>
              <a:t>s</a:t>
            </a:r>
            <a:endParaRPr lang="lt-LT" sz="1600" dirty="0"/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Bringing more responsibilities for </a:t>
            </a:r>
            <a:r>
              <a:rPr lang="lt-LT" sz="1600" dirty="0"/>
              <a:t>Business units in Automation maintenance</a:t>
            </a:r>
            <a:r>
              <a:rPr lang="en-US" sz="1600" dirty="0"/>
              <a:t> and development process</a:t>
            </a:r>
            <a:endParaRPr lang="lt-LT" sz="1600" dirty="0"/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Agile/Scrum robots development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End-to-End Process Re-engineering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/>
              <a:t>Desktop automation orchestration by CoE</a:t>
            </a:r>
          </a:p>
          <a:p>
            <a:endParaRPr lang="lt-L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On-board </a:t>
            </a:r>
            <a:r>
              <a:rPr lang="lt-LT" sz="1600" dirty="0"/>
              <a:t>Customer facing automation tools</a:t>
            </a:r>
            <a:r>
              <a:rPr lang="en-US" sz="1600" dirty="0"/>
              <a:t>, as chatbot, email bot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F3067E8C-6D61-4346-83C4-FF5798ED4881}"/>
              </a:ext>
            </a:extLst>
          </p:cNvPr>
          <p:cNvSpPr/>
          <p:nvPr/>
        </p:nvSpPr>
        <p:spPr>
          <a:xfrm>
            <a:off x="4259375" y="2022131"/>
            <a:ext cx="625250" cy="960894"/>
          </a:xfrm>
          <a:prstGeom prst="chevron">
            <a:avLst/>
          </a:prstGeom>
          <a:solidFill>
            <a:srgbClr val="63B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endParaRPr lang="en-US" dirty="0"/>
          </a:p>
          <a:p>
            <a:r>
              <a:rPr lang="en-US" b="0" dirty="0"/>
              <a:t>Tel: +370 635 11882</a:t>
            </a:r>
            <a:br>
              <a:rPr lang="en-US" b="0" dirty="0"/>
            </a:br>
            <a:r>
              <a:rPr lang="en-US" b="0" dirty="0"/>
              <a:t>Email: Gintautas.Jonutis@WU.com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555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8A24D-9FF5-4721-AA7A-7C37A6CBB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7400F-DA38-4DAA-AD81-6313208F09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WU RPA milestones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1C209C-E2FF-44A6-9FA2-3FF2816E04E3}"/>
              </a:ext>
            </a:extLst>
          </p:cNvPr>
          <p:cNvSpPr/>
          <p:nvPr/>
        </p:nvSpPr>
        <p:spPr>
          <a:xfrm>
            <a:off x="982858" y="1726112"/>
            <a:ext cx="1097280" cy="1097280"/>
          </a:xfrm>
          <a:prstGeom prst="ellipse">
            <a:avLst/>
          </a:prstGeom>
          <a:solidFill>
            <a:srgbClr val="FFDD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2016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1AD441-443A-445F-A50C-49747F3BB52D}"/>
              </a:ext>
            </a:extLst>
          </p:cNvPr>
          <p:cNvSpPr/>
          <p:nvPr/>
        </p:nvSpPr>
        <p:spPr>
          <a:xfrm>
            <a:off x="3776063" y="1726112"/>
            <a:ext cx="1097280" cy="1097280"/>
          </a:xfrm>
          <a:prstGeom prst="ellipse">
            <a:avLst/>
          </a:prstGeom>
          <a:solidFill>
            <a:srgbClr val="FFDD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2017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CF1CF9-505B-4039-9005-7D31435AB6EF}"/>
              </a:ext>
            </a:extLst>
          </p:cNvPr>
          <p:cNvSpPr/>
          <p:nvPr/>
        </p:nvSpPr>
        <p:spPr>
          <a:xfrm>
            <a:off x="6569269" y="1775104"/>
            <a:ext cx="1097280" cy="1097280"/>
          </a:xfrm>
          <a:prstGeom prst="ellipse">
            <a:avLst/>
          </a:prstGeom>
          <a:solidFill>
            <a:srgbClr val="FFDD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solidFill>
                  <a:schemeClr val="tx1"/>
                </a:solidFill>
              </a:rPr>
              <a:t>2018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1AE272-89F6-43B2-A558-25A2BBF4360E}"/>
              </a:ext>
            </a:extLst>
          </p:cNvPr>
          <p:cNvSpPr/>
          <p:nvPr/>
        </p:nvSpPr>
        <p:spPr>
          <a:xfrm>
            <a:off x="545218" y="2765304"/>
            <a:ext cx="2310448" cy="166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News Gothic MT" charset="0"/>
              </a:rPr>
              <a:t>Pilot</a:t>
            </a:r>
            <a:r>
              <a:rPr lang="lt-LT" sz="1400" dirty="0">
                <a:latin typeface="News Gothic MT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News Gothic MT" charset="0"/>
              </a:rPr>
              <a:t>1 Complex Process</a:t>
            </a:r>
            <a:endParaRPr lang="lt-LT" sz="1400" dirty="0">
              <a:latin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lt-LT" sz="1400" dirty="0">
                <a:latin typeface="News Gothic MT" charset="0"/>
              </a:rPr>
              <a:t>6 </a:t>
            </a:r>
            <a:r>
              <a:rPr lang="en-US" sz="1400" dirty="0">
                <a:latin typeface="News Gothic MT" charset="0"/>
              </a:rPr>
              <a:t>Virtual Robots</a:t>
            </a:r>
            <a:endParaRPr lang="lt-LT" sz="1400" dirty="0">
              <a:latin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News Gothic MT" charset="0"/>
              </a:rPr>
              <a:t>12 FTEs Free Up for Innovation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5E69CF-2029-4FEC-B457-82DE7BC71EF5}"/>
              </a:ext>
            </a:extLst>
          </p:cNvPr>
          <p:cNvSpPr/>
          <p:nvPr/>
        </p:nvSpPr>
        <p:spPr>
          <a:xfrm>
            <a:off x="3020338" y="3128022"/>
            <a:ext cx="260872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News Gothic MT" charset="0"/>
              </a:rPr>
              <a:t>21 </a:t>
            </a:r>
            <a:r>
              <a:rPr lang="lt-LT" sz="1400" dirty="0">
                <a:latin typeface="News Gothic MT" charset="0"/>
              </a:rPr>
              <a:t>automated Processes</a:t>
            </a:r>
            <a:endParaRPr lang="en-US" sz="1400" b="1" dirty="0">
              <a:latin typeface="News Gothic MT" charset="0"/>
              <a:ea typeface="News Gothic MT" charset="0"/>
              <a:cs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News Gothic MT" charset="0"/>
                <a:ea typeface="News Gothic MT" charset="0"/>
                <a:cs typeface="News Gothic MT" charset="0"/>
              </a:rPr>
              <a:t>40 Virtual Robots</a:t>
            </a:r>
            <a:endParaRPr lang="lt-LT" sz="1400" dirty="0">
              <a:latin typeface="News Gothic MT" charset="0"/>
              <a:ea typeface="News Gothic MT" charset="0"/>
              <a:cs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News Gothic MT" charset="0"/>
                <a:ea typeface="News Gothic MT" charset="0"/>
                <a:cs typeface="News Gothic MT" charset="0"/>
              </a:rPr>
              <a:t>48 FTEs Free Up </a:t>
            </a:r>
            <a:r>
              <a:rPr lang="en-US" sz="1400" dirty="0" err="1">
                <a:latin typeface="News Gothic MT" charset="0"/>
                <a:ea typeface="News Gothic MT" charset="0"/>
                <a:cs typeface="News Gothic MT" charset="0"/>
              </a:rPr>
              <a:t>fo</a:t>
            </a:r>
            <a:r>
              <a:rPr lang="lt-LT" sz="1400" dirty="0">
                <a:latin typeface="News Gothic MT" charset="0"/>
                <a:ea typeface="News Gothic MT" charset="0"/>
                <a:cs typeface="News Gothic MT" charset="0"/>
              </a:rPr>
              <a:t>r </a:t>
            </a:r>
            <a:r>
              <a:rPr lang="en-US" sz="1400" dirty="0">
                <a:latin typeface="News Gothic MT" charset="0"/>
                <a:ea typeface="News Gothic MT" charset="0"/>
                <a:cs typeface="News Gothic MT" charset="0"/>
              </a:rPr>
              <a:t>Innovation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85E2-2CB1-4C21-983D-54F10C2C837A}"/>
              </a:ext>
            </a:extLst>
          </p:cNvPr>
          <p:cNvSpPr/>
          <p:nvPr/>
        </p:nvSpPr>
        <p:spPr>
          <a:xfrm>
            <a:off x="6103470" y="3128021"/>
            <a:ext cx="260872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t-LT" sz="1400" dirty="0">
                <a:latin typeface="News Gothic MT" charset="0"/>
              </a:rPr>
              <a:t>44</a:t>
            </a:r>
            <a:r>
              <a:rPr lang="en-US" sz="1400" dirty="0">
                <a:latin typeface="News Gothic MT" charset="0"/>
              </a:rPr>
              <a:t> </a:t>
            </a:r>
            <a:r>
              <a:rPr lang="lt-LT" sz="1400" dirty="0">
                <a:latin typeface="News Gothic MT" charset="0"/>
              </a:rPr>
              <a:t>automated Processes</a:t>
            </a:r>
            <a:endParaRPr lang="en-US" sz="1400" b="1" dirty="0">
              <a:latin typeface="News Gothic MT" charset="0"/>
              <a:ea typeface="News Gothic MT" charset="0"/>
              <a:cs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lt-LT" sz="1400" dirty="0">
                <a:latin typeface="News Gothic MT" charset="0"/>
                <a:ea typeface="News Gothic MT" charset="0"/>
                <a:cs typeface="News Gothic MT" charset="0"/>
              </a:rPr>
              <a:t>~70</a:t>
            </a:r>
            <a:r>
              <a:rPr lang="en-US" sz="1400" dirty="0">
                <a:latin typeface="News Gothic MT" charset="0"/>
                <a:ea typeface="News Gothic MT" charset="0"/>
                <a:cs typeface="News Gothic MT" charset="0"/>
              </a:rPr>
              <a:t> Virtual Robots</a:t>
            </a:r>
            <a:endParaRPr lang="lt-LT" sz="1400" dirty="0">
              <a:latin typeface="News Gothic MT" charset="0"/>
              <a:ea typeface="News Gothic MT" charset="0"/>
              <a:cs typeface="News Gothic M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lt-LT" sz="1400" dirty="0">
                <a:latin typeface="News Gothic MT" charset="0"/>
                <a:ea typeface="News Gothic MT" charset="0"/>
                <a:cs typeface="News Gothic MT" charset="0"/>
              </a:rPr>
              <a:t>88</a:t>
            </a:r>
            <a:r>
              <a:rPr lang="en-US" sz="1400" dirty="0">
                <a:latin typeface="News Gothic MT" charset="0"/>
                <a:ea typeface="News Gothic MT" charset="0"/>
                <a:cs typeface="News Gothic MT" charset="0"/>
              </a:rPr>
              <a:t> FTEs Free Up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150854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6C48B-322D-46F1-9B9A-3C2D8841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9" y="4801155"/>
            <a:ext cx="395678" cy="273844"/>
          </a:xfrm>
        </p:spPr>
        <p:txBody>
          <a:bodyPr/>
          <a:lstStyle/>
          <a:p>
            <a:fld id="{6278B00D-D288-9F40-9F84-FB3FAAAF29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91815EC-7038-4F82-A692-0CB5E0913259}"/>
              </a:ext>
            </a:extLst>
          </p:cNvPr>
          <p:cNvSpPr txBox="1">
            <a:spLocks/>
          </p:cNvSpPr>
          <p:nvPr/>
        </p:nvSpPr>
        <p:spPr>
          <a:xfrm>
            <a:off x="340719" y="378456"/>
            <a:ext cx="8641247" cy="13229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Automated Processes Dashboard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260D70-4D3C-479F-A96B-6315A75A519C}"/>
              </a:ext>
            </a:extLst>
          </p:cNvPr>
          <p:cNvSpPr txBox="1">
            <a:spLocks/>
          </p:cNvSpPr>
          <p:nvPr/>
        </p:nvSpPr>
        <p:spPr>
          <a:xfrm>
            <a:off x="6287641" y="2886139"/>
            <a:ext cx="2423221" cy="2028213"/>
          </a:xfrm>
          <a:prstGeom prst="rect">
            <a:avLst/>
          </a:prstGeom>
          <a:ln w="57150">
            <a:solidFill>
              <a:srgbClr val="36B4A7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dirty="0"/>
              <a:t>More than </a:t>
            </a:r>
          </a:p>
          <a:p>
            <a:pPr marL="0" indent="0" algn="ctr">
              <a:buNone/>
            </a:pPr>
            <a:r>
              <a:rPr lang="lt-LT" b="1" dirty="0"/>
              <a:t>1 million </a:t>
            </a:r>
          </a:p>
          <a:p>
            <a:pPr marL="0" indent="0" algn="ctr">
              <a:buNone/>
            </a:pPr>
            <a:r>
              <a:rPr lang="lt-LT" dirty="0"/>
              <a:t>Work Items </a:t>
            </a:r>
            <a:r>
              <a:rPr lang="en-US" dirty="0"/>
              <a:t>successfully </a:t>
            </a:r>
            <a:r>
              <a:rPr lang="lt-LT" dirty="0"/>
              <a:t>processed</a:t>
            </a:r>
            <a:r>
              <a:rPr lang="en-US" dirty="0"/>
              <a:t> in 2018</a:t>
            </a:r>
          </a:p>
          <a:p>
            <a:pPr algn="ctr"/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33CBC-0884-4984-ABE4-B4536010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3" y="886434"/>
            <a:ext cx="6235425" cy="745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B31B0-D00A-45DF-9EB2-186DE6D2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3" y="1766477"/>
            <a:ext cx="6235425" cy="753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7CFC4-756C-4EE7-9402-EB1BB7F36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99" y="2585019"/>
            <a:ext cx="1229207" cy="694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BEC40-4E9D-48F0-B15B-112FD1101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07" y="2571750"/>
            <a:ext cx="1075390" cy="71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FD5C8-0FCE-4D7E-80CF-F6FE0AE28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9" y="2519970"/>
            <a:ext cx="213312" cy="857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7C24F-9816-4A9A-82F9-0FD71E6DC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01" y="3303113"/>
            <a:ext cx="4828956" cy="785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47385-107D-47FC-A55F-063EE81A8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0" y="3431673"/>
            <a:ext cx="213312" cy="616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E04F5B-DE8B-4C7C-B99D-9EDA096A4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100" y="4102235"/>
            <a:ext cx="2304597" cy="712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0656A8-2EB3-449E-89D8-9D649A362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9" y="4047908"/>
            <a:ext cx="213313" cy="9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6C48B-322D-46F1-9B9A-3C2D8841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9" y="4801155"/>
            <a:ext cx="395678" cy="273844"/>
          </a:xfrm>
        </p:spPr>
        <p:txBody>
          <a:bodyPr/>
          <a:lstStyle/>
          <a:p>
            <a:fld id="{6278B00D-D288-9F40-9F84-FB3FAAAF29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CCAB4-3FAE-49E6-B35A-3E2F67DF1012}"/>
              </a:ext>
            </a:extLst>
          </p:cNvPr>
          <p:cNvSpPr/>
          <p:nvPr/>
        </p:nvSpPr>
        <p:spPr>
          <a:xfrm>
            <a:off x="-1095375" y="1272576"/>
            <a:ext cx="55562" cy="3295650"/>
          </a:xfrm>
          <a:prstGeom prst="rect">
            <a:avLst/>
          </a:prstGeom>
          <a:solidFill>
            <a:srgbClr val="8DD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83AEC1-D322-407A-AAB4-ADED11280934}"/>
              </a:ext>
            </a:extLst>
          </p:cNvPr>
          <p:cNvSpPr txBox="1">
            <a:spLocks/>
          </p:cNvSpPr>
          <p:nvPr/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entury Gothic" charset="0"/>
              </a:rPr>
              <a:t>Process selection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EFFE37-042E-4996-A9A0-CCE517277B48}"/>
              </a:ext>
            </a:extLst>
          </p:cNvPr>
          <p:cNvSpPr txBox="1">
            <a:spLocks/>
          </p:cNvSpPr>
          <p:nvPr/>
        </p:nvSpPr>
        <p:spPr>
          <a:xfrm>
            <a:off x="340719" y="885826"/>
            <a:ext cx="5836561" cy="12839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Everything begins from the openness to intake ideas for automations very widely within the organization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01407-95B2-4621-96AE-16D7D7E1769D}"/>
              </a:ext>
            </a:extLst>
          </p:cNvPr>
          <p:cNvSpPr txBox="1"/>
          <p:nvPr/>
        </p:nvSpPr>
        <p:spPr>
          <a:xfrm>
            <a:off x="37931" y="2078467"/>
            <a:ext cx="1001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Ideas intake</a:t>
            </a:r>
          </a:p>
        </p:txBody>
      </p:sp>
      <p:pic>
        <p:nvPicPr>
          <p:cNvPr id="11" name="Graphic 10" descr="Megaphone">
            <a:extLst>
              <a:ext uri="{FF2B5EF4-FFF2-40B4-BE49-F238E27FC236}">
                <a16:creationId xmlns:a16="http://schemas.microsoft.com/office/drawing/2014/main" id="{930BA508-212F-466E-AA31-61BF9AB8F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85338" y="2047144"/>
            <a:ext cx="1290011" cy="1290011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7F658E5-967D-4A45-A2D2-8D7D21E58DD0}"/>
              </a:ext>
            </a:extLst>
          </p:cNvPr>
          <p:cNvSpPr/>
          <p:nvPr/>
        </p:nvSpPr>
        <p:spPr>
          <a:xfrm>
            <a:off x="1675349" y="2650062"/>
            <a:ext cx="2029395" cy="803816"/>
          </a:xfrm>
          <a:prstGeom prst="homePlate">
            <a:avLst>
              <a:gd name="adj" fmla="val 16667"/>
            </a:avLst>
          </a:prstGeom>
          <a:solidFill>
            <a:srgbClr val="36B4A7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IDEATION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3985F1-4A32-43A5-A93C-ABF44FA87B7E}"/>
              </a:ext>
            </a:extLst>
          </p:cNvPr>
          <p:cNvCxnSpPr>
            <a:cxnSpLocks/>
          </p:cNvCxnSpPr>
          <p:nvPr/>
        </p:nvCxnSpPr>
        <p:spPr>
          <a:xfrm>
            <a:off x="3745506" y="2641020"/>
            <a:ext cx="0" cy="1565537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BA22868-7178-42A9-AB5D-C4FEB0D5084B}"/>
              </a:ext>
            </a:extLst>
          </p:cNvPr>
          <p:cNvSpPr/>
          <p:nvPr/>
        </p:nvSpPr>
        <p:spPr>
          <a:xfrm>
            <a:off x="1675349" y="3493333"/>
            <a:ext cx="4211189" cy="720099"/>
          </a:xfrm>
          <a:prstGeom prst="homePlate">
            <a:avLst/>
          </a:prstGeom>
          <a:solidFill>
            <a:srgbClr val="FFDD00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Discovery / Recommend / Initial Analysis / Align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CB565B-0EF4-4831-90AC-DD3753ED82E3}"/>
              </a:ext>
            </a:extLst>
          </p:cNvPr>
          <p:cNvCxnSpPr>
            <a:cxnSpLocks/>
          </p:cNvCxnSpPr>
          <p:nvPr/>
        </p:nvCxnSpPr>
        <p:spPr>
          <a:xfrm>
            <a:off x="5919169" y="2641020"/>
            <a:ext cx="0" cy="1565537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>
            <a:extLst>
              <a:ext uri="{FF2B5EF4-FFF2-40B4-BE49-F238E27FC236}">
                <a16:creationId xmlns:a16="http://schemas.microsoft.com/office/drawing/2014/main" id="{1725B4EC-A0CC-493A-89EF-01FC64FC9527}"/>
              </a:ext>
            </a:extLst>
          </p:cNvPr>
          <p:cNvSpPr/>
          <p:nvPr/>
        </p:nvSpPr>
        <p:spPr>
          <a:xfrm>
            <a:off x="5951801" y="2643187"/>
            <a:ext cx="2291543" cy="807120"/>
          </a:xfrm>
          <a:prstGeom prst="diamond">
            <a:avLst/>
          </a:prstGeom>
          <a:solidFill>
            <a:srgbClr val="56B364"/>
          </a:solidFill>
          <a:ln>
            <a:solidFill>
              <a:srgbClr val="56B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APPLY CRITERIA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BC9C1D-DEF3-4581-B40A-8125D6EEB496}"/>
              </a:ext>
            </a:extLst>
          </p:cNvPr>
          <p:cNvCxnSpPr>
            <a:cxnSpLocks/>
          </p:cNvCxnSpPr>
          <p:nvPr/>
        </p:nvCxnSpPr>
        <p:spPr>
          <a:xfrm>
            <a:off x="1644553" y="2643187"/>
            <a:ext cx="0" cy="1570245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AF1ED469-83A2-42C9-BC23-47FFA04B64C2}"/>
              </a:ext>
            </a:extLst>
          </p:cNvPr>
          <p:cNvSpPr/>
          <p:nvPr/>
        </p:nvSpPr>
        <p:spPr>
          <a:xfrm>
            <a:off x="3769914" y="2646491"/>
            <a:ext cx="2029395" cy="803816"/>
          </a:xfrm>
          <a:prstGeom prst="homePlate">
            <a:avLst>
              <a:gd name="adj" fmla="val 16667"/>
            </a:avLst>
          </a:prstGeom>
          <a:solidFill>
            <a:srgbClr val="36B4A7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HIGH LEVEL ANALYSIS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491FAC-5AF7-4EA5-BA31-76980097B6F7}"/>
              </a:ext>
            </a:extLst>
          </p:cNvPr>
          <p:cNvSpPr/>
          <p:nvPr/>
        </p:nvSpPr>
        <p:spPr>
          <a:xfrm>
            <a:off x="5944926" y="3616851"/>
            <a:ext cx="2417439" cy="580947"/>
          </a:xfrm>
          <a:prstGeom prst="rect">
            <a:avLst/>
          </a:prstGeom>
          <a:solidFill>
            <a:srgbClr val="FFDD00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Accept / Reject</a:t>
            </a:r>
          </a:p>
        </p:txBody>
      </p:sp>
    </p:spTree>
    <p:extLst>
      <p:ext uri="{BB962C8B-B14F-4D97-AF65-F5344CB8AC3E}">
        <p14:creationId xmlns:p14="http://schemas.microsoft.com/office/powerpoint/2010/main" val="173856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6C48B-322D-46F1-9B9A-3C2D88417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719" y="4801155"/>
            <a:ext cx="395678" cy="273844"/>
          </a:xfrm>
        </p:spPr>
        <p:txBody>
          <a:bodyPr/>
          <a:lstStyle/>
          <a:p>
            <a:fld id="{6278B00D-D288-9F40-9F84-FB3FAAAF29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CCAB4-3FAE-49E6-B35A-3E2F67DF1012}"/>
              </a:ext>
            </a:extLst>
          </p:cNvPr>
          <p:cNvSpPr/>
          <p:nvPr/>
        </p:nvSpPr>
        <p:spPr>
          <a:xfrm>
            <a:off x="-1095375" y="1272576"/>
            <a:ext cx="55562" cy="3295650"/>
          </a:xfrm>
          <a:prstGeom prst="rect">
            <a:avLst/>
          </a:prstGeom>
          <a:solidFill>
            <a:srgbClr val="8DD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40A4CC-3676-4081-A218-56A7D05A068B}"/>
              </a:ext>
            </a:extLst>
          </p:cNvPr>
          <p:cNvCxnSpPr>
            <a:cxnSpLocks/>
          </p:cNvCxnSpPr>
          <p:nvPr/>
        </p:nvCxnSpPr>
        <p:spPr>
          <a:xfrm>
            <a:off x="770772" y="2123547"/>
            <a:ext cx="0" cy="1822811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CA7F1EA2-527D-4034-A3CC-95DEF35E19D6}"/>
              </a:ext>
            </a:extLst>
          </p:cNvPr>
          <p:cNvSpPr/>
          <p:nvPr/>
        </p:nvSpPr>
        <p:spPr>
          <a:xfrm>
            <a:off x="3944938" y="3222298"/>
            <a:ext cx="1473823" cy="734223"/>
          </a:xfrm>
          <a:prstGeom prst="homePlate">
            <a:avLst/>
          </a:prstGeom>
          <a:solidFill>
            <a:srgbClr val="FFDD00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User Acceptance Test / Deploy / Pilot/ Cutover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F53D5B96-4AB1-4949-B7E2-FE7BB65239D5}"/>
              </a:ext>
            </a:extLst>
          </p:cNvPr>
          <p:cNvSpPr/>
          <p:nvPr/>
        </p:nvSpPr>
        <p:spPr>
          <a:xfrm>
            <a:off x="799970" y="2123549"/>
            <a:ext cx="1552906" cy="1010376"/>
          </a:xfrm>
          <a:prstGeom prst="homePlate">
            <a:avLst>
              <a:gd name="adj" fmla="val 16667"/>
            </a:avLst>
          </a:prstGeom>
          <a:solidFill>
            <a:srgbClr val="274E90"/>
          </a:solidFill>
          <a:ln>
            <a:solidFill>
              <a:srgbClr val="27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DEFINE / DESIGN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294D1CB1-0AE1-4E0E-AC1D-B5A4E4F80E02}"/>
              </a:ext>
            </a:extLst>
          </p:cNvPr>
          <p:cNvSpPr/>
          <p:nvPr/>
        </p:nvSpPr>
        <p:spPr>
          <a:xfrm>
            <a:off x="2423167" y="2152084"/>
            <a:ext cx="1457142" cy="976303"/>
          </a:xfrm>
          <a:prstGeom prst="homePlate">
            <a:avLst>
              <a:gd name="adj" fmla="val 16667"/>
            </a:avLst>
          </a:prstGeom>
          <a:solidFill>
            <a:srgbClr val="274E90"/>
          </a:solidFill>
          <a:ln>
            <a:solidFill>
              <a:srgbClr val="27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CONFIG/ DEVELOP</a:t>
            </a: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A17813E-F9B2-4640-8D9B-16049149A49E}"/>
              </a:ext>
            </a:extLst>
          </p:cNvPr>
          <p:cNvSpPr/>
          <p:nvPr/>
        </p:nvSpPr>
        <p:spPr>
          <a:xfrm>
            <a:off x="799970" y="1683072"/>
            <a:ext cx="4637072" cy="457513"/>
          </a:xfrm>
          <a:prstGeom prst="curvedDownArrow">
            <a:avLst/>
          </a:prstGeom>
          <a:solidFill>
            <a:srgbClr val="274E90"/>
          </a:solidFill>
          <a:ln>
            <a:solidFill>
              <a:srgbClr val="27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C2DC2A2A-1497-4E7E-B9C8-A69E28FBA20C}"/>
              </a:ext>
            </a:extLst>
          </p:cNvPr>
          <p:cNvSpPr/>
          <p:nvPr/>
        </p:nvSpPr>
        <p:spPr>
          <a:xfrm rot="10800000">
            <a:off x="642913" y="3950503"/>
            <a:ext cx="4794126" cy="457513"/>
          </a:xfrm>
          <a:prstGeom prst="curvedDownArrow">
            <a:avLst/>
          </a:prstGeom>
          <a:solidFill>
            <a:srgbClr val="274E90"/>
          </a:solidFill>
          <a:ln>
            <a:solidFill>
              <a:srgbClr val="27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E0547BD-5906-45ED-A815-9AA36F37AD45}"/>
              </a:ext>
            </a:extLst>
          </p:cNvPr>
          <p:cNvSpPr txBox="1">
            <a:spLocks/>
          </p:cNvSpPr>
          <p:nvPr/>
        </p:nvSpPr>
        <p:spPr>
          <a:xfrm>
            <a:off x="340719" y="363465"/>
            <a:ext cx="6607221" cy="5223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entury Gothic" charset="0"/>
              </a:rPr>
              <a:t>Development Agile circle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1D4E26-D273-49DA-8B1B-CD01953676F2}"/>
              </a:ext>
            </a:extLst>
          </p:cNvPr>
          <p:cNvSpPr/>
          <p:nvPr/>
        </p:nvSpPr>
        <p:spPr>
          <a:xfrm>
            <a:off x="340719" y="912241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Agile approach being implemented to develop and deploy Robots releases faster with more visibility (Scrum)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5280E2E0-8908-4BDA-A4D7-0BB0C8DF49AD}"/>
              </a:ext>
            </a:extLst>
          </p:cNvPr>
          <p:cNvSpPr/>
          <p:nvPr/>
        </p:nvSpPr>
        <p:spPr>
          <a:xfrm>
            <a:off x="3946569" y="2140585"/>
            <a:ext cx="1457142" cy="976303"/>
          </a:xfrm>
          <a:prstGeom prst="homePlate">
            <a:avLst>
              <a:gd name="adj" fmla="val 16667"/>
            </a:avLst>
          </a:prstGeom>
          <a:solidFill>
            <a:srgbClr val="274E90"/>
          </a:solidFill>
          <a:ln>
            <a:solidFill>
              <a:srgbClr val="27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UAT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A5D4DFB-7345-45E0-B256-ECF796888455}"/>
              </a:ext>
            </a:extLst>
          </p:cNvPr>
          <p:cNvSpPr/>
          <p:nvPr/>
        </p:nvSpPr>
        <p:spPr>
          <a:xfrm>
            <a:off x="5466886" y="2123548"/>
            <a:ext cx="1457142" cy="976303"/>
          </a:xfrm>
          <a:prstGeom prst="homePlate">
            <a:avLst>
              <a:gd name="adj" fmla="val 16667"/>
            </a:avLst>
          </a:prstGeom>
          <a:solidFill>
            <a:srgbClr val="DE4A66"/>
          </a:solidFill>
          <a:ln>
            <a:solidFill>
              <a:srgbClr val="DE4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CLOSE OUT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57CA46FC-A4D9-43FC-B505-0CEC8AA8B2CF}"/>
              </a:ext>
            </a:extLst>
          </p:cNvPr>
          <p:cNvSpPr/>
          <p:nvPr/>
        </p:nvSpPr>
        <p:spPr>
          <a:xfrm>
            <a:off x="7001435" y="2123547"/>
            <a:ext cx="1457142" cy="976303"/>
          </a:xfrm>
          <a:prstGeom prst="homePlate">
            <a:avLst>
              <a:gd name="adj" fmla="val 16667"/>
            </a:avLst>
          </a:prstGeom>
          <a:solidFill>
            <a:srgbClr val="DE4A66"/>
          </a:solidFill>
          <a:ln>
            <a:solidFill>
              <a:srgbClr val="DE4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BENEFIT REALIZATION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EE26A1-BE72-4762-AC7E-78FE2BF44C37}"/>
              </a:ext>
            </a:extLst>
          </p:cNvPr>
          <p:cNvCxnSpPr>
            <a:cxnSpLocks/>
          </p:cNvCxnSpPr>
          <p:nvPr/>
        </p:nvCxnSpPr>
        <p:spPr>
          <a:xfrm>
            <a:off x="2389149" y="2147460"/>
            <a:ext cx="0" cy="1795310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B76C6-594D-4563-ACBE-BC9B63E636DE}"/>
              </a:ext>
            </a:extLst>
          </p:cNvPr>
          <p:cNvCxnSpPr>
            <a:cxnSpLocks/>
          </p:cNvCxnSpPr>
          <p:nvPr/>
        </p:nvCxnSpPr>
        <p:spPr>
          <a:xfrm>
            <a:off x="3916798" y="2133710"/>
            <a:ext cx="0" cy="1822811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800673-1771-4DCE-A7FB-8F1D193C9A54}"/>
              </a:ext>
            </a:extLst>
          </p:cNvPr>
          <p:cNvCxnSpPr>
            <a:cxnSpLocks/>
          </p:cNvCxnSpPr>
          <p:nvPr/>
        </p:nvCxnSpPr>
        <p:spPr>
          <a:xfrm>
            <a:off x="5439386" y="2119960"/>
            <a:ext cx="0" cy="1850311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BEF4EB-4166-49CB-9654-52617C522486}"/>
              </a:ext>
            </a:extLst>
          </p:cNvPr>
          <p:cNvCxnSpPr>
            <a:cxnSpLocks/>
          </p:cNvCxnSpPr>
          <p:nvPr/>
        </p:nvCxnSpPr>
        <p:spPr>
          <a:xfrm>
            <a:off x="6974409" y="2119960"/>
            <a:ext cx="0" cy="1822811"/>
          </a:xfrm>
          <a:prstGeom prst="line">
            <a:avLst/>
          </a:prstGeom>
          <a:ln w="38100">
            <a:solidFill>
              <a:srgbClr val="56B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71F7E1C7-AF40-4ED0-80C7-5DC9094AB19F}"/>
              </a:ext>
            </a:extLst>
          </p:cNvPr>
          <p:cNvSpPr/>
          <p:nvPr/>
        </p:nvSpPr>
        <p:spPr>
          <a:xfrm>
            <a:off x="5464152" y="3133926"/>
            <a:ext cx="2994425" cy="834448"/>
          </a:xfrm>
          <a:prstGeom prst="homePlate">
            <a:avLst/>
          </a:prstGeom>
          <a:solidFill>
            <a:srgbClr val="FFDD00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Evaluate / Measurement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AC335DE-2233-4A9B-A4C7-1CBEC2F9E178}"/>
              </a:ext>
            </a:extLst>
          </p:cNvPr>
          <p:cNvSpPr/>
          <p:nvPr/>
        </p:nvSpPr>
        <p:spPr>
          <a:xfrm>
            <a:off x="797312" y="3231277"/>
            <a:ext cx="3082993" cy="711493"/>
          </a:xfrm>
          <a:prstGeom prst="homePlate">
            <a:avLst/>
          </a:prstGeom>
          <a:solidFill>
            <a:srgbClr val="FFDD00"/>
          </a:solidFill>
          <a:ln>
            <a:solidFill>
              <a:srgbClr val="36B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Process Definition / Solution Design / Build / Test</a:t>
            </a:r>
          </a:p>
        </p:txBody>
      </p:sp>
    </p:spTree>
    <p:extLst>
      <p:ext uri="{BB962C8B-B14F-4D97-AF65-F5344CB8AC3E}">
        <p14:creationId xmlns:p14="http://schemas.microsoft.com/office/powerpoint/2010/main" val="192676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findings after 3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900" dirty="0"/>
              <a:t>#1 </a:t>
            </a:r>
            <a:r>
              <a:rPr lang="en-US" sz="3800" dirty="0"/>
              <a:t>Measure real value. Every process have it different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964003E-4BD8-4F3E-B030-D305650BCA35}"/>
              </a:ext>
            </a:extLst>
          </p:cNvPr>
          <p:cNvSpPr txBox="1">
            <a:spLocks/>
          </p:cNvSpPr>
          <p:nvPr/>
        </p:nvSpPr>
        <p:spPr>
          <a:xfrm>
            <a:off x="5043854" y="816676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r>
              <a:rPr lang="en-US" b="0" i="1" dirty="0"/>
              <a:t>Example: </a:t>
            </a:r>
            <a:r>
              <a:rPr lang="en-US" dirty="0"/>
              <a:t>Customer Refunds process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Process is dealing with negative consequences of customer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RPA </a:t>
            </a:r>
            <a:r>
              <a:rPr lang="en-US" sz="1200" b="0" dirty="0" err="1"/>
              <a:t>CoE</a:t>
            </a:r>
            <a:r>
              <a:rPr lang="en-US" sz="1200" b="0" dirty="0"/>
              <a:t> is not impacting the workload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Number of robots can drastically vary (added, decommissioned) thought the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Robots balancing unpredictable workload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D8B6C8-67CD-424D-9D9A-11FEF51ED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69874"/>
              </p:ext>
            </p:extLst>
          </p:nvPr>
        </p:nvGraphicFramePr>
        <p:xfrm>
          <a:off x="290946" y="1415303"/>
          <a:ext cx="4010219" cy="259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0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900" dirty="0"/>
              <a:t>#2 </a:t>
            </a:r>
            <a:r>
              <a:rPr lang="en-US" sz="3800" dirty="0"/>
              <a:t>Think about Maintenance and Change </a:t>
            </a:r>
            <a:r>
              <a:rPr lang="lt-LT" sz="3800" dirty="0"/>
              <a:t>M</a:t>
            </a:r>
            <a:r>
              <a:rPr lang="en-US" sz="3800" dirty="0" err="1"/>
              <a:t>anagement</a:t>
            </a:r>
            <a:r>
              <a:rPr lang="en-US" sz="3800" dirty="0"/>
              <a:t> in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845264" y="1806060"/>
            <a:ext cx="3866936" cy="2938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2018 ~28% of our developers capacity used </a:t>
            </a:r>
            <a:r>
              <a:rPr lang="lt-LT" b="0" dirty="0"/>
              <a:t>for</a:t>
            </a:r>
            <a:r>
              <a:rPr lang="en-US" b="0" dirty="0"/>
              <a:t> change management of existing robots/processes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Close cooperation with Business Units and Application owners is essential</a:t>
            </a:r>
          </a:p>
          <a:p>
            <a:endParaRPr lang="en-US" dirty="0"/>
          </a:p>
          <a:p>
            <a:r>
              <a:rPr lang="en-US" b="0" i="1" dirty="0"/>
              <a:t>Example:</a:t>
            </a:r>
          </a:p>
          <a:p>
            <a:r>
              <a:rPr lang="en-US" dirty="0"/>
              <a:t>Customer Care Proof of Payment Request process – Web application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HTML element ID change in web application impacted robot, but not employees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4F63D2E-AE40-41FA-9E99-324BF8C6B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45235"/>
              </p:ext>
            </p:extLst>
          </p:nvPr>
        </p:nvGraphicFramePr>
        <p:xfrm>
          <a:off x="-339485" y="1205712"/>
          <a:ext cx="5073326" cy="293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264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#3 </a:t>
            </a:r>
            <a:r>
              <a:rPr lang="en-US" sz="3800" dirty="0"/>
              <a:t>Common RPA benefits are not so common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632A8-E6E4-0848-BE06-7951E57DA7A4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45334-FB96-4954-82BE-2D4C5C11266B}"/>
              </a:ext>
            </a:extLst>
          </p:cNvPr>
          <p:cNvGrpSpPr/>
          <p:nvPr/>
        </p:nvGrpSpPr>
        <p:grpSpPr>
          <a:xfrm>
            <a:off x="-1115264" y="1642295"/>
            <a:ext cx="5960528" cy="2687253"/>
            <a:chOff x="827798" y="1059556"/>
            <a:chExt cx="6476644" cy="2720266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26B87F-EC97-4413-8766-F075DA6FF5D0}"/>
                </a:ext>
              </a:extLst>
            </p:cNvPr>
            <p:cNvSpPr txBox="1">
              <a:spLocks/>
            </p:cNvSpPr>
            <p:nvPr/>
          </p:nvSpPr>
          <p:spPr>
            <a:xfrm>
              <a:off x="827798" y="1059556"/>
              <a:ext cx="6476644" cy="2720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Lato Light"/>
              </a:endParaRPr>
            </a:p>
          </p:txBody>
        </p:sp>
        <p:pic>
          <p:nvPicPr>
            <p:cNvPr id="13" name="Picture 8" descr="Image result for follow the sun model icon">
              <a:extLst>
                <a:ext uri="{FF2B5EF4-FFF2-40B4-BE49-F238E27FC236}">
                  <a16:creationId xmlns:a16="http://schemas.microsoft.com/office/drawing/2014/main" id="{C50A0C0F-CAC8-4399-A19E-487EC7CFC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076" y="1388315"/>
              <a:ext cx="2391507" cy="239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Image result for the sun icon">
              <a:extLst>
                <a:ext uri="{FF2B5EF4-FFF2-40B4-BE49-F238E27FC236}">
                  <a16:creationId xmlns:a16="http://schemas.microsoft.com/office/drawing/2014/main" id="{6516771D-A6F9-495A-A29C-0FE34CCF5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143" y="1269874"/>
              <a:ext cx="558440" cy="55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the moon icon">
              <a:extLst>
                <a:ext uri="{FF2B5EF4-FFF2-40B4-BE49-F238E27FC236}">
                  <a16:creationId xmlns:a16="http://schemas.microsoft.com/office/drawing/2014/main" id="{53F30BE8-0DDA-4202-BA8D-87908A709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245" y="2762982"/>
              <a:ext cx="414704" cy="41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EB8A56C-1749-44FC-92AC-E38445AA1FD3}"/>
                </a:ext>
              </a:extLst>
            </p:cNvPr>
            <p:cNvSpPr/>
            <p:nvPr/>
          </p:nvSpPr>
          <p:spPr>
            <a:xfrm rot="15421048">
              <a:off x="3427103" y="1108404"/>
              <a:ext cx="2168144" cy="2284922"/>
            </a:xfrm>
            <a:prstGeom prst="arc">
              <a:avLst>
                <a:gd name="adj1" fmla="val 15886729"/>
                <a:gd name="adj2" fmla="val 2556138"/>
              </a:avLst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304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8F76635-89B3-4D29-B032-1D0F8EB65E73}"/>
                </a:ext>
              </a:extLst>
            </p:cNvPr>
            <p:cNvSpPr/>
            <p:nvPr/>
          </p:nvSpPr>
          <p:spPr>
            <a:xfrm rot="4547131">
              <a:off x="3419678" y="1163074"/>
              <a:ext cx="2229891" cy="2268098"/>
            </a:xfrm>
            <a:prstGeom prst="arc">
              <a:avLst>
                <a:gd name="adj1" fmla="val 16035855"/>
                <a:gd name="adj2" fmla="val 2968655"/>
              </a:avLst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304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E311EDB-C712-4F26-8F71-A3A11AE3C16C}"/>
              </a:ext>
            </a:extLst>
          </p:cNvPr>
          <p:cNvSpPr txBox="1">
            <a:spLocks/>
          </p:cNvSpPr>
          <p:nvPr/>
        </p:nvSpPr>
        <p:spPr>
          <a:xfrm>
            <a:off x="4928175" y="895432"/>
            <a:ext cx="3866936" cy="3644912"/>
          </a:xfrm>
          <a:prstGeom prst="rect">
            <a:avLst/>
          </a:prstGeom>
        </p:spPr>
        <p:txBody>
          <a:bodyPr lIns="90000"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Robots work 24x7 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Robots are from 2 to 5 x faster*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Robot can log all the process elements*</a:t>
            </a:r>
          </a:p>
          <a:p>
            <a:endParaRPr lang="en-US" b="0" dirty="0"/>
          </a:p>
          <a:p>
            <a:r>
              <a:rPr lang="en-US" b="0" dirty="0">
                <a:solidFill>
                  <a:srgbClr val="D9222A"/>
                </a:solidFill>
              </a:rPr>
              <a:t>*Special conditions apply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54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5882</TotalTime>
  <Words>522</Words>
  <Application>Microsoft Office PowerPoint</Application>
  <PresentationFormat>On-screen Show (16:9)</PresentationFormat>
  <Paragraphs>123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News Gothic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Semenaite-Skutule</dc:creator>
  <cp:lastModifiedBy>Gintautas Jonutis</cp:lastModifiedBy>
  <cp:revision>197</cp:revision>
  <dcterms:created xsi:type="dcterms:W3CDTF">2018-10-29T12:19:06Z</dcterms:created>
  <dcterms:modified xsi:type="dcterms:W3CDTF">2019-01-28T11:04:13Z</dcterms:modified>
</cp:coreProperties>
</file>