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Lst>
  <p:notesMasterIdLst>
    <p:notesMasterId r:id="rId14"/>
  </p:notesMasterIdLst>
  <p:sldIdLst>
    <p:sldId id="256" r:id="rId6"/>
    <p:sldId id="261" r:id="rId7"/>
    <p:sldId id="328" r:id="rId8"/>
    <p:sldId id="287" r:id="rId9"/>
    <p:sldId id="333" r:id="rId10"/>
    <p:sldId id="332" r:id="rId11"/>
    <p:sldId id="334" r:id="rId12"/>
    <p:sldId id="27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A0A4"/>
    <a:srgbClr val="206669"/>
    <a:srgbClr val="A1E5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8" autoAdjust="0"/>
    <p:restoredTop sz="90146" autoAdjust="0"/>
  </p:normalViewPr>
  <p:slideViewPr>
    <p:cSldViewPr snapToGrid="0">
      <p:cViewPr varScale="1">
        <p:scale>
          <a:sx n="41" d="100"/>
          <a:sy n="41" d="100"/>
        </p:scale>
        <p:origin x="7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1439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5201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026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125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6854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79" y="1104900"/>
            <a:ext cx="9525002"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28475913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6716664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2490269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615664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45104827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689439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2387600" y="8953500"/>
            <a:ext cx="19621500" cy="685800"/>
          </a:xfrm>
          <a:prstGeom prst="rect">
            <a:avLst/>
          </a:prstGeom>
        </p:spPr>
        <p:txBody>
          <a:bodyPr anchor="t"/>
          <a:lstStyle>
            <a:lvl1pPr marL="0" indent="0" algn="ctr">
              <a:spcBef>
                <a:spcPts val="0"/>
              </a:spcBef>
              <a:buSzTx/>
              <a:buNone/>
              <a:defRPr sz="3800"/>
            </a:lvl1pPr>
          </a:lstStyle>
          <a:p>
            <a:r>
              <a:t>–Johnny Appleseed</a:t>
            </a:r>
          </a:p>
        </p:txBody>
      </p:sp>
      <p:sp>
        <p:nvSpPr>
          <p:cNvPr id="94" name="Shape 94"/>
          <p:cNvSpPr>
            <a:spLocks noGrp="1"/>
          </p:cNvSpPr>
          <p:nvPr>
            <p:ph type="body" sz="quarter" idx="13"/>
          </p:nvPr>
        </p:nvSpPr>
        <p:spPr>
          <a:xfrm>
            <a:off x="2387600" y="6045200"/>
            <a:ext cx="19621500" cy="889000"/>
          </a:xfrm>
          <a:prstGeom prst="rect">
            <a:avLst/>
          </a:prstGeom>
        </p:spPr>
        <p:txBody>
          <a:bodyPr/>
          <a:lstStyle/>
          <a:p>
            <a:pPr marL="0" indent="0" algn="ctr">
              <a:spcBef>
                <a:spcPts val="0"/>
              </a:spcBef>
              <a:buSzTx/>
              <a:buNone/>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4119771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2154563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629236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2387600" y="8953500"/>
            <a:ext cx="19621500" cy="685800"/>
          </a:xfrm>
          <a:prstGeom prst="rect">
            <a:avLst/>
          </a:prstGeom>
        </p:spPr>
        <p:txBody>
          <a:bodyPr anchor="t"/>
          <a:lstStyle>
            <a:lvl1pPr marL="0" indent="0" algn="ctr">
              <a:spcBef>
                <a:spcPts val="0"/>
              </a:spcBef>
              <a:buSzTx/>
              <a:buNone/>
              <a:defRPr sz="3800"/>
            </a:lvl1pPr>
          </a:lstStyle>
          <a:p>
            <a:r>
              <a:t>–Johnny Appleseed</a:t>
            </a:r>
          </a:p>
        </p:txBody>
      </p:sp>
      <p:sp>
        <p:nvSpPr>
          <p:cNvPr id="94" name="Shape 94"/>
          <p:cNvSpPr>
            <a:spLocks noGrp="1"/>
          </p:cNvSpPr>
          <p:nvPr>
            <p:ph type="body" sz="quarter" idx="13"/>
          </p:nvPr>
        </p:nvSpPr>
        <p:spPr>
          <a:xfrm>
            <a:off x="2387600" y="6045200"/>
            <a:ext cx="19621500" cy="889000"/>
          </a:xfrm>
          <a:prstGeom prst="rect">
            <a:avLst/>
          </a:prstGeom>
        </p:spPr>
        <p:txBody>
          <a:bodyPr/>
          <a:lstStyle/>
          <a:p>
            <a:pPr marL="0" indent="0" algn="ctr">
              <a:spcBef>
                <a:spcPts val="0"/>
              </a:spcBef>
              <a:buSzTx/>
              <a:buNone/>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64751541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9"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9"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t>‹#›</a:t>
            </a:fld>
            <a:endParaRPr/>
          </a:p>
        </p:txBody>
      </p:sp>
    </p:spTree>
    <p:extLst>
      <p:ext uri="{BB962C8B-B14F-4D97-AF65-F5344CB8AC3E}">
        <p14:creationId xmlns:p14="http://schemas.microsoft.com/office/powerpoint/2010/main" val="10465047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pic>
        <p:nvPicPr>
          <p:cNvPr id="119" name="image1-small.jpg"/>
          <p:cNvPicPr>
            <a:picLocks noChangeAspect="1"/>
          </p:cNvPicPr>
          <p:nvPr/>
        </p:nvPicPr>
        <p:blipFill>
          <a:blip r:embed="rId2">
            <a:extLst/>
          </a:blip>
          <a:srcRect l="21650" r="1060"/>
          <a:stretch>
            <a:fillRect/>
          </a:stretch>
        </p:blipFill>
        <p:spPr>
          <a:xfrm>
            <a:off x="-45229" y="-50636"/>
            <a:ext cx="24429229" cy="13766636"/>
          </a:xfrm>
          <a:prstGeom prst="rect">
            <a:avLst/>
          </a:prstGeom>
          <a:ln w="12700">
            <a:miter lim="400000"/>
          </a:ln>
        </p:spPr>
      </p:pic>
      <p:sp>
        <p:nvSpPr>
          <p:cNvPr id="7" name="Shape 121">
            <a:extLst>
              <a:ext uri="{FF2B5EF4-FFF2-40B4-BE49-F238E27FC236}">
                <a16:creationId xmlns:a16="http://schemas.microsoft.com/office/drawing/2014/main" id="{DEC22C64-CCE4-461E-9CE0-4A6310517DB9}"/>
              </a:ext>
            </a:extLst>
          </p:cNvPr>
          <p:cNvSpPr/>
          <p:nvPr/>
        </p:nvSpPr>
        <p:spPr>
          <a:xfrm>
            <a:off x="846374" y="12029066"/>
            <a:ext cx="9212026"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5900">
                <a:solidFill>
                  <a:srgbClr val="FFFFFF"/>
                </a:solidFill>
                <a:latin typeface="Quicksand-Medium"/>
                <a:ea typeface="Quicksand-Medium"/>
                <a:cs typeface="Quicksand-Medium"/>
                <a:sym typeface="Quicksand-Medium"/>
              </a:defRPr>
            </a:pPr>
            <a:endParaRPr lang="en-GB" sz="4800">
              <a:solidFill>
                <a:srgbClr val="FFFFFF"/>
              </a:solidFill>
              <a:latin typeface="Quicksand" charset="0"/>
              <a:ea typeface="Quicksand" charset="0"/>
              <a:cs typeface="Quicksand" charset="0"/>
              <a:sym typeface="Quicksand-Medium"/>
            </a:endParaRPr>
          </a:p>
        </p:txBody>
      </p:sp>
      <p:sp>
        <p:nvSpPr>
          <p:cNvPr id="8" name="Shape 121">
            <a:extLst>
              <a:ext uri="{FF2B5EF4-FFF2-40B4-BE49-F238E27FC236}">
                <a16:creationId xmlns:a16="http://schemas.microsoft.com/office/drawing/2014/main" id="{2BC36D70-FC02-4D88-9FD0-56B43D617FFD}"/>
              </a:ext>
            </a:extLst>
          </p:cNvPr>
          <p:cNvSpPr/>
          <p:nvPr/>
        </p:nvSpPr>
        <p:spPr>
          <a:xfrm>
            <a:off x="396612" y="10028518"/>
            <a:ext cx="16294525" cy="35496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5900">
                <a:solidFill>
                  <a:srgbClr val="FFFFFF"/>
                </a:solidFill>
                <a:latin typeface="Quicksand-Medium"/>
                <a:ea typeface="Quicksand-Medium"/>
                <a:cs typeface="Quicksand-Medium"/>
                <a:sym typeface="Quicksand-Medium"/>
              </a:defRPr>
            </a:pPr>
            <a:r>
              <a:rPr lang="en-US" sz="8800"/>
              <a:t>How to hire robots for your office? </a:t>
            </a:r>
          </a:p>
          <a:p>
            <a:pPr algn="l">
              <a:defRPr sz="5900">
                <a:solidFill>
                  <a:srgbClr val="FFFFFF"/>
                </a:solidFill>
                <a:latin typeface="Quicksand-Medium"/>
                <a:ea typeface="Quicksand-Medium"/>
                <a:cs typeface="Quicksand-Medium"/>
                <a:sym typeface="Quicksand-Medium"/>
              </a:defRPr>
            </a:pPr>
            <a:r>
              <a:rPr lang="en-US" sz="4800">
                <a:solidFill>
                  <a:srgbClr val="5CCBD1"/>
                </a:solidFill>
              </a:rPr>
              <a:t>M</a:t>
            </a:r>
            <a:r>
              <a:rPr lang="en-US" sz="4400">
                <a:solidFill>
                  <a:srgbClr val="5CCBD1"/>
                </a:solidFill>
              </a:rPr>
              <a:t>ariusz Pultyn, CTO, </a:t>
            </a:r>
            <a:r>
              <a:rPr lang="en-US" sz="4400">
                <a:solidFill>
                  <a:schemeClr val="bg1"/>
                </a:solidFill>
              </a:rPr>
              <a:t>Digital Teammates</a:t>
            </a:r>
            <a:endParaRPr lang="en-US" sz="4400">
              <a:solidFill>
                <a:srgbClr val="5CCBD1"/>
              </a:solidFill>
            </a:endParaRPr>
          </a:p>
          <a:p>
            <a:pPr algn="l">
              <a:defRPr sz="5900">
                <a:solidFill>
                  <a:srgbClr val="FFFFFF"/>
                </a:solidFill>
                <a:latin typeface="Quicksand-Medium"/>
                <a:ea typeface="Quicksand-Medium"/>
                <a:cs typeface="Quicksand-Medium"/>
                <a:sym typeface="Quicksand-Medium"/>
              </a:defRPr>
            </a:pPr>
            <a:r>
              <a:rPr lang="en-US" sz="4400">
                <a:solidFill>
                  <a:srgbClr val="5CCBD1"/>
                </a:solidFill>
              </a:rPr>
              <a:t>Konrad Jakubiec, COO/CFO </a:t>
            </a:r>
            <a:r>
              <a:rPr lang="en-US" sz="4400">
                <a:solidFill>
                  <a:schemeClr val="bg1"/>
                </a:solidFill>
              </a:rPr>
              <a:t>Digital Teammates</a:t>
            </a:r>
            <a:endParaRPr lang="en-US" sz="4400">
              <a:solidFill>
                <a:srgbClr val="5CCBD1"/>
              </a:solidFill>
            </a:endParaRPr>
          </a:p>
          <a:p>
            <a:pPr algn="l">
              <a:defRPr sz="5900">
                <a:solidFill>
                  <a:srgbClr val="FFFFFF"/>
                </a:solidFill>
                <a:latin typeface="Quicksand-Medium"/>
                <a:ea typeface="Quicksand-Medium"/>
                <a:cs typeface="Quicksand-Medium"/>
                <a:sym typeface="Quicksand-Medium"/>
              </a:defRPr>
            </a:pPr>
            <a:r>
              <a:rPr lang="en-US" sz="4400">
                <a:solidFill>
                  <a:schemeClr val="bg1"/>
                </a:solidFill>
              </a:rPr>
              <a:t>CEE Business Services Summit and Awards, 31.01.2019</a:t>
            </a:r>
            <a:endParaRPr lang="en-US" sz="4400">
              <a:solidFill>
                <a:srgbClr val="5CCBD1"/>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pic>
        <p:nvPicPr>
          <p:cNvPr id="170" name="image2.png"/>
          <p:cNvPicPr>
            <a:picLocks noChangeAspect="1"/>
          </p:cNvPicPr>
          <p:nvPr/>
        </p:nvPicPr>
        <p:blipFill>
          <a:blip r:embed="rId3">
            <a:extLst/>
          </a:blip>
          <a:stretch>
            <a:fillRect/>
          </a:stretch>
        </p:blipFill>
        <p:spPr>
          <a:xfrm>
            <a:off x="1243995" y="11417448"/>
            <a:ext cx="2862653" cy="1850444"/>
          </a:xfrm>
          <a:prstGeom prst="rect">
            <a:avLst/>
          </a:prstGeom>
          <a:ln w="12700">
            <a:miter lim="400000"/>
          </a:ln>
        </p:spPr>
      </p:pic>
      <p:sp>
        <p:nvSpPr>
          <p:cNvPr id="171" name="Shape 171"/>
          <p:cNvSpPr/>
          <p:nvPr/>
        </p:nvSpPr>
        <p:spPr>
          <a:xfrm>
            <a:off x="5255716" y="12503050"/>
            <a:ext cx="13849152" cy="2"/>
          </a:xfrm>
          <a:prstGeom prst="line">
            <a:avLst/>
          </a:prstGeom>
          <a:ln w="25400">
            <a:solidFill>
              <a:srgbClr val="48A4A0"/>
            </a:solidFill>
            <a:miter lim="400000"/>
          </a:ln>
        </p:spPr>
        <p:txBody>
          <a:bodyPr lIns="45718" tIns="45718" rIns="45718" bIns="45718"/>
          <a:lstStyle/>
          <a:p>
            <a:endParaRPr lang="en-GB"/>
          </a:p>
        </p:txBody>
      </p:sp>
      <p:sp>
        <p:nvSpPr>
          <p:cNvPr id="172" name="Shape 172"/>
          <p:cNvSpPr/>
          <p:nvPr/>
        </p:nvSpPr>
        <p:spPr>
          <a:xfrm>
            <a:off x="19710399" y="12274782"/>
            <a:ext cx="3834383" cy="4565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defRPr sz="2300">
                <a:solidFill>
                  <a:srgbClr val="48A4A0"/>
                </a:solidFill>
                <a:latin typeface="Quicksand Bold"/>
                <a:ea typeface="Quicksand Bold"/>
                <a:cs typeface="Quicksand Bold"/>
                <a:sym typeface="Quicksand Bold"/>
              </a:defRPr>
            </a:lvl1pPr>
          </a:lstStyle>
          <a:p>
            <a:r>
              <a:rPr lang="en-GB"/>
              <a:t>WORKING TECHNOLOGY</a:t>
            </a:r>
          </a:p>
        </p:txBody>
      </p:sp>
      <p:sp>
        <p:nvSpPr>
          <p:cNvPr id="173" name="Shape 173"/>
          <p:cNvSpPr/>
          <p:nvPr/>
        </p:nvSpPr>
        <p:spPr>
          <a:xfrm>
            <a:off x="15610719" y="712450"/>
            <a:ext cx="8773281"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defRPr sz="4000">
                <a:solidFill>
                  <a:srgbClr val="FCFFFF"/>
                </a:solidFill>
                <a:latin typeface="Quicksand Bold"/>
                <a:ea typeface="Quicksand Bold"/>
                <a:cs typeface="Quicksand Bold"/>
                <a:sym typeface="Quicksand Bold"/>
              </a:defRPr>
            </a:lvl1pPr>
          </a:lstStyle>
          <a:p>
            <a:r>
              <a:rPr lang="pl-PL" sz="4800" dirty="0" err="1"/>
              <a:t>Who</a:t>
            </a:r>
            <a:r>
              <a:rPr lang="pl-PL" sz="4800" dirty="0"/>
              <a:t> we </a:t>
            </a:r>
            <a:r>
              <a:rPr lang="pl-PL" sz="4800" dirty="0" err="1"/>
              <a:t>are</a:t>
            </a:r>
            <a:r>
              <a:rPr lang="pl-PL" sz="4800" dirty="0"/>
              <a:t> </a:t>
            </a:r>
            <a:r>
              <a:rPr lang="en-GB" sz="4800" dirty="0"/>
              <a:t>?</a:t>
            </a:r>
          </a:p>
        </p:txBody>
      </p:sp>
      <p:sp>
        <p:nvSpPr>
          <p:cNvPr id="58" name="Shape 136">
            <a:extLst>
              <a:ext uri="{FF2B5EF4-FFF2-40B4-BE49-F238E27FC236}">
                <a16:creationId xmlns:a16="http://schemas.microsoft.com/office/drawing/2014/main" id="{0B6D8EC7-AB75-8C4D-BC01-FCB4827A4732}"/>
              </a:ext>
            </a:extLst>
          </p:cNvPr>
          <p:cNvSpPr/>
          <p:nvPr/>
        </p:nvSpPr>
        <p:spPr>
          <a:xfrm flipV="1">
            <a:off x="1044871" y="1217324"/>
            <a:ext cx="14145994" cy="20825"/>
          </a:xfrm>
          <a:prstGeom prst="line">
            <a:avLst/>
          </a:prstGeom>
          <a:ln w="25400">
            <a:solidFill>
              <a:srgbClr val="48A4A0"/>
            </a:solidFill>
            <a:miter lim="400000"/>
          </a:ln>
        </p:spPr>
        <p:txBody>
          <a:bodyPr lIns="45718" tIns="45718" rIns="45718" bIns="45718"/>
          <a:lstStyle/>
          <a:p>
            <a:endParaRPr lang="en-GB"/>
          </a:p>
        </p:txBody>
      </p:sp>
      <p:pic>
        <p:nvPicPr>
          <p:cNvPr id="13" name="image2.png">
            <a:extLst>
              <a:ext uri="{FF2B5EF4-FFF2-40B4-BE49-F238E27FC236}">
                <a16:creationId xmlns:a16="http://schemas.microsoft.com/office/drawing/2014/main" id="{5AC875D1-C496-40AA-A8EE-CDE56F52E294}"/>
              </a:ext>
            </a:extLst>
          </p:cNvPr>
          <p:cNvPicPr>
            <a:picLocks noChangeAspect="1"/>
          </p:cNvPicPr>
          <p:nvPr/>
        </p:nvPicPr>
        <p:blipFill>
          <a:blip r:embed="rId3">
            <a:extLst/>
          </a:blip>
          <a:stretch>
            <a:fillRect/>
          </a:stretch>
        </p:blipFill>
        <p:spPr>
          <a:xfrm>
            <a:off x="2324911" y="1842601"/>
            <a:ext cx="7003447" cy="4527089"/>
          </a:xfrm>
          <a:prstGeom prst="rect">
            <a:avLst/>
          </a:prstGeom>
          <a:ln w="12700">
            <a:miter lim="400000"/>
          </a:ln>
        </p:spPr>
      </p:pic>
      <p:sp>
        <p:nvSpPr>
          <p:cNvPr id="17" name="Shape 121">
            <a:extLst>
              <a:ext uri="{FF2B5EF4-FFF2-40B4-BE49-F238E27FC236}">
                <a16:creationId xmlns:a16="http://schemas.microsoft.com/office/drawing/2014/main" id="{01FA8A0D-A665-4F00-8E35-A9ACFEBDFBD5}"/>
              </a:ext>
            </a:extLst>
          </p:cNvPr>
          <p:cNvSpPr/>
          <p:nvPr/>
        </p:nvSpPr>
        <p:spPr>
          <a:xfrm>
            <a:off x="5479104" y="8163932"/>
            <a:ext cx="13425791"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5900">
                <a:solidFill>
                  <a:srgbClr val="FFFFFF"/>
                </a:solidFill>
                <a:latin typeface="Quicksand-Medium"/>
                <a:ea typeface="Quicksand-Medium"/>
                <a:cs typeface="Quicksand-Medium"/>
                <a:sym typeface="Quicksand-Medium"/>
              </a:defRPr>
            </a:pPr>
            <a:r>
              <a:rPr lang="en-US" sz="4800" dirty="0">
                <a:solidFill>
                  <a:srgbClr val="5CCBD1"/>
                </a:solidFill>
                <a:latin typeface="Quicksand-Medium"/>
                <a:sym typeface="Quicksand-Medium"/>
              </a:rPr>
              <a:t>Our mission</a:t>
            </a:r>
          </a:p>
          <a:p>
            <a:pPr algn="l">
              <a:defRPr sz="5900">
                <a:solidFill>
                  <a:srgbClr val="FFFFFF"/>
                </a:solidFill>
                <a:latin typeface="Quicksand-Medium"/>
                <a:ea typeface="Quicksand-Medium"/>
                <a:cs typeface="Quicksand-Medium"/>
                <a:sym typeface="Quicksand-Medium"/>
              </a:defRPr>
            </a:pPr>
            <a:r>
              <a:rPr lang="en-US" sz="4800" dirty="0">
                <a:solidFill>
                  <a:srgbClr val="FFFFFF"/>
                </a:solidFill>
                <a:latin typeface="Quicksand" charset="0"/>
                <a:ea typeface="Quicksand" charset="0"/>
                <a:cs typeface="Quicksand" charset="0"/>
                <a:sym typeface="Quicksand-Medium"/>
              </a:rPr>
              <a:t>We automate boredom at work</a:t>
            </a:r>
          </a:p>
        </p:txBody>
      </p:sp>
      <p:pic>
        <p:nvPicPr>
          <p:cNvPr id="3" name="Obraz 2">
            <a:extLst>
              <a:ext uri="{FF2B5EF4-FFF2-40B4-BE49-F238E27FC236}">
                <a16:creationId xmlns:a16="http://schemas.microsoft.com/office/drawing/2014/main" id="{D407468F-46DB-4639-9E2C-EDF7F9468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2828" y="1959361"/>
            <a:ext cx="4784870" cy="4135156"/>
          </a:xfrm>
          <a:prstGeom prst="rect">
            <a:avLst/>
          </a:prstGeom>
        </p:spPr>
      </p:pic>
      <p:pic>
        <p:nvPicPr>
          <p:cNvPr id="4" name="Obraz 3">
            <a:extLst>
              <a:ext uri="{FF2B5EF4-FFF2-40B4-BE49-F238E27FC236}">
                <a16:creationId xmlns:a16="http://schemas.microsoft.com/office/drawing/2014/main" id="{907F2ECF-E240-440E-AE7A-DB57EB4C72FF}"/>
              </a:ext>
            </a:extLst>
          </p:cNvPr>
          <p:cNvPicPr>
            <a:picLocks noChangeAspect="1"/>
          </p:cNvPicPr>
          <p:nvPr/>
        </p:nvPicPr>
        <p:blipFill>
          <a:blip r:embed="rId5"/>
          <a:stretch>
            <a:fillRect/>
          </a:stretch>
        </p:blipFill>
        <p:spPr>
          <a:xfrm>
            <a:off x="17229118" y="1959362"/>
            <a:ext cx="4784870" cy="4213622"/>
          </a:xfrm>
          <a:prstGeom prst="rect">
            <a:avLst/>
          </a:prstGeom>
        </p:spPr>
      </p:pic>
      <p:sp>
        <p:nvSpPr>
          <p:cNvPr id="15" name="Shape 121">
            <a:extLst>
              <a:ext uri="{FF2B5EF4-FFF2-40B4-BE49-F238E27FC236}">
                <a16:creationId xmlns:a16="http://schemas.microsoft.com/office/drawing/2014/main" id="{EBB92CFD-C7B9-4464-8779-2FC8E4E8095D}"/>
              </a:ext>
            </a:extLst>
          </p:cNvPr>
          <p:cNvSpPr/>
          <p:nvPr/>
        </p:nvSpPr>
        <p:spPr>
          <a:xfrm>
            <a:off x="11262828" y="6547688"/>
            <a:ext cx="4773743"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5900">
                <a:solidFill>
                  <a:srgbClr val="FFFFFF"/>
                </a:solidFill>
                <a:latin typeface="Quicksand-Medium"/>
                <a:ea typeface="Quicksand-Medium"/>
                <a:cs typeface="Quicksand-Medium"/>
                <a:sym typeface="Quicksand-Medium"/>
              </a:defRPr>
            </a:pPr>
            <a:r>
              <a:rPr lang="pl-PL" sz="4800" dirty="0">
                <a:solidFill>
                  <a:srgbClr val="5CCBD1"/>
                </a:solidFill>
              </a:rPr>
              <a:t>M</a:t>
            </a:r>
            <a:r>
              <a:rPr lang="pl-PL" sz="4400" dirty="0">
                <a:solidFill>
                  <a:srgbClr val="5CCBD1"/>
                </a:solidFill>
              </a:rPr>
              <a:t>ariusz Pultyn, </a:t>
            </a:r>
            <a:r>
              <a:rPr lang="pl-PL" sz="4400" dirty="0">
                <a:solidFill>
                  <a:schemeClr val="bg1"/>
                </a:solidFill>
              </a:rPr>
              <a:t>CTO</a:t>
            </a:r>
          </a:p>
        </p:txBody>
      </p:sp>
      <p:sp>
        <p:nvSpPr>
          <p:cNvPr id="18" name="Shape 121">
            <a:extLst>
              <a:ext uri="{FF2B5EF4-FFF2-40B4-BE49-F238E27FC236}">
                <a16:creationId xmlns:a16="http://schemas.microsoft.com/office/drawing/2014/main" id="{434B7A0E-86D0-4E4C-AD29-BE914C5E7779}"/>
              </a:ext>
            </a:extLst>
          </p:cNvPr>
          <p:cNvSpPr/>
          <p:nvPr/>
        </p:nvSpPr>
        <p:spPr>
          <a:xfrm>
            <a:off x="16649948" y="6578465"/>
            <a:ext cx="6303008" cy="779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5900">
                <a:solidFill>
                  <a:srgbClr val="FFFFFF"/>
                </a:solidFill>
                <a:latin typeface="Quicksand-Medium"/>
                <a:ea typeface="Quicksand-Medium"/>
                <a:cs typeface="Quicksand-Medium"/>
                <a:sym typeface="Quicksand-Medium"/>
              </a:defRPr>
            </a:pPr>
            <a:r>
              <a:rPr lang="pl-PL" sz="4400" dirty="0">
                <a:solidFill>
                  <a:srgbClr val="5CCBD1"/>
                </a:solidFill>
              </a:rPr>
              <a:t>Konrad Jakubiec, </a:t>
            </a:r>
            <a:r>
              <a:rPr lang="pl-PL" sz="4400" dirty="0">
                <a:solidFill>
                  <a:schemeClr val="bg1"/>
                </a:solidFill>
              </a:rPr>
              <a:t>COO/CFO</a:t>
            </a:r>
          </a:p>
        </p:txBody>
      </p:sp>
      <p:sp>
        <p:nvSpPr>
          <p:cNvPr id="19" name="Shape 121">
            <a:extLst>
              <a:ext uri="{FF2B5EF4-FFF2-40B4-BE49-F238E27FC236}">
                <a16:creationId xmlns:a16="http://schemas.microsoft.com/office/drawing/2014/main" id="{A472F9D9-613E-440A-851A-1B1C707BA5E4}"/>
              </a:ext>
            </a:extLst>
          </p:cNvPr>
          <p:cNvSpPr/>
          <p:nvPr/>
        </p:nvSpPr>
        <p:spPr>
          <a:xfrm>
            <a:off x="5479103" y="9934654"/>
            <a:ext cx="13425791"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5900">
                <a:solidFill>
                  <a:srgbClr val="FFFFFF"/>
                </a:solidFill>
                <a:latin typeface="Quicksand-Medium"/>
                <a:ea typeface="Quicksand-Medium"/>
                <a:cs typeface="Quicksand-Medium"/>
                <a:sym typeface="Quicksand-Medium"/>
              </a:defRPr>
            </a:pPr>
            <a:r>
              <a:rPr lang="en-US" sz="4800" dirty="0">
                <a:solidFill>
                  <a:srgbClr val="5CCBD1"/>
                </a:solidFill>
                <a:latin typeface="Quicksand-Medium"/>
                <a:sym typeface="Quicksand-Medium"/>
              </a:rPr>
              <a:t>Our vision</a:t>
            </a:r>
          </a:p>
          <a:p>
            <a:pPr algn="l">
              <a:defRPr sz="5900">
                <a:solidFill>
                  <a:srgbClr val="FFFFFF"/>
                </a:solidFill>
                <a:latin typeface="Quicksand-Medium"/>
                <a:ea typeface="Quicksand-Medium"/>
                <a:cs typeface="Quicksand-Medium"/>
                <a:sym typeface="Quicksand-Medium"/>
              </a:defRPr>
            </a:pPr>
            <a:r>
              <a:rPr lang="en-US" sz="4800" dirty="0">
                <a:solidFill>
                  <a:srgbClr val="FFFFFF"/>
                </a:solidFill>
                <a:latin typeface="Quicksand" charset="0"/>
                <a:ea typeface="Quicksand" charset="0"/>
                <a:cs typeface="Quicksand" charset="0"/>
                <a:sym typeface="Quicksand-Medium"/>
              </a:rPr>
              <a:t>Work at which people </a:t>
            </a:r>
            <a:r>
              <a:rPr lang="en-US" sz="4800" b="1" i="1" dirty="0">
                <a:solidFill>
                  <a:srgbClr val="FFFFFF"/>
                </a:solidFill>
                <a:latin typeface="Quicksand" charset="0"/>
                <a:ea typeface="Quicksand" charset="0"/>
                <a:cs typeface="Quicksand" charset="0"/>
                <a:sym typeface="Quicksand-Medium"/>
              </a:rPr>
              <a:t>can</a:t>
            </a:r>
            <a:r>
              <a:rPr lang="en-US" sz="4800" dirty="0">
                <a:solidFill>
                  <a:srgbClr val="FFFFFF"/>
                </a:solidFill>
                <a:latin typeface="Quicksand" charset="0"/>
                <a:ea typeface="Quicksand" charset="0"/>
                <a:cs typeface="Quicksand" charset="0"/>
                <a:sym typeface="Quicksand-Medium"/>
              </a:rPr>
              <a:t> more and </a:t>
            </a:r>
            <a:r>
              <a:rPr lang="en-US" sz="4800" b="1" i="1" dirty="0">
                <a:solidFill>
                  <a:srgbClr val="FFFFFF"/>
                </a:solidFill>
                <a:latin typeface="Quicksand" charset="0"/>
                <a:ea typeface="Quicksand" charset="0"/>
                <a:cs typeface="Quicksand" charset="0"/>
                <a:sym typeface="Quicksand-Medium"/>
              </a:rPr>
              <a:t>have to </a:t>
            </a:r>
            <a:r>
              <a:rPr lang="en-US" sz="4800" dirty="0">
                <a:solidFill>
                  <a:srgbClr val="FFFFFF"/>
                </a:solidFill>
                <a:latin typeface="Quicksand" charset="0"/>
                <a:ea typeface="Quicksand" charset="0"/>
                <a:cs typeface="Quicksand" charset="0"/>
                <a:sym typeface="Quicksand-Medium"/>
              </a:rPr>
              <a:t>less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sp>
        <p:nvSpPr>
          <p:cNvPr id="136" name="Shape 136"/>
          <p:cNvSpPr/>
          <p:nvPr/>
        </p:nvSpPr>
        <p:spPr>
          <a:xfrm flipV="1">
            <a:off x="1044870" y="955124"/>
            <a:ext cx="8491015" cy="0"/>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pic>
        <p:nvPicPr>
          <p:cNvPr id="138" name="image2.png"/>
          <p:cNvPicPr>
            <a:picLocks noChangeAspect="1"/>
          </p:cNvPicPr>
          <p:nvPr/>
        </p:nvPicPr>
        <p:blipFill>
          <a:blip r:embed="rId2">
            <a:extLst/>
          </a:blip>
          <a:stretch>
            <a:fillRect/>
          </a:stretch>
        </p:blipFill>
        <p:spPr>
          <a:xfrm>
            <a:off x="1243995" y="11417448"/>
            <a:ext cx="2862653" cy="1850444"/>
          </a:xfrm>
          <a:prstGeom prst="rect">
            <a:avLst/>
          </a:prstGeom>
          <a:ln w="12700">
            <a:miter lim="400000"/>
          </a:ln>
        </p:spPr>
      </p:pic>
      <p:sp>
        <p:nvSpPr>
          <p:cNvPr id="139" name="Shape 139"/>
          <p:cNvSpPr/>
          <p:nvPr/>
        </p:nvSpPr>
        <p:spPr>
          <a:xfrm>
            <a:off x="5290377" y="12483395"/>
            <a:ext cx="13849152" cy="2"/>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0" name="Shape 140"/>
          <p:cNvSpPr/>
          <p:nvPr/>
        </p:nvSpPr>
        <p:spPr>
          <a:xfrm>
            <a:off x="19710399" y="12274782"/>
            <a:ext cx="3058530" cy="4565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defRPr sz="2300">
                <a:solidFill>
                  <a:srgbClr val="48A4A0"/>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a:ln>
                  <a:noFill/>
                </a:ln>
                <a:solidFill>
                  <a:srgbClr val="48A4A0"/>
                </a:solidFill>
                <a:effectLst/>
                <a:uLnTx/>
                <a:uFillTx/>
                <a:latin typeface="Quicksand Bold"/>
                <a:sym typeface="Quicksand Bold"/>
              </a:rPr>
              <a:t>WORKING TECHNOLOGY</a:t>
            </a:r>
          </a:p>
        </p:txBody>
      </p:sp>
      <p:sp>
        <p:nvSpPr>
          <p:cNvPr id="28" name="Shape 124">
            <a:extLst>
              <a:ext uri="{FF2B5EF4-FFF2-40B4-BE49-F238E27FC236}">
                <a16:creationId xmlns:a16="http://schemas.microsoft.com/office/drawing/2014/main" id="{75AEC82E-A944-423A-B33D-348C4CC53EED}"/>
              </a:ext>
            </a:extLst>
          </p:cNvPr>
          <p:cNvSpPr/>
          <p:nvPr/>
        </p:nvSpPr>
        <p:spPr>
          <a:xfrm>
            <a:off x="3110589" y="12542253"/>
            <a:ext cx="7876799"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7800">
                <a:solidFill>
                  <a:srgbClr val="FFFFFF"/>
                </a:solidFill>
                <a:latin typeface="Quicksand-Medium"/>
                <a:ea typeface="Quicksand-Medium"/>
                <a:cs typeface="Quicksand-Medium"/>
                <a:sym typeface="Quicksand-Medium"/>
              </a:defRPr>
            </a:pPr>
            <a:r>
              <a:rPr kumimoji="0" lang="en-US" sz="4400" b="1" i="0" u="none" strike="noStrike" kern="0" cap="none" spc="0" normalizeH="0" baseline="0" noProof="0">
                <a:ln>
                  <a:noFill/>
                </a:ln>
                <a:solidFill>
                  <a:srgbClr val="FFFFFF"/>
                </a:solidFill>
                <a:effectLst/>
                <a:uLnTx/>
                <a:uFillTx/>
                <a:latin typeface="Quicksand-Medium"/>
                <a:sym typeface="Quicksand-Medium"/>
              </a:rPr>
              <a:t> </a:t>
            </a:r>
          </a:p>
        </p:txBody>
      </p:sp>
      <p:sp>
        <p:nvSpPr>
          <p:cNvPr id="44" name="Shape 137">
            <a:extLst>
              <a:ext uri="{FF2B5EF4-FFF2-40B4-BE49-F238E27FC236}">
                <a16:creationId xmlns:a16="http://schemas.microsoft.com/office/drawing/2014/main" id="{B05A0214-9C2D-9D4D-9486-7F6A51D79BEA}"/>
              </a:ext>
            </a:extLst>
          </p:cNvPr>
          <p:cNvSpPr/>
          <p:nvPr/>
        </p:nvSpPr>
        <p:spPr>
          <a:xfrm>
            <a:off x="9535885" y="534496"/>
            <a:ext cx="14434457"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defRPr sz="4000">
                <a:solidFill>
                  <a:srgbClr val="FCFFFF"/>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pl-PL" sz="4800" b="0" i="0" u="none" strike="noStrike" kern="0" cap="none" spc="0" normalizeH="0" baseline="0" noProof="0" dirty="0">
                <a:ln>
                  <a:noFill/>
                </a:ln>
                <a:solidFill>
                  <a:srgbClr val="FCFFFF"/>
                </a:solidFill>
                <a:effectLst/>
                <a:uLnTx/>
                <a:uFillTx/>
                <a:latin typeface="Quicksand Bold"/>
                <a:sym typeface="Quicksand Bold"/>
              </a:rPr>
              <a:t>Context: what is RPA (Robotic Process Automation)?</a:t>
            </a:r>
            <a:endParaRPr kumimoji="0" lang="en-US" sz="4800" b="0" i="0" u="none" strike="noStrike" kern="0" cap="none" spc="0" normalizeH="0" baseline="0" noProof="0" dirty="0">
              <a:ln>
                <a:noFill/>
              </a:ln>
              <a:solidFill>
                <a:srgbClr val="FCFFFF"/>
              </a:solidFill>
              <a:effectLst/>
              <a:uLnTx/>
              <a:uFillTx/>
              <a:latin typeface="Quicksand Bold"/>
              <a:sym typeface="Quicksand Bold"/>
            </a:endParaRPr>
          </a:p>
        </p:txBody>
      </p:sp>
      <p:grpSp>
        <p:nvGrpSpPr>
          <p:cNvPr id="9" name="Grupa 8">
            <a:extLst>
              <a:ext uri="{FF2B5EF4-FFF2-40B4-BE49-F238E27FC236}">
                <a16:creationId xmlns:a16="http://schemas.microsoft.com/office/drawing/2014/main" id="{4BB4A931-7927-496C-A1C6-ECCE5D654947}"/>
              </a:ext>
            </a:extLst>
          </p:cNvPr>
          <p:cNvGrpSpPr/>
          <p:nvPr/>
        </p:nvGrpSpPr>
        <p:grpSpPr>
          <a:xfrm>
            <a:off x="1607226" y="1331100"/>
            <a:ext cx="13944070" cy="2499421"/>
            <a:chOff x="1607226" y="1331100"/>
            <a:chExt cx="13944070" cy="2499421"/>
          </a:xfrm>
        </p:grpSpPr>
        <p:sp>
          <p:nvSpPr>
            <p:cNvPr id="19" name="Shape 124">
              <a:extLst>
                <a:ext uri="{FF2B5EF4-FFF2-40B4-BE49-F238E27FC236}">
                  <a16:creationId xmlns:a16="http://schemas.microsoft.com/office/drawing/2014/main" id="{B090D1C1-5DBD-4EC2-94BF-2CD0C7FDB3FF}"/>
                </a:ext>
              </a:extLst>
            </p:cNvPr>
            <p:cNvSpPr/>
            <p:nvPr/>
          </p:nvSpPr>
          <p:spPr>
            <a:xfrm>
              <a:off x="4106647" y="2221738"/>
              <a:ext cx="11444649"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800">
                  <a:solidFill>
                    <a:srgbClr val="FFFFFF"/>
                  </a:solidFill>
                  <a:latin typeface="Quicksand-Medium"/>
                  <a:ea typeface="Quicksand-Medium"/>
                  <a:cs typeface="Quicksand-Medium"/>
                  <a:sym typeface="Quicksand-Medium"/>
                </a:defRPr>
              </a:pPr>
              <a:r>
                <a:rPr kumimoji="0" lang="pl-PL" sz="4000" b="0" i="0" u="none" strike="noStrike" kern="0" cap="none" spc="0" normalizeH="0" baseline="0" noProof="0" dirty="0">
                  <a:ln>
                    <a:noFill/>
                  </a:ln>
                  <a:solidFill>
                    <a:srgbClr val="FFFFFF"/>
                  </a:solidFill>
                  <a:effectLst/>
                  <a:uLnTx/>
                  <a:uFillTx/>
                  <a:latin typeface="Quicksand-Medium"/>
                  <a:sym typeface="Quicksand-Medium"/>
                </a:rPr>
                <a:t>Configurations that automate manual repetetive tasks</a:t>
              </a:r>
              <a:endParaRPr kumimoji="0" lang="en-GB" sz="4000" b="0" i="0" u="none" strike="noStrike" kern="0" cap="none" spc="0" normalizeH="0" baseline="0" noProof="0" dirty="0">
                <a:ln>
                  <a:noFill/>
                </a:ln>
                <a:solidFill>
                  <a:srgbClr val="FFFFFF"/>
                </a:solidFill>
                <a:effectLst/>
                <a:uLnTx/>
                <a:uFillTx/>
                <a:latin typeface="Quicksand-Medium"/>
                <a:sym typeface="Quicksand-Medium"/>
              </a:endParaRPr>
            </a:p>
          </p:txBody>
        </p:sp>
        <p:pic>
          <p:nvPicPr>
            <p:cNvPr id="1032" name="Picture 8" descr="Image result for configuration white icon">
              <a:extLst>
                <a:ext uri="{FF2B5EF4-FFF2-40B4-BE49-F238E27FC236}">
                  <a16:creationId xmlns:a16="http://schemas.microsoft.com/office/drawing/2014/main" id="{1F20851E-D425-4D61-B916-001D43B2C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226" y="1331100"/>
              <a:ext cx="2499421" cy="24994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a 7">
            <a:extLst>
              <a:ext uri="{FF2B5EF4-FFF2-40B4-BE49-F238E27FC236}">
                <a16:creationId xmlns:a16="http://schemas.microsoft.com/office/drawing/2014/main" id="{0227FB65-797A-4B06-9DE1-F332ADE3DD11}"/>
              </a:ext>
            </a:extLst>
          </p:cNvPr>
          <p:cNvGrpSpPr/>
          <p:nvPr/>
        </p:nvGrpSpPr>
        <p:grpSpPr>
          <a:xfrm>
            <a:off x="8266922" y="3331789"/>
            <a:ext cx="13675592" cy="2499422"/>
            <a:chOff x="8266922" y="2858264"/>
            <a:chExt cx="13675592" cy="2499422"/>
          </a:xfrm>
        </p:grpSpPr>
        <p:sp>
          <p:nvSpPr>
            <p:cNvPr id="24" name="Shape 124">
              <a:extLst>
                <a:ext uri="{FF2B5EF4-FFF2-40B4-BE49-F238E27FC236}">
                  <a16:creationId xmlns:a16="http://schemas.microsoft.com/office/drawing/2014/main" id="{72B9A903-8AFA-41B1-8686-634C3938F9E4}"/>
                </a:ext>
              </a:extLst>
            </p:cNvPr>
            <p:cNvSpPr/>
            <p:nvPr/>
          </p:nvSpPr>
          <p:spPr>
            <a:xfrm>
              <a:off x="8266922" y="3748903"/>
              <a:ext cx="10872607"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r" defTabSz="825500" rtl="0" eaLnBrk="1" fontAlgn="auto" latinLnBrk="0" hangingPunct="0">
                <a:lnSpc>
                  <a:spcPct val="100000"/>
                </a:lnSpc>
                <a:spcBef>
                  <a:spcPts val="0"/>
                </a:spcBef>
                <a:spcAft>
                  <a:spcPts val="0"/>
                </a:spcAft>
                <a:buClrTx/>
                <a:buSzTx/>
                <a:buFontTx/>
                <a:buNone/>
                <a:tabLst/>
                <a:defRPr sz="7800">
                  <a:solidFill>
                    <a:srgbClr val="FFFFFF"/>
                  </a:solidFill>
                  <a:latin typeface="Quicksand-Medium"/>
                  <a:ea typeface="Quicksand-Medium"/>
                  <a:cs typeface="Quicksand-Medium"/>
                  <a:sym typeface="Quicksand-Medium"/>
                </a:defRPr>
              </a:pPr>
              <a:r>
                <a:rPr kumimoji="0" lang="pl-PL" sz="4000" b="0" i="0" u="none" strike="noStrike" kern="0" cap="none" spc="0" normalizeH="0" baseline="0" noProof="0" dirty="0">
                  <a:ln>
                    <a:noFill/>
                  </a:ln>
                  <a:solidFill>
                    <a:srgbClr val="FFFFFF"/>
                  </a:solidFill>
                  <a:effectLst/>
                  <a:uLnTx/>
                  <a:uFillTx/>
                  <a:latin typeface="Quicksand-Medium"/>
                  <a:sym typeface="Quicksand-Medium"/>
                </a:rPr>
                <a:t>Virtual robots that integrate with existing software</a:t>
              </a:r>
              <a:endParaRPr kumimoji="0" lang="en-GB" sz="4000" b="0" i="0" u="none" strike="noStrike" kern="0" cap="none" spc="0" normalizeH="0" baseline="0" noProof="0" dirty="0">
                <a:ln>
                  <a:noFill/>
                </a:ln>
                <a:solidFill>
                  <a:srgbClr val="FFFFFF"/>
                </a:solidFill>
                <a:effectLst/>
                <a:uLnTx/>
                <a:uFillTx/>
                <a:latin typeface="Quicksand-Medium"/>
                <a:sym typeface="Quicksand-Medium"/>
              </a:endParaRPr>
            </a:p>
          </p:txBody>
        </p:sp>
        <p:pic>
          <p:nvPicPr>
            <p:cNvPr id="1034" name="Picture 10" descr="Image result for robot computer white icon">
              <a:extLst>
                <a:ext uri="{FF2B5EF4-FFF2-40B4-BE49-F238E27FC236}">
                  <a16:creationId xmlns:a16="http://schemas.microsoft.com/office/drawing/2014/main" id="{38757579-AB8E-4ADE-8464-F5BFAD045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3092" y="2858264"/>
              <a:ext cx="2499422" cy="2499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upa 6">
            <a:extLst>
              <a:ext uri="{FF2B5EF4-FFF2-40B4-BE49-F238E27FC236}">
                <a16:creationId xmlns:a16="http://schemas.microsoft.com/office/drawing/2014/main" id="{351C0B97-A894-49D5-90FD-F409B7557947}"/>
              </a:ext>
            </a:extLst>
          </p:cNvPr>
          <p:cNvGrpSpPr/>
          <p:nvPr/>
        </p:nvGrpSpPr>
        <p:grpSpPr>
          <a:xfrm>
            <a:off x="1607226" y="5519089"/>
            <a:ext cx="9521676" cy="2438400"/>
            <a:chOff x="1637736" y="5440080"/>
            <a:chExt cx="9521676" cy="2438400"/>
          </a:xfrm>
        </p:grpSpPr>
        <p:sp>
          <p:nvSpPr>
            <p:cNvPr id="26" name="Shape 124">
              <a:extLst>
                <a:ext uri="{FF2B5EF4-FFF2-40B4-BE49-F238E27FC236}">
                  <a16:creationId xmlns:a16="http://schemas.microsoft.com/office/drawing/2014/main" id="{2140C746-F876-49A1-93D1-61DCD3D6C75A}"/>
                </a:ext>
              </a:extLst>
            </p:cNvPr>
            <p:cNvSpPr/>
            <p:nvPr/>
          </p:nvSpPr>
          <p:spPr>
            <a:xfrm>
              <a:off x="4106647" y="6300208"/>
              <a:ext cx="705276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800">
                  <a:solidFill>
                    <a:srgbClr val="FFFFFF"/>
                  </a:solidFill>
                  <a:latin typeface="Quicksand-Medium"/>
                  <a:ea typeface="Quicksand-Medium"/>
                  <a:cs typeface="Quicksand-Medium"/>
                  <a:sym typeface="Quicksand-Medium"/>
                </a:defRPr>
              </a:pPr>
              <a:r>
                <a:rPr kumimoji="0" lang="pl-PL" sz="4000" b="0" i="0" u="none" strike="noStrike" kern="0" cap="none" spc="0" normalizeH="0" baseline="0" noProof="0" dirty="0">
                  <a:ln>
                    <a:noFill/>
                  </a:ln>
                  <a:solidFill>
                    <a:srgbClr val="FFFFFF"/>
                  </a:solidFill>
                  <a:effectLst/>
                  <a:uLnTx/>
                  <a:uFillTx/>
                  <a:latin typeface="Quicksand-Medium"/>
                  <a:sym typeface="Quicksand-Medium"/>
                </a:rPr>
                <a:t>Replication of desktop activities</a:t>
              </a:r>
              <a:endParaRPr kumimoji="0" lang="en-GB" sz="4000" b="0" i="0" u="none" strike="noStrike" kern="0" cap="none" spc="0" normalizeH="0" baseline="0" noProof="0" dirty="0">
                <a:ln>
                  <a:noFill/>
                </a:ln>
                <a:solidFill>
                  <a:srgbClr val="FFFFFF"/>
                </a:solidFill>
                <a:effectLst/>
                <a:uLnTx/>
                <a:uFillTx/>
                <a:latin typeface="Quicksand-Medium"/>
                <a:sym typeface="Quicksand-Medium"/>
              </a:endParaRPr>
            </a:p>
          </p:txBody>
        </p:sp>
        <p:pic>
          <p:nvPicPr>
            <p:cNvPr id="1046" name="Picture 22" descr="Image result for computer mouse white icon">
              <a:extLst>
                <a:ext uri="{FF2B5EF4-FFF2-40B4-BE49-F238E27FC236}">
                  <a16:creationId xmlns:a16="http://schemas.microsoft.com/office/drawing/2014/main" id="{EFC0F53C-F71B-45FE-AC60-593A42907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736" y="5440080"/>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a 9">
            <a:extLst>
              <a:ext uri="{FF2B5EF4-FFF2-40B4-BE49-F238E27FC236}">
                <a16:creationId xmlns:a16="http://schemas.microsoft.com/office/drawing/2014/main" id="{D88E75D7-DA55-46AE-8DFA-8FB90B7B8EE9}"/>
              </a:ext>
            </a:extLst>
          </p:cNvPr>
          <p:cNvGrpSpPr/>
          <p:nvPr/>
        </p:nvGrpSpPr>
        <p:grpSpPr>
          <a:xfrm>
            <a:off x="12192000" y="7010893"/>
            <a:ext cx="9750514" cy="2714625"/>
            <a:chOff x="12192000" y="6759386"/>
            <a:chExt cx="9750514" cy="2714625"/>
          </a:xfrm>
        </p:grpSpPr>
        <p:sp>
          <p:nvSpPr>
            <p:cNvPr id="35" name="Shape 124">
              <a:extLst>
                <a:ext uri="{FF2B5EF4-FFF2-40B4-BE49-F238E27FC236}">
                  <a16:creationId xmlns:a16="http://schemas.microsoft.com/office/drawing/2014/main" id="{884EDC81-8164-41E0-92D2-00B0D06BB9FC}"/>
                </a:ext>
              </a:extLst>
            </p:cNvPr>
            <p:cNvSpPr/>
            <p:nvPr/>
          </p:nvSpPr>
          <p:spPr>
            <a:xfrm>
              <a:off x="12192000" y="7757626"/>
              <a:ext cx="6947529"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r" defTabSz="825500" rtl="0" eaLnBrk="1" fontAlgn="auto" latinLnBrk="0" hangingPunct="0">
                <a:lnSpc>
                  <a:spcPct val="100000"/>
                </a:lnSpc>
                <a:spcBef>
                  <a:spcPts val="0"/>
                </a:spcBef>
                <a:spcAft>
                  <a:spcPts val="0"/>
                </a:spcAft>
                <a:buClrTx/>
                <a:buSzTx/>
                <a:buFontTx/>
                <a:buNone/>
                <a:tabLst/>
                <a:defRPr sz="7800">
                  <a:solidFill>
                    <a:srgbClr val="FFFFFF"/>
                  </a:solidFill>
                  <a:latin typeface="Quicksand-Medium"/>
                  <a:ea typeface="Quicksand-Medium"/>
                  <a:cs typeface="Quicksand-Medium"/>
                  <a:sym typeface="Quicksand-Medium"/>
                </a:defRPr>
              </a:pPr>
              <a:r>
                <a:rPr kumimoji="0" lang="en-US" sz="4000" b="0" i="0" u="none" strike="noStrike" kern="0" cap="none" spc="0" normalizeH="0" baseline="0">
                  <a:ln>
                    <a:noFill/>
                  </a:ln>
                  <a:solidFill>
                    <a:srgbClr val="FFFFFF"/>
                  </a:solidFill>
                  <a:effectLst/>
                  <a:uLnTx/>
                  <a:uFillTx/>
                  <a:latin typeface="Quicksand-Medium"/>
                  <a:sym typeface="Quicksand-Medium"/>
                </a:rPr>
                <a:t>Driven by rules and logic</a:t>
              </a:r>
            </a:p>
          </p:txBody>
        </p:sp>
        <p:pic>
          <p:nvPicPr>
            <p:cNvPr id="1048" name="Picture 24" descr="Image result for process flow white icon">
              <a:extLst>
                <a:ext uri="{FF2B5EF4-FFF2-40B4-BE49-F238E27FC236}">
                  <a16:creationId xmlns:a16="http://schemas.microsoft.com/office/drawing/2014/main" id="{06E12B25-8D2B-4C25-AE08-6C5A3042E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18364" y="6759386"/>
              <a:ext cx="2724150" cy="2714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a 10">
            <a:extLst>
              <a:ext uri="{FF2B5EF4-FFF2-40B4-BE49-F238E27FC236}">
                <a16:creationId xmlns:a16="http://schemas.microsoft.com/office/drawing/2014/main" id="{8CD4CDA0-5F26-4D99-8C04-682C95B2630A}"/>
              </a:ext>
            </a:extLst>
          </p:cNvPr>
          <p:cNvGrpSpPr/>
          <p:nvPr/>
        </p:nvGrpSpPr>
        <p:grpSpPr>
          <a:xfrm>
            <a:off x="1607226" y="9488039"/>
            <a:ext cx="15386792" cy="1764586"/>
            <a:chOff x="1974643" y="9488039"/>
            <a:chExt cx="15386792" cy="1764586"/>
          </a:xfrm>
        </p:grpSpPr>
        <p:pic>
          <p:nvPicPr>
            <p:cNvPr id="37" name="Obraz 21">
              <a:extLst>
                <a:ext uri="{FF2B5EF4-FFF2-40B4-BE49-F238E27FC236}">
                  <a16:creationId xmlns:a16="http://schemas.microsoft.com/office/drawing/2014/main" id="{32E2F9C2-F5CA-4DF6-AA73-05BFA997A74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4643" y="9488039"/>
              <a:ext cx="1764586" cy="1764586"/>
            </a:xfrm>
            <a:prstGeom prst="rect">
              <a:avLst/>
            </a:prstGeom>
          </p:spPr>
        </p:pic>
        <p:sp>
          <p:nvSpPr>
            <p:cNvPr id="38" name="Shape 124">
              <a:extLst>
                <a:ext uri="{FF2B5EF4-FFF2-40B4-BE49-F238E27FC236}">
                  <a16:creationId xmlns:a16="http://schemas.microsoft.com/office/drawing/2014/main" id="{4E36C403-FFC0-4EC7-8E0B-BDC4023A1528}"/>
                </a:ext>
              </a:extLst>
            </p:cNvPr>
            <p:cNvSpPr/>
            <p:nvPr/>
          </p:nvSpPr>
          <p:spPr>
            <a:xfrm>
              <a:off x="4106647" y="10011260"/>
              <a:ext cx="13254788"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800">
                  <a:solidFill>
                    <a:srgbClr val="FFFFFF"/>
                  </a:solidFill>
                  <a:latin typeface="Quicksand-Medium"/>
                  <a:ea typeface="Quicksand-Medium"/>
                  <a:cs typeface="Quicksand-Medium"/>
                  <a:sym typeface="Quicksand-Medium"/>
                </a:defRPr>
              </a:pPr>
              <a:r>
                <a:rPr kumimoji="0" lang="pl-PL" sz="4000" b="0" i="0" u="none" strike="noStrike" kern="0" cap="none" spc="0" normalizeH="0" baseline="0" noProof="0" dirty="0">
                  <a:ln>
                    <a:noFill/>
                  </a:ln>
                  <a:solidFill>
                    <a:srgbClr val="FFFFFF"/>
                  </a:solidFill>
                  <a:effectLst/>
                  <a:uLnTx/>
                  <a:uFillTx/>
                  <a:latin typeface="Quicksand-Medium"/>
                  <a:sym typeface="Quicksand-Medium"/>
                </a:rPr>
                <a:t>Increase in quality and cost efficiency of back-office operations</a:t>
              </a:r>
              <a:endParaRPr kumimoji="0" lang="en-GB" sz="4000" b="0" i="0" u="none" strike="noStrike" kern="0" cap="none" spc="0" normalizeH="0" baseline="0" noProof="0" dirty="0">
                <a:ln>
                  <a:noFill/>
                </a:ln>
                <a:solidFill>
                  <a:srgbClr val="FFFFFF"/>
                </a:solidFill>
                <a:effectLst/>
                <a:uLnTx/>
                <a:uFillTx/>
                <a:latin typeface="Quicksand-Medium"/>
                <a:sym typeface="Quicksand-Medium"/>
              </a:endParaRPr>
            </a:p>
          </p:txBody>
        </p:sp>
      </p:grpSp>
    </p:spTree>
    <p:extLst>
      <p:ext uri="{BB962C8B-B14F-4D97-AF65-F5344CB8AC3E}">
        <p14:creationId xmlns:p14="http://schemas.microsoft.com/office/powerpoint/2010/main" val="32708895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sp>
        <p:nvSpPr>
          <p:cNvPr id="137" name="Shape 137"/>
          <p:cNvSpPr/>
          <p:nvPr/>
        </p:nvSpPr>
        <p:spPr>
          <a:xfrm>
            <a:off x="9580522" y="524809"/>
            <a:ext cx="14386413"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914400">
              <a:defRPr sz="4000">
                <a:solidFill>
                  <a:srgbClr val="FCFFFF"/>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a:ln>
                  <a:noFill/>
                </a:ln>
                <a:solidFill>
                  <a:srgbClr val="FFFFFF"/>
                </a:solidFill>
                <a:effectLst/>
                <a:uLnTx/>
                <a:uFillTx/>
                <a:latin typeface="Quicksand" charset="0"/>
                <a:ea typeface="Quicksand" charset="0"/>
                <a:cs typeface="Quicksand" charset="0"/>
                <a:sym typeface="Helvetica Light"/>
              </a:rPr>
              <a:t>Case study – </a:t>
            </a:r>
            <a:r>
              <a:rPr kumimoji="0" lang="en-US" sz="4800" b="1" i="0" u="none" strike="noStrike" kern="0" cap="none" spc="0" normalizeH="0" baseline="0">
                <a:ln>
                  <a:noFill/>
                </a:ln>
                <a:solidFill>
                  <a:srgbClr val="FFFFFF"/>
                </a:solidFill>
                <a:effectLst/>
                <a:uLnTx/>
                <a:uFillTx/>
                <a:latin typeface="Quicksand" charset="0"/>
                <a:ea typeface="Quicksand" charset="0"/>
                <a:cs typeface="Quicksand" charset="0"/>
                <a:sym typeface="Helvetica Light"/>
              </a:rPr>
              <a:t>the future of the modern workplace</a:t>
            </a:r>
          </a:p>
        </p:txBody>
      </p:sp>
      <p:pic>
        <p:nvPicPr>
          <p:cNvPr id="138" name="image2.png"/>
          <p:cNvPicPr>
            <a:picLocks noChangeAspect="1"/>
          </p:cNvPicPr>
          <p:nvPr/>
        </p:nvPicPr>
        <p:blipFill>
          <a:blip r:embed="rId3">
            <a:extLst/>
          </a:blip>
          <a:stretch>
            <a:fillRect/>
          </a:stretch>
        </p:blipFill>
        <p:spPr>
          <a:xfrm>
            <a:off x="1243995" y="11417448"/>
            <a:ext cx="2862653" cy="1850444"/>
          </a:xfrm>
          <a:prstGeom prst="rect">
            <a:avLst/>
          </a:prstGeom>
          <a:ln w="12700">
            <a:miter lim="400000"/>
          </a:ln>
        </p:spPr>
      </p:pic>
      <p:sp>
        <p:nvSpPr>
          <p:cNvPr id="139" name="Shape 139"/>
          <p:cNvSpPr/>
          <p:nvPr/>
        </p:nvSpPr>
        <p:spPr>
          <a:xfrm>
            <a:off x="5255716" y="12503050"/>
            <a:ext cx="13849152" cy="2"/>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5000" b="0" i="0" u="none" strike="noStrike" kern="0" cap="none" spc="0" normalizeH="0" baseline="0" noProof="0" dirty="0">
              <a:ln>
                <a:noFill/>
              </a:ln>
              <a:solidFill>
                <a:srgbClr val="000000"/>
              </a:solidFill>
              <a:effectLst/>
              <a:uLnTx/>
              <a:uFillTx/>
              <a:latin typeface="Helvetica Light"/>
              <a:sym typeface="Helvetica Light"/>
            </a:endParaRPr>
          </a:p>
        </p:txBody>
      </p:sp>
      <p:sp>
        <p:nvSpPr>
          <p:cNvPr id="140" name="Shape 140"/>
          <p:cNvSpPr/>
          <p:nvPr/>
        </p:nvSpPr>
        <p:spPr>
          <a:xfrm>
            <a:off x="19710399" y="12268099"/>
            <a:ext cx="3514930" cy="4699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914400">
              <a:defRPr sz="2300">
                <a:solidFill>
                  <a:srgbClr val="48A4A0"/>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300" b="0" i="0" u="none" strike="noStrike" kern="0" cap="none" spc="0" normalizeH="0" baseline="0" noProof="0" dirty="0">
                <a:ln>
                  <a:noFill/>
                </a:ln>
                <a:solidFill>
                  <a:srgbClr val="48A4A0"/>
                </a:solidFill>
                <a:effectLst/>
                <a:uLnTx/>
                <a:uFillTx/>
                <a:latin typeface="Quicksand Bold"/>
                <a:sym typeface="Quicksand Bold"/>
              </a:rPr>
              <a:t>WORKING TECHNOLOGY</a:t>
            </a:r>
          </a:p>
        </p:txBody>
      </p:sp>
      <p:sp>
        <p:nvSpPr>
          <p:cNvPr id="28" name="pole tekstowe 27">
            <a:extLst>
              <a:ext uri="{FF2B5EF4-FFF2-40B4-BE49-F238E27FC236}">
                <a16:creationId xmlns:a16="http://schemas.microsoft.com/office/drawing/2014/main" id="{FEE7DBE7-1962-4A18-93D6-51E7FC1A2A0F}"/>
              </a:ext>
            </a:extLst>
          </p:cNvPr>
          <p:cNvSpPr txBox="1"/>
          <p:nvPr/>
        </p:nvSpPr>
        <p:spPr>
          <a:xfrm>
            <a:off x="18956468" y="3436889"/>
            <a:ext cx="3172429"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lvl="0" indent="-6858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FFFFFF"/>
                </a:solidFill>
                <a:effectLst/>
                <a:uLnTx/>
                <a:uFillTx/>
                <a:latin typeface="Quicksand Light"/>
                <a:sym typeface="Helvetica Light"/>
              </a:rPr>
              <a:t>Accurate</a:t>
            </a:r>
          </a:p>
          <a:p>
            <a:pPr marL="685800" marR="0" lvl="0" indent="-6858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FFFFFF"/>
                </a:solidFill>
                <a:effectLst/>
                <a:uLnTx/>
                <a:uFillTx/>
                <a:latin typeface="Quicksand Light"/>
                <a:sym typeface="Helvetica Light"/>
              </a:rPr>
              <a:t>Scalable</a:t>
            </a:r>
          </a:p>
          <a:p>
            <a:pPr marL="685800" marR="0" lvl="0" indent="-6858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FFFFFF"/>
                </a:solidFill>
                <a:effectLst/>
                <a:uLnTx/>
                <a:uFillTx/>
                <a:latin typeface="Quicksand Light"/>
                <a:sym typeface="Helvetica Light"/>
              </a:rPr>
              <a:t>Efficient</a:t>
            </a:r>
          </a:p>
          <a:p>
            <a:pPr marL="685800" marR="0" lvl="0" indent="-6858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FFFFFF"/>
                </a:solidFill>
                <a:effectLst/>
                <a:uLnTx/>
                <a:uFillTx/>
                <a:latin typeface="Quicksand Light"/>
                <a:sym typeface="Helvetica Light"/>
              </a:rPr>
              <a:t>Inexpensive</a:t>
            </a:r>
          </a:p>
        </p:txBody>
      </p:sp>
      <p:sp>
        <p:nvSpPr>
          <p:cNvPr id="40" name="Shape 134">
            <a:extLst>
              <a:ext uri="{FF2B5EF4-FFF2-40B4-BE49-F238E27FC236}">
                <a16:creationId xmlns:a16="http://schemas.microsoft.com/office/drawing/2014/main" id="{0DCE1309-3EA4-4DBD-BAD7-C8E728AB2CC8}"/>
              </a:ext>
            </a:extLst>
          </p:cNvPr>
          <p:cNvSpPr/>
          <p:nvPr/>
        </p:nvSpPr>
        <p:spPr>
          <a:xfrm flipV="1">
            <a:off x="9732045" y="2129972"/>
            <a:ext cx="0" cy="9306136"/>
          </a:xfrm>
          <a:prstGeom prst="line">
            <a:avLst/>
          </a:prstGeom>
          <a:ln w="25400">
            <a:solidFill>
              <a:srgbClr val="48A4A1"/>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5000" b="0" i="0" u="none" strike="noStrike" kern="0" cap="none" spc="0" normalizeH="0" baseline="0" noProof="0">
              <a:ln>
                <a:noFill/>
              </a:ln>
              <a:solidFill>
                <a:srgbClr val="000000"/>
              </a:solidFill>
              <a:effectLst/>
              <a:uLnTx/>
              <a:uFillTx/>
              <a:latin typeface="Helvetica Light"/>
              <a:sym typeface="Helvetica Light"/>
            </a:endParaRPr>
          </a:p>
        </p:txBody>
      </p:sp>
      <p:grpSp>
        <p:nvGrpSpPr>
          <p:cNvPr id="15" name="Grupa 14">
            <a:extLst>
              <a:ext uri="{FF2B5EF4-FFF2-40B4-BE49-F238E27FC236}">
                <a16:creationId xmlns:a16="http://schemas.microsoft.com/office/drawing/2014/main" id="{1B01C265-6AF4-4AA9-A961-ECF48DA10527}"/>
              </a:ext>
            </a:extLst>
          </p:cNvPr>
          <p:cNvGrpSpPr/>
          <p:nvPr/>
        </p:nvGrpSpPr>
        <p:grpSpPr>
          <a:xfrm>
            <a:off x="10469513" y="1911305"/>
            <a:ext cx="5192502" cy="6554464"/>
            <a:chOff x="10469513" y="1911305"/>
            <a:chExt cx="5192502" cy="6554464"/>
          </a:xfrm>
        </p:grpSpPr>
        <p:grpSp>
          <p:nvGrpSpPr>
            <p:cNvPr id="6" name="Group 5"/>
            <p:cNvGrpSpPr/>
            <p:nvPr/>
          </p:nvGrpSpPr>
          <p:grpSpPr>
            <a:xfrm>
              <a:off x="11100204" y="1911305"/>
              <a:ext cx="3708009" cy="3433884"/>
              <a:chOff x="13207672" y="8061553"/>
              <a:chExt cx="3708009" cy="3433884"/>
            </a:xfrm>
          </p:grpSpPr>
          <p:sp>
            <p:nvSpPr>
              <p:cNvPr id="32" name="pole tekstowe 31">
                <a:extLst>
                  <a:ext uri="{FF2B5EF4-FFF2-40B4-BE49-F238E27FC236}">
                    <a16:creationId xmlns:a16="http://schemas.microsoft.com/office/drawing/2014/main" id="{9F947047-90EE-4343-8C5E-DA20E68363F2}"/>
                  </a:ext>
                </a:extLst>
              </p:cNvPr>
              <p:cNvSpPr txBox="1"/>
              <p:nvPr/>
            </p:nvSpPr>
            <p:spPr>
              <a:xfrm>
                <a:off x="14114020" y="8141029"/>
                <a:ext cx="195789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3600" b="0" i="0" u="none" strike="noStrike" kern="0" cap="none" spc="0" normalizeH="0" baseline="0" noProof="0" dirty="0">
                    <a:ln>
                      <a:noFill/>
                    </a:ln>
                    <a:solidFill>
                      <a:srgbClr val="FFFFFF"/>
                    </a:solidFill>
                    <a:effectLst/>
                    <a:uLnTx/>
                    <a:uFillTx/>
                    <a:latin typeface="Quicksand Light"/>
                    <a:sym typeface="Helvetica Light"/>
                  </a:rPr>
                  <a:t>60 </a:t>
                </a:r>
                <a:r>
                  <a:rPr kumimoji="0" lang="pl-PL" sz="3600" b="0" i="0" u="none" strike="noStrike" kern="0" cap="none" spc="0" normalizeH="0" baseline="0" noProof="0" dirty="0" err="1">
                    <a:ln>
                      <a:noFill/>
                    </a:ln>
                    <a:solidFill>
                      <a:srgbClr val="FFFFFF"/>
                    </a:solidFill>
                    <a:effectLst/>
                    <a:uLnTx/>
                    <a:uFillTx/>
                    <a:latin typeface="Quicksand Light"/>
                    <a:sym typeface="Helvetica Light"/>
                  </a:rPr>
                  <a:t>FTEs</a:t>
                </a:r>
                <a:endParaRPr kumimoji="0" lang="pl-PL" sz="3600" b="0" i="0" u="none" strike="noStrike" kern="0" cap="none" spc="0" normalizeH="0" baseline="0" noProof="0" dirty="0">
                  <a:ln>
                    <a:noFill/>
                  </a:ln>
                  <a:solidFill>
                    <a:srgbClr val="FFFFFF"/>
                  </a:solidFill>
                  <a:effectLst/>
                  <a:uLnTx/>
                  <a:uFillTx/>
                  <a:latin typeface="Quicksand Light"/>
                  <a:sym typeface="Helvetica Ligh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7672" y="8061553"/>
                <a:ext cx="3708009" cy="3433884"/>
              </a:xfrm>
              <a:prstGeom prst="rect">
                <a:avLst/>
              </a:prstGeom>
            </p:spPr>
          </p:pic>
        </p:grpSp>
        <p:grpSp>
          <p:nvGrpSpPr>
            <p:cNvPr id="10" name="Grupa 9">
              <a:extLst>
                <a:ext uri="{FF2B5EF4-FFF2-40B4-BE49-F238E27FC236}">
                  <a16:creationId xmlns:a16="http://schemas.microsoft.com/office/drawing/2014/main" id="{F7D67E27-FD5E-413A-A1F2-85F16288C5CD}"/>
                </a:ext>
              </a:extLst>
            </p:cNvPr>
            <p:cNvGrpSpPr/>
            <p:nvPr/>
          </p:nvGrpSpPr>
          <p:grpSpPr>
            <a:xfrm>
              <a:off x="10469513" y="4670328"/>
              <a:ext cx="5192502" cy="3795441"/>
              <a:chOff x="10469513" y="4670328"/>
              <a:chExt cx="5192502" cy="3795441"/>
            </a:xfrm>
          </p:grpSpPr>
          <p:grpSp>
            <p:nvGrpSpPr>
              <p:cNvPr id="5" name="Group 4"/>
              <p:cNvGrpSpPr/>
              <p:nvPr/>
            </p:nvGrpSpPr>
            <p:grpSpPr>
              <a:xfrm>
                <a:off x="10469513" y="5073896"/>
                <a:ext cx="5192502" cy="3391873"/>
                <a:chOff x="12176204" y="3099238"/>
                <a:chExt cx="5912471" cy="3862175"/>
              </a:xfrm>
            </p:grpSpPr>
            <p:sp>
              <p:nvSpPr>
                <p:cNvPr id="59" name="pole tekstowe 58">
                  <a:extLst>
                    <a:ext uri="{FF2B5EF4-FFF2-40B4-BE49-F238E27FC236}">
                      <a16:creationId xmlns:a16="http://schemas.microsoft.com/office/drawing/2014/main" id="{B32AB53E-C8D4-4104-8AAE-C3C4D72020F4}"/>
                    </a:ext>
                  </a:extLst>
                </p:cNvPr>
                <p:cNvSpPr txBox="1"/>
                <p:nvPr/>
              </p:nvSpPr>
              <p:spPr>
                <a:xfrm>
                  <a:off x="13547574" y="3453579"/>
                  <a:ext cx="280159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FFFFFF"/>
                      </a:solidFill>
                      <a:effectLst/>
                      <a:uLnTx/>
                      <a:uFillTx/>
                      <a:latin typeface="Quicksand Light"/>
                      <a:sym typeface="Helvetica Light"/>
                    </a:rPr>
                    <a:t>Robots</a:t>
                  </a:r>
                  <a:endParaRPr kumimoji="0" lang="pl-PL" sz="3600" b="0" i="0" u="none" strike="noStrike" kern="0" cap="none" spc="0" normalizeH="0" baseline="0" noProof="0" dirty="0">
                    <a:ln>
                      <a:noFill/>
                    </a:ln>
                    <a:solidFill>
                      <a:srgbClr val="FFFFFF"/>
                    </a:solidFill>
                    <a:effectLst/>
                    <a:uLnTx/>
                    <a:uFillTx/>
                    <a:latin typeface="Quicksand Light"/>
                    <a:sym typeface="Helvetica Light"/>
                  </a:endParaRPr>
                </a:p>
              </p:txBody>
            </p:sp>
            <p:pic>
              <p:nvPicPr>
                <p:cNvPr id="76" name="Picture 75"/>
                <p:cNvPicPr>
                  <a:picLocks noChangeAspect="1"/>
                </p:cNvPicPr>
                <p:nvPr/>
              </p:nvPicPr>
              <p:blipFill rotWithShape="1">
                <a:blip r:embed="rId5" cstate="print">
                  <a:extLst>
                    <a:ext uri="{28A0092B-C50C-407E-A947-70E740481C1C}">
                      <a14:useLocalDpi xmlns:a14="http://schemas.microsoft.com/office/drawing/2010/main" val="0"/>
                    </a:ext>
                  </a:extLst>
                </a:blip>
                <a:srcRect t="15620" b="22092"/>
                <a:stretch/>
              </p:blipFill>
              <p:spPr>
                <a:xfrm>
                  <a:off x="12176204" y="3998055"/>
                  <a:ext cx="3417370" cy="2128617"/>
                </a:xfrm>
                <a:prstGeom prst="rect">
                  <a:avLst/>
                </a:prstGeom>
              </p:spPr>
            </p:pic>
            <p:pic>
              <p:nvPicPr>
                <p:cNvPr id="77" name="Picture 76"/>
                <p:cNvPicPr>
                  <a:picLocks noChangeAspect="1"/>
                </p:cNvPicPr>
                <p:nvPr/>
              </p:nvPicPr>
              <p:blipFill rotWithShape="1">
                <a:blip r:embed="rId6" cstate="print">
                  <a:extLst>
                    <a:ext uri="{28A0092B-C50C-407E-A947-70E740481C1C}">
                      <a14:useLocalDpi xmlns:a14="http://schemas.microsoft.com/office/drawing/2010/main" val="0"/>
                    </a:ext>
                  </a:extLst>
                </a:blip>
                <a:srcRect l="16442" t="17231" r="11802" b="21285"/>
                <a:stretch/>
              </p:blipFill>
              <p:spPr>
                <a:xfrm>
                  <a:off x="13034693" y="4403680"/>
                  <a:ext cx="2452139" cy="2101133"/>
                </a:xfrm>
                <a:prstGeom prst="rect">
                  <a:avLst/>
                </a:prstGeom>
              </p:spPr>
            </p:pic>
            <p:pic>
              <p:nvPicPr>
                <p:cNvPr id="79" name="Picture 78"/>
                <p:cNvPicPr>
                  <a:picLocks noChangeAspect="1"/>
                </p:cNvPicPr>
                <p:nvPr/>
              </p:nvPicPr>
              <p:blipFill rotWithShape="1">
                <a:blip r:embed="rId6" cstate="print">
                  <a:extLst>
                    <a:ext uri="{28A0092B-C50C-407E-A947-70E740481C1C}">
                      <a14:useLocalDpi xmlns:a14="http://schemas.microsoft.com/office/drawing/2010/main" val="0"/>
                    </a:ext>
                  </a:extLst>
                </a:blip>
                <a:srcRect l="16442" t="17231" r="11802" b="21285"/>
                <a:stretch/>
              </p:blipFill>
              <p:spPr>
                <a:xfrm>
                  <a:off x="14942878" y="4398522"/>
                  <a:ext cx="2452139" cy="2101133"/>
                </a:xfrm>
                <a:prstGeom prst="rect">
                  <a:avLst/>
                </a:prstGeom>
              </p:spPr>
            </p:pic>
            <p:pic>
              <p:nvPicPr>
                <p:cNvPr id="80" name="Picture 79"/>
                <p:cNvPicPr>
                  <a:picLocks noChangeAspect="1"/>
                </p:cNvPicPr>
                <p:nvPr/>
              </p:nvPicPr>
              <p:blipFill rotWithShape="1">
                <a:blip r:embed="rId6" cstate="print">
                  <a:extLst>
                    <a:ext uri="{28A0092B-C50C-407E-A947-70E740481C1C}">
                      <a14:useLocalDpi xmlns:a14="http://schemas.microsoft.com/office/drawing/2010/main" val="0"/>
                    </a:ext>
                  </a:extLst>
                </a:blip>
                <a:srcRect l="16442" t="17231" r="11802" b="21285"/>
                <a:stretch/>
              </p:blipFill>
              <p:spPr>
                <a:xfrm>
                  <a:off x="14017320" y="4860280"/>
                  <a:ext cx="2452139" cy="2101133"/>
                </a:xfrm>
                <a:prstGeom prst="rect">
                  <a:avLst/>
                </a:prstGeom>
              </p:spPr>
            </p:pic>
            <p:pic>
              <p:nvPicPr>
                <p:cNvPr id="13" name="Obraz 12">
                  <a:extLst>
                    <a:ext uri="{FF2B5EF4-FFF2-40B4-BE49-F238E27FC236}">
                      <a16:creationId xmlns:a16="http://schemas.microsoft.com/office/drawing/2014/main" id="{5D342CF7-D783-4330-904A-B9CFE5F67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29920" y="5107889"/>
                  <a:ext cx="977219" cy="977219"/>
                </a:xfrm>
                <a:prstGeom prst="rect">
                  <a:avLst/>
                </a:prstGeom>
              </p:spPr>
            </p:pic>
            <p:pic>
              <p:nvPicPr>
                <p:cNvPr id="82" name="image2.png">
                  <a:extLst>
                    <a:ext uri="{FF2B5EF4-FFF2-40B4-BE49-F238E27FC236}">
                      <a16:creationId xmlns:a16="http://schemas.microsoft.com/office/drawing/2014/main" id="{1D3EBC7F-FFA5-4240-8B66-B21A8059E2DB}"/>
                    </a:ext>
                  </a:extLst>
                </p:cNvPr>
                <p:cNvPicPr>
                  <a:picLocks noChangeAspect="1"/>
                </p:cNvPicPr>
                <p:nvPr/>
              </p:nvPicPr>
              <p:blipFill rotWithShape="1">
                <a:blip r:embed="rId3">
                  <a:extLst/>
                </a:blip>
                <a:srcRect r="72387"/>
                <a:stretch/>
              </p:blipFill>
              <p:spPr>
                <a:xfrm flipH="1">
                  <a:off x="13328132" y="5427061"/>
                  <a:ext cx="331467" cy="723575"/>
                </a:xfrm>
                <a:prstGeom prst="rect">
                  <a:avLst/>
                </a:prstGeom>
                <a:ln w="12700">
                  <a:miter lim="400000"/>
                </a:ln>
              </p:spPr>
            </p:pic>
            <p:pic>
              <p:nvPicPr>
                <p:cNvPr id="84" name="image2.png">
                  <a:extLst>
                    <a:ext uri="{FF2B5EF4-FFF2-40B4-BE49-F238E27FC236}">
                      <a16:creationId xmlns:a16="http://schemas.microsoft.com/office/drawing/2014/main" id="{1D3EBC7F-FFA5-4240-8B66-B21A8059E2DB}"/>
                    </a:ext>
                  </a:extLst>
                </p:cNvPr>
                <p:cNvPicPr>
                  <a:picLocks noChangeAspect="1"/>
                </p:cNvPicPr>
                <p:nvPr/>
              </p:nvPicPr>
              <p:blipFill rotWithShape="1">
                <a:blip r:embed="rId3">
                  <a:extLst/>
                </a:blip>
                <a:srcRect r="72387"/>
                <a:stretch/>
              </p:blipFill>
              <p:spPr>
                <a:xfrm flipH="1">
                  <a:off x="12921128" y="5098195"/>
                  <a:ext cx="331467" cy="723575"/>
                </a:xfrm>
                <a:prstGeom prst="rect">
                  <a:avLst/>
                </a:prstGeom>
                <a:ln w="12700">
                  <a:miter lim="400000"/>
                </a:ln>
              </p:spPr>
            </p:pic>
            <p:pic>
              <p:nvPicPr>
                <p:cNvPr id="42" name="Obraz 41">
                  <a:extLst>
                    <a:ext uri="{FF2B5EF4-FFF2-40B4-BE49-F238E27FC236}">
                      <a16:creationId xmlns:a16="http://schemas.microsoft.com/office/drawing/2014/main" id="{2D27F8D3-6E34-4F51-988E-96865F47C425}"/>
                    </a:ext>
                  </a:extLst>
                </p:cNvPr>
                <p:cNvPicPr>
                  <a:picLocks noChangeAspect="1"/>
                </p:cNvPicPr>
                <p:nvPr/>
              </p:nvPicPr>
              <p:blipFill rotWithShape="1">
                <a:blip r:embed="rId8">
                  <a:extLst>
                    <a:ext uri="{28A0092B-C50C-407E-A947-70E740481C1C}">
                      <a14:useLocalDpi xmlns:a14="http://schemas.microsoft.com/office/drawing/2010/main" val="0"/>
                    </a:ext>
                  </a:extLst>
                </a:blip>
                <a:srcRect l="30289" t="24429" r="58461" b="27429"/>
                <a:stretch/>
              </p:blipFill>
              <p:spPr>
                <a:xfrm flipH="1">
                  <a:off x="16462733" y="3099238"/>
                  <a:ext cx="1625942" cy="3479006"/>
                </a:xfrm>
                <a:prstGeom prst="rect">
                  <a:avLst/>
                </a:prstGeom>
                <a:effectLst/>
              </p:spPr>
            </p:pic>
          </p:grpSp>
          <p:sp>
            <p:nvSpPr>
              <p:cNvPr id="7" name="TextBox 6"/>
              <p:cNvSpPr txBox="1"/>
              <p:nvPr/>
            </p:nvSpPr>
            <p:spPr>
              <a:xfrm>
                <a:off x="12729787" y="4670328"/>
                <a:ext cx="44884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FFFF"/>
                    </a:solidFill>
                    <a:effectLst/>
                    <a:uLnTx/>
                    <a:uFillTx/>
                    <a:latin typeface="Quicksand" charset="0"/>
                    <a:ea typeface="Quicksand" charset="0"/>
                    <a:cs typeface="Quicksand" charset="0"/>
                    <a:sym typeface="Helvetica Light"/>
                  </a:rPr>
                  <a:t>+</a:t>
                </a:r>
              </a:p>
            </p:txBody>
          </p:sp>
        </p:grpSp>
      </p:grpSp>
      <p:sp>
        <p:nvSpPr>
          <p:cNvPr id="30" name="Shape 136">
            <a:extLst>
              <a:ext uri="{FF2B5EF4-FFF2-40B4-BE49-F238E27FC236}">
                <a16:creationId xmlns:a16="http://schemas.microsoft.com/office/drawing/2014/main" id="{F3255934-6562-4D69-9733-05623EE785D5}"/>
              </a:ext>
            </a:extLst>
          </p:cNvPr>
          <p:cNvSpPr/>
          <p:nvPr/>
        </p:nvSpPr>
        <p:spPr>
          <a:xfrm flipV="1">
            <a:off x="1044870" y="955124"/>
            <a:ext cx="8491015" cy="0"/>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grpSp>
        <p:nvGrpSpPr>
          <p:cNvPr id="14" name="Grupa 13">
            <a:extLst>
              <a:ext uri="{FF2B5EF4-FFF2-40B4-BE49-F238E27FC236}">
                <a16:creationId xmlns:a16="http://schemas.microsoft.com/office/drawing/2014/main" id="{9981E129-CD6A-4652-A306-1C3763D3D062}"/>
              </a:ext>
            </a:extLst>
          </p:cNvPr>
          <p:cNvGrpSpPr/>
          <p:nvPr/>
        </p:nvGrpSpPr>
        <p:grpSpPr>
          <a:xfrm>
            <a:off x="1333449" y="5252718"/>
            <a:ext cx="7307495" cy="5692116"/>
            <a:chOff x="1333449" y="5252718"/>
            <a:chExt cx="7307495" cy="5692116"/>
          </a:xfrm>
        </p:grpSpPr>
        <p:grpSp>
          <p:nvGrpSpPr>
            <p:cNvPr id="9" name="Grupa 8">
              <a:extLst>
                <a:ext uri="{FF2B5EF4-FFF2-40B4-BE49-F238E27FC236}">
                  <a16:creationId xmlns:a16="http://schemas.microsoft.com/office/drawing/2014/main" id="{02F6D2FB-10C9-4F67-B8A1-BB735B2FD17D}"/>
                </a:ext>
              </a:extLst>
            </p:cNvPr>
            <p:cNvGrpSpPr/>
            <p:nvPr/>
          </p:nvGrpSpPr>
          <p:grpSpPr>
            <a:xfrm>
              <a:off x="1333449" y="5252718"/>
              <a:ext cx="7307495" cy="4165635"/>
              <a:chOff x="1333449" y="5252718"/>
              <a:chExt cx="7307495" cy="4165635"/>
            </a:xfrm>
          </p:grpSpPr>
          <p:pic>
            <p:nvPicPr>
              <p:cNvPr id="58" name="Picture 57"/>
              <p:cNvPicPr>
                <a:picLocks noChangeAspect="1"/>
              </p:cNvPicPr>
              <p:nvPr/>
            </p:nvPicPr>
            <p:blipFill rotWithShape="1">
              <a:blip r:embed="rId9" cstate="print">
                <a:extLst>
                  <a:ext uri="{28A0092B-C50C-407E-A947-70E740481C1C}">
                    <a14:useLocalDpi xmlns:a14="http://schemas.microsoft.com/office/drawing/2010/main" val="0"/>
                  </a:ext>
                </a:extLst>
              </a:blip>
              <a:srcRect b="19854"/>
              <a:stretch/>
            </p:blipFill>
            <p:spPr>
              <a:xfrm>
                <a:off x="1333449" y="5252718"/>
                <a:ext cx="7307495" cy="4165635"/>
              </a:xfrm>
              <a:prstGeom prst="rect">
                <a:avLst/>
              </a:prstGeom>
            </p:spPr>
          </p:pic>
          <p:sp>
            <p:nvSpPr>
              <p:cNvPr id="43" name="pole tekstowe 42">
                <a:extLst>
                  <a:ext uri="{FF2B5EF4-FFF2-40B4-BE49-F238E27FC236}">
                    <a16:creationId xmlns:a16="http://schemas.microsoft.com/office/drawing/2014/main" id="{53256C62-EF3B-4339-9CF0-D9BE1B3B7B55}"/>
                  </a:ext>
                </a:extLst>
              </p:cNvPr>
              <p:cNvSpPr txBox="1"/>
              <p:nvPr/>
            </p:nvSpPr>
            <p:spPr>
              <a:xfrm>
                <a:off x="2729928" y="5726872"/>
                <a:ext cx="448109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3600" b="0" i="0" u="none" strike="noStrike" kern="0" cap="none" spc="0" normalizeH="0" baseline="0" noProof="0" dirty="0">
                    <a:ln>
                      <a:noFill/>
                    </a:ln>
                    <a:solidFill>
                      <a:srgbClr val="FFFFFF"/>
                    </a:solidFill>
                    <a:effectLst/>
                    <a:uLnTx/>
                    <a:uFillTx/>
                    <a:latin typeface="Quicksand Light"/>
                    <a:sym typeface="Helvetica Light"/>
                  </a:rPr>
                  <a:t>100 </a:t>
                </a:r>
                <a:r>
                  <a:rPr kumimoji="0" lang="pl-PL" sz="3600" b="0" i="0" u="none" strike="noStrike" kern="0" cap="none" spc="0" normalizeH="0" baseline="0" noProof="0" dirty="0" err="1">
                    <a:ln>
                      <a:noFill/>
                    </a:ln>
                    <a:solidFill>
                      <a:srgbClr val="FFFFFF"/>
                    </a:solidFill>
                    <a:effectLst/>
                    <a:uLnTx/>
                    <a:uFillTx/>
                    <a:latin typeface="Quicksand Light"/>
                    <a:sym typeface="Helvetica Light"/>
                  </a:rPr>
                  <a:t>FTEs</a:t>
                </a:r>
                <a:endParaRPr kumimoji="0" lang="pl-PL" sz="3600" b="0" i="0" u="none" strike="noStrike" kern="0" cap="none" spc="0" normalizeH="0" baseline="0" noProof="0" dirty="0">
                  <a:ln>
                    <a:noFill/>
                  </a:ln>
                  <a:solidFill>
                    <a:srgbClr val="FFFFFF"/>
                  </a:solidFill>
                  <a:effectLst/>
                  <a:uLnTx/>
                  <a:uFillTx/>
                  <a:latin typeface="Quicksand Light"/>
                  <a:sym typeface="Helvetica Light"/>
                </a:endParaRPr>
              </a:p>
            </p:txBody>
          </p:sp>
        </p:grpSp>
        <p:sp>
          <p:nvSpPr>
            <p:cNvPr id="31" name="pole tekstowe 27">
              <a:extLst>
                <a:ext uri="{FF2B5EF4-FFF2-40B4-BE49-F238E27FC236}">
                  <a16:creationId xmlns:a16="http://schemas.microsoft.com/office/drawing/2014/main" id="{221938E4-5E50-46EE-B988-492666B2F96D}"/>
                </a:ext>
              </a:extLst>
            </p:cNvPr>
            <p:cNvSpPr txBox="1"/>
            <p:nvPr/>
          </p:nvSpPr>
          <p:spPr>
            <a:xfrm>
              <a:off x="3744407" y="10014083"/>
              <a:ext cx="2452139" cy="930751"/>
            </a:xfrm>
            <a:prstGeom prst="round2DiagRect">
              <a:avLst/>
            </a:prstGeom>
            <a:noFill/>
            <a:ln w="19050" cap="flat">
              <a:solidFill>
                <a:srgbClr val="20666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50000"/>
                </a:lnSpc>
                <a:spcBef>
                  <a:spcPts val="0"/>
                </a:spcBef>
                <a:spcAft>
                  <a:spcPts val="0"/>
                </a:spcAft>
                <a:buClrTx/>
                <a:buSzTx/>
                <a:buFontTx/>
                <a:buNone/>
                <a:tabLst/>
                <a:defRPr/>
              </a:pPr>
              <a:r>
                <a:rPr kumimoji="0" lang="pl-PL" sz="3200" b="1" i="0" u="none" strike="noStrike" kern="0" cap="none" spc="0" normalizeH="0" baseline="0" noProof="0" dirty="0">
                  <a:ln>
                    <a:noFill/>
                  </a:ln>
                  <a:solidFill>
                    <a:srgbClr val="FFFFFF"/>
                  </a:solidFill>
                  <a:effectLst/>
                  <a:uLnTx/>
                  <a:uFillTx/>
                  <a:latin typeface="Quicksand Light"/>
                  <a:sym typeface="Helvetica Light"/>
                </a:rPr>
                <a:t>4 Teams</a:t>
              </a:r>
              <a:endParaRPr kumimoji="0" lang="en-GB" sz="3200" b="1" i="0" u="none" strike="noStrike" kern="0" cap="none" spc="0" normalizeH="0" baseline="0" noProof="0" dirty="0">
                <a:ln>
                  <a:noFill/>
                </a:ln>
                <a:solidFill>
                  <a:srgbClr val="FFFFFF"/>
                </a:solidFill>
                <a:effectLst/>
                <a:uLnTx/>
                <a:uFillTx/>
                <a:latin typeface="Quicksand Light"/>
                <a:sym typeface="Helvetica Light"/>
              </a:endParaRPr>
            </a:p>
          </p:txBody>
        </p:sp>
      </p:grpSp>
      <p:grpSp>
        <p:nvGrpSpPr>
          <p:cNvPr id="12" name="Grupa 11">
            <a:extLst>
              <a:ext uri="{FF2B5EF4-FFF2-40B4-BE49-F238E27FC236}">
                <a16:creationId xmlns:a16="http://schemas.microsoft.com/office/drawing/2014/main" id="{5BFB86EC-74D9-4EE3-BF7F-006B8508792D}"/>
              </a:ext>
            </a:extLst>
          </p:cNvPr>
          <p:cNvGrpSpPr/>
          <p:nvPr/>
        </p:nvGrpSpPr>
        <p:grpSpPr>
          <a:xfrm>
            <a:off x="10206602" y="9418354"/>
            <a:ext cx="3485679" cy="2160438"/>
            <a:chOff x="10206602" y="9418354"/>
            <a:chExt cx="3485679" cy="2160438"/>
          </a:xfrm>
        </p:grpSpPr>
        <p:sp>
          <p:nvSpPr>
            <p:cNvPr id="33" name="pole tekstowe 27">
              <a:extLst>
                <a:ext uri="{FF2B5EF4-FFF2-40B4-BE49-F238E27FC236}">
                  <a16:creationId xmlns:a16="http://schemas.microsoft.com/office/drawing/2014/main" id="{0F8A33E5-856F-4E24-983F-474C39FF72FE}"/>
                </a:ext>
              </a:extLst>
            </p:cNvPr>
            <p:cNvSpPr txBox="1"/>
            <p:nvPr/>
          </p:nvSpPr>
          <p:spPr>
            <a:xfrm>
              <a:off x="10206602" y="10035263"/>
              <a:ext cx="2452139" cy="930751"/>
            </a:xfrm>
            <a:prstGeom prst="round2DiagRect">
              <a:avLst/>
            </a:prstGeom>
            <a:noFill/>
            <a:ln w="19050" cap="flat">
              <a:solidFill>
                <a:srgbClr val="20666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50000"/>
                </a:lnSpc>
                <a:spcBef>
                  <a:spcPts val="0"/>
                </a:spcBef>
                <a:spcAft>
                  <a:spcPts val="0"/>
                </a:spcAft>
                <a:buClrTx/>
                <a:buSzTx/>
                <a:buFontTx/>
                <a:buNone/>
                <a:tabLst/>
                <a:defRPr/>
              </a:pPr>
              <a:r>
                <a:rPr kumimoji="0" lang="pl-PL" sz="3200" b="1" i="0" u="none" strike="noStrike" kern="0" cap="none" spc="0" normalizeH="0" baseline="0" noProof="0" dirty="0">
                  <a:ln>
                    <a:noFill/>
                  </a:ln>
                  <a:solidFill>
                    <a:srgbClr val="FFFFFF"/>
                  </a:solidFill>
                  <a:effectLst/>
                  <a:uLnTx/>
                  <a:uFillTx/>
                  <a:latin typeface="Quicksand Light"/>
                  <a:sym typeface="Helvetica Light"/>
                </a:rPr>
                <a:t>3 Teams</a:t>
              </a:r>
              <a:endParaRPr kumimoji="0" lang="en-GB" sz="3200" b="1" i="0" u="none" strike="noStrike" kern="0" cap="none" spc="0" normalizeH="0" baseline="0" noProof="0" dirty="0">
                <a:ln>
                  <a:noFill/>
                </a:ln>
                <a:solidFill>
                  <a:srgbClr val="FFFFFF"/>
                </a:solidFill>
                <a:effectLst/>
                <a:uLnTx/>
                <a:uFillTx/>
                <a:latin typeface="Quicksand Light"/>
                <a:sym typeface="Helvetica Light"/>
              </a:endParaRPr>
            </a:p>
          </p:txBody>
        </p:sp>
        <p:grpSp>
          <p:nvGrpSpPr>
            <p:cNvPr id="11" name="Grupa 10">
              <a:extLst>
                <a:ext uri="{FF2B5EF4-FFF2-40B4-BE49-F238E27FC236}">
                  <a16:creationId xmlns:a16="http://schemas.microsoft.com/office/drawing/2014/main" id="{02859E2F-3457-4C05-B5AF-13C3EC2DCF70}"/>
                </a:ext>
              </a:extLst>
            </p:cNvPr>
            <p:cNvGrpSpPr/>
            <p:nvPr/>
          </p:nvGrpSpPr>
          <p:grpSpPr>
            <a:xfrm>
              <a:off x="12658741" y="9418354"/>
              <a:ext cx="1033540" cy="2160438"/>
              <a:chOff x="12658741" y="9418354"/>
              <a:chExt cx="1033540" cy="2160438"/>
            </a:xfrm>
          </p:grpSpPr>
          <p:cxnSp>
            <p:nvCxnSpPr>
              <p:cNvPr id="38" name="Elbow Connector 5">
                <a:extLst>
                  <a:ext uri="{FF2B5EF4-FFF2-40B4-BE49-F238E27FC236}">
                    <a16:creationId xmlns:a16="http://schemas.microsoft.com/office/drawing/2014/main" id="{33438DFA-BECC-4311-A872-29AFF44D9546}"/>
                  </a:ext>
                </a:extLst>
              </p:cNvPr>
              <p:cNvCxnSpPr>
                <a:cxnSpLocks/>
                <a:stCxn id="33" idx="0"/>
                <a:endCxn id="34" idx="2"/>
              </p:cNvCxnSpPr>
              <p:nvPr/>
            </p:nvCxnSpPr>
            <p:spPr>
              <a:xfrm flipV="1">
                <a:off x="12658741" y="9418354"/>
                <a:ext cx="1015631" cy="1082285"/>
              </a:xfrm>
              <a:prstGeom prst="bentConnector3">
                <a:avLst>
                  <a:gd name="adj1" fmla="val 50000"/>
                </a:avLst>
              </a:prstGeom>
              <a:noFill/>
              <a:ln w="57150" cap="flat">
                <a:solidFill>
                  <a:srgbClr val="48A0A4"/>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4" name="Elbow Connector 5">
                <a:extLst>
                  <a:ext uri="{FF2B5EF4-FFF2-40B4-BE49-F238E27FC236}">
                    <a16:creationId xmlns:a16="http://schemas.microsoft.com/office/drawing/2014/main" id="{CBEC7E67-F23E-48E2-9CD6-9801C28415D9}"/>
                  </a:ext>
                </a:extLst>
              </p:cNvPr>
              <p:cNvCxnSpPr>
                <a:cxnSpLocks/>
                <a:stCxn id="33" idx="0"/>
                <a:endCxn id="35" idx="2"/>
              </p:cNvCxnSpPr>
              <p:nvPr/>
            </p:nvCxnSpPr>
            <p:spPr>
              <a:xfrm flipV="1">
                <a:off x="12658741" y="10498120"/>
                <a:ext cx="1008196" cy="2519"/>
              </a:xfrm>
              <a:prstGeom prst="bentConnector3">
                <a:avLst>
                  <a:gd name="adj1" fmla="val 50000"/>
                </a:avLst>
              </a:prstGeom>
              <a:noFill/>
              <a:ln w="57150" cap="flat">
                <a:solidFill>
                  <a:srgbClr val="48A0A4"/>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5" name="Elbow Connector 5">
                <a:extLst>
                  <a:ext uri="{FF2B5EF4-FFF2-40B4-BE49-F238E27FC236}">
                    <a16:creationId xmlns:a16="http://schemas.microsoft.com/office/drawing/2014/main" id="{94B25191-746F-46FC-ABD0-2965FCF827A0}"/>
                  </a:ext>
                </a:extLst>
              </p:cNvPr>
              <p:cNvCxnSpPr>
                <a:cxnSpLocks/>
                <a:stCxn id="33" idx="0"/>
                <a:endCxn id="36" idx="2"/>
              </p:cNvCxnSpPr>
              <p:nvPr/>
            </p:nvCxnSpPr>
            <p:spPr>
              <a:xfrm>
                <a:off x="12658741" y="10500639"/>
                <a:ext cx="1033540" cy="1078153"/>
              </a:xfrm>
              <a:prstGeom prst="bentConnector3">
                <a:avLst>
                  <a:gd name="adj1" fmla="val 50000"/>
                </a:avLst>
              </a:prstGeom>
              <a:noFill/>
              <a:ln w="57150" cap="flat">
                <a:solidFill>
                  <a:srgbClr val="48A0A4"/>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grpSp>
      </p:grpSp>
      <p:sp>
        <p:nvSpPr>
          <p:cNvPr id="46" name="Shape 134">
            <a:extLst>
              <a:ext uri="{FF2B5EF4-FFF2-40B4-BE49-F238E27FC236}">
                <a16:creationId xmlns:a16="http://schemas.microsoft.com/office/drawing/2014/main" id="{67F6A272-A713-47AF-BD75-2A9C5DCC3EE1}"/>
              </a:ext>
            </a:extLst>
          </p:cNvPr>
          <p:cNvSpPr/>
          <p:nvPr/>
        </p:nvSpPr>
        <p:spPr>
          <a:xfrm flipV="1">
            <a:off x="1044870" y="2272656"/>
            <a:ext cx="0" cy="8998724"/>
          </a:xfrm>
          <a:prstGeom prst="line">
            <a:avLst/>
          </a:prstGeom>
          <a:ln w="25400">
            <a:solidFill>
              <a:srgbClr val="48A4A1"/>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5000" b="0" i="0" u="none" strike="noStrike" kern="0" cap="none" spc="0" normalizeH="0" baseline="0" noProof="0">
              <a:ln>
                <a:noFill/>
              </a:ln>
              <a:solidFill>
                <a:srgbClr val="000000"/>
              </a:solidFill>
              <a:effectLst/>
              <a:uLnTx/>
              <a:uFillTx/>
              <a:latin typeface="Helvetica Light"/>
              <a:sym typeface="Helvetica Light"/>
            </a:endParaRPr>
          </a:p>
        </p:txBody>
      </p:sp>
      <p:sp>
        <p:nvSpPr>
          <p:cNvPr id="47" name="Shape 134">
            <a:extLst>
              <a:ext uri="{FF2B5EF4-FFF2-40B4-BE49-F238E27FC236}">
                <a16:creationId xmlns:a16="http://schemas.microsoft.com/office/drawing/2014/main" id="{2CED9504-BDA9-4AD8-BEE8-254919B3D57B}"/>
              </a:ext>
            </a:extLst>
          </p:cNvPr>
          <p:cNvSpPr/>
          <p:nvPr/>
        </p:nvSpPr>
        <p:spPr>
          <a:xfrm flipV="1">
            <a:off x="23225329" y="2204932"/>
            <a:ext cx="0" cy="9306136"/>
          </a:xfrm>
          <a:prstGeom prst="line">
            <a:avLst/>
          </a:prstGeom>
          <a:ln w="25400">
            <a:solidFill>
              <a:srgbClr val="48A4A1"/>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5000" b="0" i="0" u="none" strike="noStrike" kern="0" cap="none" spc="0" normalizeH="0" baseline="0" noProof="0">
              <a:ln>
                <a:noFill/>
              </a:ln>
              <a:solidFill>
                <a:srgbClr val="000000"/>
              </a:solidFill>
              <a:effectLst/>
              <a:uLnTx/>
              <a:uFillTx/>
              <a:latin typeface="Helvetica Light"/>
              <a:sym typeface="Helvetica Light"/>
            </a:endParaRPr>
          </a:p>
        </p:txBody>
      </p:sp>
      <p:grpSp>
        <p:nvGrpSpPr>
          <p:cNvPr id="3" name="Grupa 2">
            <a:extLst>
              <a:ext uri="{FF2B5EF4-FFF2-40B4-BE49-F238E27FC236}">
                <a16:creationId xmlns:a16="http://schemas.microsoft.com/office/drawing/2014/main" id="{0970A5A0-7926-4295-B098-E5DEF2508713}"/>
              </a:ext>
            </a:extLst>
          </p:cNvPr>
          <p:cNvGrpSpPr/>
          <p:nvPr/>
        </p:nvGrpSpPr>
        <p:grpSpPr>
          <a:xfrm>
            <a:off x="13674372" y="8952978"/>
            <a:ext cx="9482845" cy="930751"/>
            <a:chOff x="13674372" y="8952978"/>
            <a:chExt cx="9482845" cy="930751"/>
          </a:xfrm>
        </p:grpSpPr>
        <p:sp>
          <p:nvSpPr>
            <p:cNvPr id="34" name="pole tekstowe 27">
              <a:extLst>
                <a:ext uri="{FF2B5EF4-FFF2-40B4-BE49-F238E27FC236}">
                  <a16:creationId xmlns:a16="http://schemas.microsoft.com/office/drawing/2014/main" id="{24EC2394-5AF6-409B-8691-2EB7E1CB33C4}"/>
                </a:ext>
              </a:extLst>
            </p:cNvPr>
            <p:cNvSpPr txBox="1"/>
            <p:nvPr/>
          </p:nvSpPr>
          <p:spPr>
            <a:xfrm>
              <a:off x="13674372" y="8952978"/>
              <a:ext cx="3780552" cy="930751"/>
            </a:xfrm>
            <a:prstGeom prst="round2DiagRect">
              <a:avLst/>
            </a:prstGeom>
            <a:noFill/>
            <a:ln w="19050" cap="flat">
              <a:solidFill>
                <a:srgbClr val="20666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50000"/>
                </a:lnSpc>
                <a:spcBef>
                  <a:spcPts val="0"/>
                </a:spcBef>
                <a:spcAft>
                  <a:spcPts val="0"/>
                </a:spcAft>
                <a:buClrTx/>
                <a:buSzTx/>
                <a:buFontTx/>
                <a:buNone/>
                <a:tabLst/>
                <a:defRPr/>
              </a:pPr>
              <a:r>
                <a:rPr kumimoji="0" lang="pl-PL" sz="3200" b="0" i="0" u="none" strike="noStrike" kern="0" cap="none" spc="0" normalizeH="0" baseline="0" noProof="0" dirty="0">
                  <a:ln>
                    <a:noFill/>
                  </a:ln>
                  <a:solidFill>
                    <a:srgbClr val="FFFFFF"/>
                  </a:solidFill>
                  <a:effectLst/>
                  <a:uLnTx/>
                  <a:uFillTx/>
                  <a:latin typeface="Quicksand Light"/>
                  <a:sym typeface="Helvetica Light"/>
                </a:rPr>
                <a:t>Payments</a:t>
              </a:r>
              <a:endParaRPr kumimoji="0" lang="en-GB" sz="3200" b="0" i="0" u="none" strike="noStrike" kern="0" cap="none" spc="0" normalizeH="0" baseline="0" noProof="0" dirty="0">
                <a:ln>
                  <a:noFill/>
                </a:ln>
                <a:solidFill>
                  <a:srgbClr val="FFFFFF"/>
                </a:solidFill>
                <a:effectLst/>
                <a:uLnTx/>
                <a:uFillTx/>
                <a:latin typeface="Quicksand Light"/>
                <a:sym typeface="Helvetica Light"/>
              </a:endParaRPr>
            </a:p>
          </p:txBody>
        </p:sp>
        <p:sp>
          <p:nvSpPr>
            <p:cNvPr id="49" name="pole tekstowe 27">
              <a:extLst>
                <a:ext uri="{FF2B5EF4-FFF2-40B4-BE49-F238E27FC236}">
                  <a16:creationId xmlns:a16="http://schemas.microsoft.com/office/drawing/2014/main" id="{D854E248-05D5-4D41-8438-E1E3D9A84F17}"/>
                </a:ext>
              </a:extLst>
            </p:cNvPr>
            <p:cNvSpPr txBox="1"/>
            <p:nvPr/>
          </p:nvSpPr>
          <p:spPr>
            <a:xfrm>
              <a:off x="17651826" y="8997725"/>
              <a:ext cx="550539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marR="0" lvl="0" indent="-514350" algn="l" defTabSz="825500" rtl="0" eaLnBrk="1" fontAlgn="auto" latinLnBrk="0" hangingPunct="0">
                <a:lnSpc>
                  <a:spcPct val="150000"/>
                </a:lnSpc>
                <a:spcBef>
                  <a:spcPts val="0"/>
                </a:spcBef>
                <a:spcAft>
                  <a:spcPts val="0"/>
                </a:spcAft>
                <a:buClrTx/>
                <a:buSzTx/>
                <a:buFontTx/>
                <a:buAutoNum type="arabicPeriod"/>
                <a:tabLst/>
                <a:defRPr/>
              </a:pPr>
              <a:r>
                <a:rPr kumimoji="0" lang="pl-PL" sz="3200" b="0" i="0" u="none" strike="noStrike" kern="0" cap="none" spc="0" normalizeH="0" baseline="0" noProof="0" dirty="0">
                  <a:ln>
                    <a:noFill/>
                  </a:ln>
                  <a:solidFill>
                    <a:srgbClr val="FFFFFF"/>
                  </a:solidFill>
                  <a:effectLst/>
                  <a:uLnTx/>
                  <a:uFillTx/>
                  <a:latin typeface="Quicksand Light"/>
                  <a:sym typeface="Helvetica Light"/>
                </a:rPr>
                <a:t>Data input</a:t>
              </a:r>
              <a:endParaRPr kumimoji="0" lang="en-US" sz="3200" b="0" i="0" u="none" strike="noStrike" kern="0" cap="none" spc="0" normalizeH="0" baseline="0" noProof="0" dirty="0">
                <a:ln>
                  <a:noFill/>
                </a:ln>
                <a:solidFill>
                  <a:srgbClr val="FFFFFF"/>
                </a:solidFill>
                <a:effectLst/>
                <a:uLnTx/>
                <a:uFillTx/>
                <a:latin typeface="Quicksand Light"/>
                <a:sym typeface="Helvetica Light"/>
              </a:endParaRPr>
            </a:p>
          </p:txBody>
        </p:sp>
      </p:grpSp>
      <p:grpSp>
        <p:nvGrpSpPr>
          <p:cNvPr id="4" name="Grupa 3">
            <a:extLst>
              <a:ext uri="{FF2B5EF4-FFF2-40B4-BE49-F238E27FC236}">
                <a16:creationId xmlns:a16="http://schemas.microsoft.com/office/drawing/2014/main" id="{454970AA-C52E-4060-81B1-607A1E4F82F1}"/>
              </a:ext>
            </a:extLst>
          </p:cNvPr>
          <p:cNvGrpSpPr/>
          <p:nvPr/>
        </p:nvGrpSpPr>
        <p:grpSpPr>
          <a:xfrm>
            <a:off x="13666937" y="10032744"/>
            <a:ext cx="9490280" cy="930751"/>
            <a:chOff x="13666937" y="10032744"/>
            <a:chExt cx="9490280" cy="930751"/>
          </a:xfrm>
        </p:grpSpPr>
        <p:sp>
          <p:nvSpPr>
            <p:cNvPr id="35" name="pole tekstowe 27">
              <a:extLst>
                <a:ext uri="{FF2B5EF4-FFF2-40B4-BE49-F238E27FC236}">
                  <a16:creationId xmlns:a16="http://schemas.microsoft.com/office/drawing/2014/main" id="{29A5531E-4239-4690-AF77-F55A4FCD3C41}"/>
                </a:ext>
              </a:extLst>
            </p:cNvPr>
            <p:cNvSpPr txBox="1"/>
            <p:nvPr/>
          </p:nvSpPr>
          <p:spPr>
            <a:xfrm>
              <a:off x="13666937" y="10032744"/>
              <a:ext cx="3780552" cy="930751"/>
            </a:xfrm>
            <a:prstGeom prst="round2DiagRect">
              <a:avLst/>
            </a:prstGeom>
            <a:noFill/>
            <a:ln w="19050" cap="flat">
              <a:solidFill>
                <a:srgbClr val="20666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50000"/>
                </a:lnSpc>
                <a:spcBef>
                  <a:spcPts val="0"/>
                </a:spcBef>
                <a:spcAft>
                  <a:spcPts val="0"/>
                </a:spcAft>
                <a:buClrTx/>
                <a:buSzTx/>
                <a:buFontTx/>
                <a:buNone/>
                <a:tabLst/>
                <a:defRPr/>
              </a:pPr>
              <a:r>
                <a:rPr kumimoji="0" lang="pl-PL" sz="3200" b="0" i="0" u="none" strike="noStrike" kern="0" cap="none" spc="0" normalizeH="0" baseline="0" noProof="0" dirty="0">
                  <a:ln>
                    <a:noFill/>
                  </a:ln>
                  <a:solidFill>
                    <a:srgbClr val="FFFFFF"/>
                  </a:solidFill>
                  <a:effectLst/>
                  <a:uLnTx/>
                  <a:uFillTx/>
                  <a:latin typeface="Quicksand Light"/>
                  <a:sym typeface="Helvetica Light"/>
                </a:rPr>
                <a:t>Monitoring</a:t>
              </a:r>
              <a:endParaRPr kumimoji="0" lang="en-GB" sz="3200" b="0" i="0" u="none" strike="noStrike" kern="0" cap="none" spc="0" normalizeH="0" baseline="0" noProof="0" dirty="0">
                <a:ln>
                  <a:noFill/>
                </a:ln>
                <a:solidFill>
                  <a:srgbClr val="FFFFFF"/>
                </a:solidFill>
                <a:effectLst/>
                <a:uLnTx/>
                <a:uFillTx/>
                <a:latin typeface="Quicksand Light"/>
                <a:sym typeface="Helvetica Light"/>
              </a:endParaRPr>
            </a:p>
          </p:txBody>
        </p:sp>
        <p:sp>
          <p:nvSpPr>
            <p:cNvPr id="50" name="pole tekstowe 27">
              <a:extLst>
                <a:ext uri="{FF2B5EF4-FFF2-40B4-BE49-F238E27FC236}">
                  <a16:creationId xmlns:a16="http://schemas.microsoft.com/office/drawing/2014/main" id="{1F569740-BFBF-4CD6-B734-A60C0740A598}"/>
                </a:ext>
              </a:extLst>
            </p:cNvPr>
            <p:cNvSpPr txBox="1"/>
            <p:nvPr/>
          </p:nvSpPr>
          <p:spPr>
            <a:xfrm>
              <a:off x="17651826" y="10077491"/>
              <a:ext cx="550539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50000"/>
                </a:lnSpc>
                <a:spcBef>
                  <a:spcPts val="0"/>
                </a:spcBef>
                <a:spcAft>
                  <a:spcPts val="0"/>
                </a:spcAft>
                <a:buClrTx/>
                <a:buSzTx/>
                <a:buFontTx/>
                <a:buNone/>
                <a:tabLst/>
                <a:defRPr/>
              </a:pPr>
              <a:r>
                <a:rPr kumimoji="0" lang="pl-PL" sz="3200" b="0" i="0" u="none" strike="noStrike" kern="0" cap="none" spc="0" normalizeH="0" baseline="0" noProof="0" dirty="0">
                  <a:ln>
                    <a:noFill/>
                  </a:ln>
                  <a:solidFill>
                    <a:srgbClr val="FFFFFF"/>
                  </a:solidFill>
                  <a:effectLst/>
                  <a:uLnTx/>
                  <a:uFillTx/>
                  <a:latin typeface="Quicksand Light"/>
                  <a:sym typeface="Helvetica Light"/>
                </a:rPr>
                <a:t>2. Data validation</a:t>
              </a:r>
              <a:endParaRPr kumimoji="0" lang="en-US" sz="3200" b="0" i="0" u="none" strike="noStrike" kern="0" cap="none" spc="0" normalizeH="0" baseline="0" noProof="0" dirty="0">
                <a:ln>
                  <a:noFill/>
                </a:ln>
                <a:solidFill>
                  <a:srgbClr val="FFFFFF"/>
                </a:solidFill>
                <a:effectLst/>
                <a:uLnTx/>
                <a:uFillTx/>
                <a:latin typeface="Quicksand Light"/>
                <a:sym typeface="Helvetica Light"/>
              </a:endParaRPr>
            </a:p>
          </p:txBody>
        </p:sp>
      </p:grpSp>
      <p:grpSp>
        <p:nvGrpSpPr>
          <p:cNvPr id="8" name="Grupa 7">
            <a:extLst>
              <a:ext uri="{FF2B5EF4-FFF2-40B4-BE49-F238E27FC236}">
                <a16:creationId xmlns:a16="http://schemas.microsoft.com/office/drawing/2014/main" id="{A31231C7-0E76-4C5D-A6CD-FA85F5F316F2}"/>
              </a:ext>
            </a:extLst>
          </p:cNvPr>
          <p:cNvGrpSpPr/>
          <p:nvPr/>
        </p:nvGrpSpPr>
        <p:grpSpPr>
          <a:xfrm>
            <a:off x="13692281" y="11035052"/>
            <a:ext cx="9447724" cy="1087477"/>
            <a:chOff x="13692281" y="11035052"/>
            <a:chExt cx="9447724" cy="1087477"/>
          </a:xfrm>
        </p:grpSpPr>
        <p:sp>
          <p:nvSpPr>
            <p:cNvPr id="36" name="pole tekstowe 27">
              <a:extLst>
                <a:ext uri="{FF2B5EF4-FFF2-40B4-BE49-F238E27FC236}">
                  <a16:creationId xmlns:a16="http://schemas.microsoft.com/office/drawing/2014/main" id="{43B36480-80D1-4513-AE89-CAB596B550E5}"/>
                </a:ext>
              </a:extLst>
            </p:cNvPr>
            <p:cNvSpPr txBox="1"/>
            <p:nvPr/>
          </p:nvSpPr>
          <p:spPr>
            <a:xfrm>
              <a:off x="13692281" y="11113416"/>
              <a:ext cx="3780552" cy="930751"/>
            </a:xfrm>
            <a:prstGeom prst="round2DiagRect">
              <a:avLst/>
            </a:prstGeom>
            <a:noFill/>
            <a:ln w="19050" cap="flat">
              <a:solidFill>
                <a:srgbClr val="20666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50000"/>
                </a:lnSpc>
                <a:spcBef>
                  <a:spcPts val="0"/>
                </a:spcBef>
                <a:spcAft>
                  <a:spcPts val="0"/>
                </a:spcAft>
                <a:buClrTx/>
                <a:buSzTx/>
                <a:buFontTx/>
                <a:buNone/>
                <a:tabLst/>
                <a:defRPr/>
              </a:pPr>
              <a:r>
                <a:rPr kumimoji="0" lang="pl-PL" sz="3200" b="0" i="0" u="none" strike="noStrike" kern="0" cap="none" spc="0" normalizeH="0" baseline="0" noProof="0" dirty="0">
                  <a:ln>
                    <a:noFill/>
                  </a:ln>
                  <a:solidFill>
                    <a:srgbClr val="FFFFFF"/>
                  </a:solidFill>
                  <a:effectLst/>
                  <a:uLnTx/>
                  <a:uFillTx/>
                  <a:latin typeface="Quicksand Light"/>
                  <a:sym typeface="Helvetica Light"/>
                </a:rPr>
                <a:t>Customer requests</a:t>
              </a:r>
              <a:endParaRPr kumimoji="0" lang="en-GB" sz="3200" b="0" i="0" u="none" strike="noStrike" kern="0" cap="none" spc="0" normalizeH="0" baseline="0" noProof="0" dirty="0">
                <a:ln>
                  <a:noFill/>
                </a:ln>
                <a:solidFill>
                  <a:srgbClr val="FFFFFF"/>
                </a:solidFill>
                <a:effectLst/>
                <a:uLnTx/>
                <a:uFillTx/>
                <a:latin typeface="Quicksand Light"/>
                <a:sym typeface="Helvetica Light"/>
              </a:endParaRPr>
            </a:p>
          </p:txBody>
        </p:sp>
        <p:sp>
          <p:nvSpPr>
            <p:cNvPr id="51" name="pole tekstowe 27">
              <a:extLst>
                <a:ext uri="{FF2B5EF4-FFF2-40B4-BE49-F238E27FC236}">
                  <a16:creationId xmlns:a16="http://schemas.microsoft.com/office/drawing/2014/main" id="{6D254FA8-C045-4208-AB63-B2444DDFCC92}"/>
                </a:ext>
              </a:extLst>
            </p:cNvPr>
            <p:cNvSpPr txBox="1"/>
            <p:nvPr/>
          </p:nvSpPr>
          <p:spPr>
            <a:xfrm>
              <a:off x="17634614" y="11035052"/>
              <a:ext cx="550539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l-PL" sz="3200" b="0" i="0" u="none" strike="noStrike" kern="0" cap="none" spc="0" normalizeH="0" baseline="0" noProof="0" dirty="0">
                  <a:ln>
                    <a:noFill/>
                  </a:ln>
                  <a:solidFill>
                    <a:srgbClr val="FFFFFF"/>
                  </a:solidFill>
                  <a:effectLst/>
                  <a:uLnTx/>
                  <a:uFillTx/>
                  <a:latin typeface="Quicksand Light"/>
                  <a:sym typeface="Helvetica Light"/>
                </a:rPr>
                <a:t>3. Documents creation based on templates</a:t>
              </a:r>
              <a:endParaRPr kumimoji="0" lang="en-US" sz="3200" b="0" i="0" u="none" strike="noStrike" kern="0" cap="none" spc="0" normalizeH="0" baseline="0" noProof="0" dirty="0">
                <a:ln>
                  <a:noFill/>
                </a:ln>
                <a:solidFill>
                  <a:srgbClr val="FFFFFF"/>
                </a:solidFill>
                <a:effectLst/>
                <a:uLnTx/>
                <a:uFillTx/>
                <a:latin typeface="Quicksand Light"/>
                <a:sym typeface="Helvetica Light"/>
              </a:endParaRPr>
            </a:p>
          </p:txBody>
        </p:sp>
      </p:grpSp>
      <p:pic>
        <p:nvPicPr>
          <p:cNvPr id="39" name="Picture 2" descr="https://dtmates.com/wp-content/uploads/2017/10/mBank-mass-logo_RGB.png">
            <a:extLst>
              <a:ext uri="{FF2B5EF4-FFF2-40B4-BE49-F238E27FC236}">
                <a16:creationId xmlns:a16="http://schemas.microsoft.com/office/drawing/2014/main" id="{3F5675E2-CE46-4B74-9318-61902B5179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200" y="1098395"/>
            <a:ext cx="101060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5349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sp>
        <p:nvSpPr>
          <p:cNvPr id="137" name="Shape 137"/>
          <p:cNvSpPr/>
          <p:nvPr/>
        </p:nvSpPr>
        <p:spPr>
          <a:xfrm>
            <a:off x="9580522" y="524809"/>
            <a:ext cx="14386413"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914400">
              <a:defRPr sz="4000">
                <a:solidFill>
                  <a:srgbClr val="FCFFFF"/>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a:ln>
                  <a:noFill/>
                </a:ln>
                <a:solidFill>
                  <a:srgbClr val="FFFFFF"/>
                </a:solidFill>
                <a:effectLst/>
                <a:uLnTx/>
                <a:uFillTx/>
                <a:latin typeface="Quicksand" charset="0"/>
                <a:ea typeface="Quicksand" charset="0"/>
                <a:cs typeface="Quicksand" charset="0"/>
                <a:sym typeface="Helvetica Light"/>
              </a:rPr>
              <a:t>Case study – </a:t>
            </a:r>
            <a:r>
              <a:rPr kumimoji="0" lang="en-US" sz="4800" b="1" i="0" u="none" strike="noStrike" kern="0" cap="none" spc="0" normalizeH="0" baseline="0">
                <a:ln>
                  <a:noFill/>
                </a:ln>
                <a:solidFill>
                  <a:srgbClr val="FFFFFF"/>
                </a:solidFill>
                <a:effectLst/>
                <a:uLnTx/>
                <a:uFillTx/>
                <a:latin typeface="Quicksand" charset="0"/>
                <a:ea typeface="Quicksand" charset="0"/>
                <a:cs typeface="Quicksand" charset="0"/>
                <a:sym typeface="Helvetica Light"/>
              </a:rPr>
              <a:t>mBank processes examples</a:t>
            </a:r>
          </a:p>
        </p:txBody>
      </p:sp>
      <p:pic>
        <p:nvPicPr>
          <p:cNvPr id="138" name="image2.png"/>
          <p:cNvPicPr>
            <a:picLocks noChangeAspect="1"/>
          </p:cNvPicPr>
          <p:nvPr/>
        </p:nvPicPr>
        <p:blipFill>
          <a:blip r:embed="rId3">
            <a:extLst/>
          </a:blip>
          <a:stretch>
            <a:fillRect/>
          </a:stretch>
        </p:blipFill>
        <p:spPr>
          <a:xfrm>
            <a:off x="1243995" y="11417448"/>
            <a:ext cx="2862653" cy="1850444"/>
          </a:xfrm>
          <a:prstGeom prst="rect">
            <a:avLst/>
          </a:prstGeom>
          <a:ln w="12700">
            <a:miter lim="400000"/>
          </a:ln>
        </p:spPr>
      </p:pic>
      <p:sp>
        <p:nvSpPr>
          <p:cNvPr id="139" name="Shape 139"/>
          <p:cNvSpPr/>
          <p:nvPr/>
        </p:nvSpPr>
        <p:spPr>
          <a:xfrm>
            <a:off x="5255716" y="12503050"/>
            <a:ext cx="13849152" cy="2"/>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a:ln>
                <a:noFill/>
              </a:ln>
              <a:solidFill>
                <a:srgbClr val="000000"/>
              </a:solidFill>
              <a:effectLst/>
              <a:uLnTx/>
              <a:uFillTx/>
              <a:latin typeface="Helvetica Light"/>
              <a:sym typeface="Helvetica Light"/>
            </a:endParaRPr>
          </a:p>
        </p:txBody>
      </p:sp>
      <p:sp>
        <p:nvSpPr>
          <p:cNvPr id="140" name="Shape 140"/>
          <p:cNvSpPr/>
          <p:nvPr/>
        </p:nvSpPr>
        <p:spPr>
          <a:xfrm>
            <a:off x="19710399" y="12274782"/>
            <a:ext cx="3058530" cy="4565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914400">
              <a:defRPr sz="2300">
                <a:solidFill>
                  <a:srgbClr val="48A4A0"/>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a:ln>
                  <a:noFill/>
                </a:ln>
                <a:solidFill>
                  <a:srgbClr val="48A4A0"/>
                </a:solidFill>
                <a:effectLst/>
                <a:uLnTx/>
                <a:uFillTx/>
                <a:latin typeface="Quicksand Bold"/>
                <a:sym typeface="Quicksand Bold"/>
              </a:rPr>
              <a:t>WORKING TECHNOLOGY</a:t>
            </a:r>
          </a:p>
        </p:txBody>
      </p:sp>
      <p:sp>
        <p:nvSpPr>
          <p:cNvPr id="30" name="Shape 136">
            <a:extLst>
              <a:ext uri="{FF2B5EF4-FFF2-40B4-BE49-F238E27FC236}">
                <a16:creationId xmlns:a16="http://schemas.microsoft.com/office/drawing/2014/main" id="{F3255934-6562-4D69-9733-05623EE785D5}"/>
              </a:ext>
            </a:extLst>
          </p:cNvPr>
          <p:cNvSpPr/>
          <p:nvPr/>
        </p:nvSpPr>
        <p:spPr>
          <a:xfrm flipV="1">
            <a:off x="1044870" y="955124"/>
            <a:ext cx="8491015" cy="0"/>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a:ln>
                <a:noFill/>
              </a:ln>
              <a:solidFill>
                <a:srgbClr val="000000"/>
              </a:solidFill>
              <a:effectLst/>
              <a:uLnTx/>
              <a:uFillTx/>
              <a:latin typeface="Helvetica Light"/>
              <a:sym typeface="Helvetica Light"/>
            </a:endParaRPr>
          </a:p>
        </p:txBody>
      </p:sp>
      <p:sp>
        <p:nvSpPr>
          <p:cNvPr id="48" name="Shape 137">
            <a:extLst>
              <a:ext uri="{FF2B5EF4-FFF2-40B4-BE49-F238E27FC236}">
                <a16:creationId xmlns:a16="http://schemas.microsoft.com/office/drawing/2014/main" id="{85976948-65CE-46B4-9182-A90762D7D829}"/>
              </a:ext>
            </a:extLst>
          </p:cNvPr>
          <p:cNvSpPr/>
          <p:nvPr/>
        </p:nvSpPr>
        <p:spPr>
          <a:xfrm>
            <a:off x="1674784" y="3350021"/>
            <a:ext cx="11016424"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914400">
              <a:defRPr sz="4000">
                <a:solidFill>
                  <a:srgbClr val="FCFFFF"/>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a:ln>
                <a:noFill/>
              </a:ln>
              <a:solidFill>
                <a:srgbClr val="FFFFFF"/>
              </a:solidFill>
              <a:effectLst/>
              <a:uLnTx/>
              <a:uFillTx/>
              <a:latin typeface="Quicksand" charset="0"/>
              <a:ea typeface="Quicksand" charset="0"/>
              <a:cs typeface="Quicksand" charset="0"/>
              <a:sym typeface="Helvetica Light"/>
            </a:endParaRPr>
          </a:p>
        </p:txBody>
      </p:sp>
      <p:graphicFrame>
        <p:nvGraphicFramePr>
          <p:cNvPr id="52" name="Tabela 51">
            <a:extLst>
              <a:ext uri="{FF2B5EF4-FFF2-40B4-BE49-F238E27FC236}">
                <a16:creationId xmlns:a16="http://schemas.microsoft.com/office/drawing/2014/main" id="{ED2DE8DF-C0FF-492D-AB30-88C1B95B9D14}"/>
              </a:ext>
            </a:extLst>
          </p:cNvPr>
          <p:cNvGraphicFramePr>
            <a:graphicFrameLocks noGrp="1"/>
          </p:cNvGraphicFramePr>
          <p:nvPr>
            <p:extLst>
              <p:ext uri="{D42A27DB-BD31-4B8C-83A1-F6EECF244321}">
                <p14:modId xmlns:p14="http://schemas.microsoft.com/office/powerpoint/2010/main" val="1027651385"/>
              </p:ext>
            </p:extLst>
          </p:nvPr>
        </p:nvGraphicFramePr>
        <p:xfrm>
          <a:off x="598275" y="1220133"/>
          <a:ext cx="8733612" cy="4937760"/>
        </p:xfrm>
        <a:graphic>
          <a:graphicData uri="http://schemas.openxmlformats.org/drawingml/2006/table">
            <a:tbl>
              <a:tblPr firstRow="1" bandRow="1">
                <a:tableStyleId>{5940675A-B579-460E-94D1-54222C63F5DA}</a:tableStyleId>
              </a:tblPr>
              <a:tblGrid>
                <a:gridCol w="1979079">
                  <a:extLst>
                    <a:ext uri="{9D8B030D-6E8A-4147-A177-3AD203B41FA5}">
                      <a16:colId xmlns:a16="http://schemas.microsoft.com/office/drawing/2014/main" val="2906889957"/>
                    </a:ext>
                  </a:extLst>
                </a:gridCol>
                <a:gridCol w="6754533">
                  <a:extLst>
                    <a:ext uri="{9D8B030D-6E8A-4147-A177-3AD203B41FA5}">
                      <a16:colId xmlns:a16="http://schemas.microsoft.com/office/drawing/2014/main" val="508586773"/>
                    </a:ext>
                  </a:extLst>
                </a:gridCol>
              </a:tblGrid>
              <a:tr h="370840">
                <a:tc>
                  <a:txBody>
                    <a:bodyPr/>
                    <a:lstStyle/>
                    <a:p>
                      <a:pPr algn="l"/>
                      <a:r>
                        <a:rPr lang="en-US" noProof="0" dirty="0">
                          <a:solidFill>
                            <a:schemeClr val="bg1"/>
                          </a:solidFill>
                          <a:latin typeface="Quicksand"/>
                        </a:rPr>
                        <a:t>Client</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a:solidFill>
                            <a:schemeClr val="bg1"/>
                          </a:solidFill>
                          <a:latin typeface="Quicksand"/>
                        </a:rPr>
                        <a:t>mBank</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112858372"/>
                  </a:ext>
                </a:extLst>
              </a:tr>
              <a:tr h="370840">
                <a:tc>
                  <a:txBody>
                    <a:bodyPr/>
                    <a:lstStyle/>
                    <a:p>
                      <a:pPr algn="l"/>
                      <a:r>
                        <a:rPr lang="en-US" noProof="0" dirty="0">
                          <a:solidFill>
                            <a:schemeClr val="bg1"/>
                          </a:solidFill>
                          <a:latin typeface="Quicksand"/>
                        </a:rPr>
                        <a:t>Process name</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a:solidFill>
                            <a:schemeClr val="bg1"/>
                          </a:solidFill>
                          <a:latin typeface="Quicksand"/>
                        </a:rPr>
                        <a:t>Standing orders handling</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00078547"/>
                  </a:ext>
                </a:extLst>
              </a:tr>
              <a:tr h="370840">
                <a:tc>
                  <a:txBody>
                    <a:bodyPr/>
                    <a:lstStyle/>
                    <a:p>
                      <a:pPr algn="l"/>
                      <a:r>
                        <a:rPr lang="en-US" noProof="0" dirty="0">
                          <a:solidFill>
                            <a:schemeClr val="bg1"/>
                          </a:solidFill>
                          <a:latin typeface="Quicksand"/>
                        </a:rPr>
                        <a:t>Process description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a:solidFill>
                            <a:schemeClr val="bg1"/>
                          </a:solidFill>
                          <a:latin typeface="Quicksand"/>
                        </a:rPr>
                        <a:t>Based on client’s order, funds on the accounts have to be transfer few times a day to other accounts based on various rules. </a:t>
                      </a:r>
                      <a:r>
                        <a:rPr lang="en-US" sz="2400" dirty="0">
                          <a:solidFill>
                            <a:schemeClr val="bg1"/>
                          </a:solidFill>
                          <a:latin typeface="Quicksand Book" panose="02070303000000060000" pitchFamily="18" charset="0"/>
                        </a:rPr>
                        <a:t>We deliver around 6000 transactions per month.</a:t>
                      </a:r>
                      <a:endParaRPr lang="en-US" noProof="0" dirty="0">
                        <a:solidFill>
                          <a:schemeClr val="bg1"/>
                        </a:solidFill>
                        <a:latin typeface="Quicksand"/>
                      </a:endParaRP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600523211"/>
                  </a:ext>
                </a:extLst>
              </a:tr>
              <a:tr h="370840">
                <a:tc>
                  <a:txBody>
                    <a:bodyPr/>
                    <a:lstStyle/>
                    <a:p>
                      <a:pPr algn="l"/>
                      <a:r>
                        <a:rPr lang="en-US" noProof="0" dirty="0">
                          <a:solidFill>
                            <a:schemeClr val="bg1"/>
                          </a:solidFill>
                          <a:latin typeface="Quicksand"/>
                        </a:rPr>
                        <a:t>Main challenges</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a:solidFill>
                            <a:schemeClr val="bg1"/>
                          </a:solidFill>
                          <a:latin typeface="Quicksand"/>
                        </a:rPr>
                        <a:t>Volumes in </a:t>
                      </a:r>
                      <a:r>
                        <a:rPr lang="en-US" noProof="0">
                          <a:solidFill>
                            <a:schemeClr val="bg1"/>
                          </a:solidFill>
                          <a:latin typeface="Quicksand"/>
                        </a:rPr>
                        <a:t>this process </a:t>
                      </a:r>
                      <a:r>
                        <a:rPr lang="en-US" noProof="0" dirty="0">
                          <a:solidFill>
                            <a:schemeClr val="bg1"/>
                          </a:solidFill>
                          <a:latin typeface="Quicksand"/>
                        </a:rPr>
                        <a:t>increased 4 Times within half a year. </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51342574"/>
                  </a:ext>
                </a:extLst>
              </a:tr>
              <a:tr h="370840">
                <a:tc>
                  <a:txBody>
                    <a:bodyPr/>
                    <a:lstStyle/>
                    <a:p>
                      <a:pPr algn="l"/>
                      <a:r>
                        <a:rPr lang="en-US" noProof="0" dirty="0">
                          <a:solidFill>
                            <a:schemeClr val="bg1"/>
                          </a:solidFill>
                          <a:latin typeface="Quicksand"/>
                        </a:rPr>
                        <a:t>Robotic Solution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a:solidFill>
                            <a:schemeClr val="bg1"/>
                          </a:solidFill>
                          <a:latin typeface="Quicksand"/>
                        </a:rPr>
                        <a:t>Robots read data from Excel file and rewrite them to corporate banking application to make a transfer.</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392548258"/>
                  </a:ext>
                </a:extLst>
              </a:tr>
              <a:tr h="370840">
                <a:tc>
                  <a:txBody>
                    <a:bodyPr/>
                    <a:lstStyle/>
                    <a:p>
                      <a:pPr algn="l"/>
                      <a:r>
                        <a:rPr lang="en-US" noProof="0" dirty="0">
                          <a:solidFill>
                            <a:schemeClr val="bg1"/>
                          </a:solidFill>
                          <a:latin typeface="Quicksand"/>
                        </a:rPr>
                        <a:t>Applications used</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a:solidFill>
                            <a:schemeClr val="bg1"/>
                          </a:solidFill>
                          <a:latin typeface="Quicksand"/>
                        </a:rPr>
                        <a:t>Excel, Globus (corporate banking application)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4180941477"/>
                  </a:ext>
                </a:extLst>
              </a:tr>
            </a:tbl>
          </a:graphicData>
        </a:graphic>
      </p:graphicFrame>
      <p:graphicFrame>
        <p:nvGraphicFramePr>
          <p:cNvPr id="53" name="Tabela 52">
            <a:extLst>
              <a:ext uri="{FF2B5EF4-FFF2-40B4-BE49-F238E27FC236}">
                <a16:creationId xmlns:a16="http://schemas.microsoft.com/office/drawing/2014/main" id="{77F74043-BE7C-4091-8C3B-EBB7AD52EF55}"/>
              </a:ext>
            </a:extLst>
          </p:cNvPr>
          <p:cNvGraphicFramePr>
            <a:graphicFrameLocks noGrp="1"/>
          </p:cNvGraphicFramePr>
          <p:nvPr>
            <p:extLst>
              <p:ext uri="{D42A27DB-BD31-4B8C-83A1-F6EECF244321}">
                <p14:modId xmlns:p14="http://schemas.microsoft.com/office/powerpoint/2010/main" val="1699544881"/>
              </p:ext>
            </p:extLst>
          </p:nvPr>
        </p:nvGraphicFramePr>
        <p:xfrm>
          <a:off x="14984688" y="1366065"/>
          <a:ext cx="8733612" cy="6035040"/>
        </p:xfrm>
        <a:graphic>
          <a:graphicData uri="http://schemas.openxmlformats.org/drawingml/2006/table">
            <a:tbl>
              <a:tblPr firstRow="1" bandRow="1">
                <a:tableStyleId>{5940675A-B579-460E-94D1-54222C63F5DA}</a:tableStyleId>
              </a:tblPr>
              <a:tblGrid>
                <a:gridCol w="1979079">
                  <a:extLst>
                    <a:ext uri="{9D8B030D-6E8A-4147-A177-3AD203B41FA5}">
                      <a16:colId xmlns:a16="http://schemas.microsoft.com/office/drawing/2014/main" val="2906889957"/>
                    </a:ext>
                  </a:extLst>
                </a:gridCol>
                <a:gridCol w="6754533">
                  <a:extLst>
                    <a:ext uri="{9D8B030D-6E8A-4147-A177-3AD203B41FA5}">
                      <a16:colId xmlns:a16="http://schemas.microsoft.com/office/drawing/2014/main" val="508586773"/>
                    </a:ext>
                  </a:extLst>
                </a:gridCol>
              </a:tblGrid>
              <a:tr h="370840">
                <a:tc>
                  <a:txBody>
                    <a:bodyPr/>
                    <a:lstStyle/>
                    <a:p>
                      <a:pPr algn="l"/>
                      <a:r>
                        <a:rPr lang="en-US" noProof="0">
                          <a:solidFill>
                            <a:schemeClr val="bg1"/>
                          </a:solidFill>
                          <a:latin typeface="Quicksand"/>
                        </a:rPr>
                        <a:t>Client</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a:solidFill>
                            <a:schemeClr val="bg1"/>
                          </a:solidFill>
                          <a:latin typeface="Quicksand"/>
                        </a:rPr>
                        <a:t>mBank</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112858372"/>
                  </a:ext>
                </a:extLst>
              </a:tr>
              <a:tr h="370840">
                <a:tc>
                  <a:txBody>
                    <a:bodyPr/>
                    <a:lstStyle/>
                    <a:p>
                      <a:pPr algn="l"/>
                      <a:r>
                        <a:rPr lang="en-US" noProof="0">
                          <a:solidFill>
                            <a:schemeClr val="bg1"/>
                          </a:solidFill>
                          <a:latin typeface="Quicksand"/>
                        </a:rPr>
                        <a:t>Process name</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a:solidFill>
                            <a:schemeClr val="bg1"/>
                          </a:solidFill>
                          <a:latin typeface="Quicksand"/>
                        </a:rPr>
                        <a:t>Insurance policy handling</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00078547"/>
                  </a:ext>
                </a:extLst>
              </a:tr>
              <a:tr h="370840">
                <a:tc>
                  <a:txBody>
                    <a:bodyPr/>
                    <a:lstStyle/>
                    <a:p>
                      <a:pPr algn="l"/>
                      <a:r>
                        <a:rPr lang="en-US" noProof="0">
                          <a:solidFill>
                            <a:schemeClr val="bg1"/>
                          </a:solidFill>
                          <a:latin typeface="Quicksand"/>
                        </a:rPr>
                        <a:t>Process description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sz="2400" noProof="0">
                          <a:solidFill>
                            <a:schemeClr val="bg1"/>
                          </a:solidFill>
                          <a:latin typeface="Quicksand Book" panose="02070303000000060000" pitchFamily="18" charset="0"/>
                        </a:rPr>
                        <a:t>Verifying documents received from clients (scans) with their credit agreements and entering data from insurance policies into the application. After verification is done, system automatically rewrites data into other application. </a:t>
                      </a:r>
                      <a:endParaRPr lang="en-US" noProof="0">
                        <a:solidFill>
                          <a:schemeClr val="bg1"/>
                        </a:solidFill>
                        <a:latin typeface="Quicksand"/>
                      </a:endParaRP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600523211"/>
                  </a:ext>
                </a:extLst>
              </a:tr>
              <a:tr h="370840">
                <a:tc>
                  <a:txBody>
                    <a:bodyPr/>
                    <a:lstStyle/>
                    <a:p>
                      <a:pPr algn="l"/>
                      <a:r>
                        <a:rPr lang="en-US" noProof="0">
                          <a:solidFill>
                            <a:schemeClr val="bg1"/>
                          </a:solidFill>
                          <a:latin typeface="Quicksand"/>
                        </a:rPr>
                        <a:t>Main challenges</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a:solidFill>
                            <a:schemeClr val="bg1"/>
                          </a:solidFill>
                          <a:latin typeface="Quicksand"/>
                        </a:rPr>
                        <a:t>The data comparison is very error prone for employees and about 50% of received data entry is incorrect.</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51342574"/>
                  </a:ext>
                </a:extLst>
              </a:tr>
              <a:tr h="370840">
                <a:tc>
                  <a:txBody>
                    <a:bodyPr/>
                    <a:lstStyle/>
                    <a:p>
                      <a:pPr algn="l"/>
                      <a:r>
                        <a:rPr lang="en-US" noProof="0">
                          <a:solidFill>
                            <a:schemeClr val="bg1"/>
                          </a:solidFill>
                          <a:latin typeface="Quicksand"/>
                        </a:rPr>
                        <a:t>Robotic Solution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sz="2400" noProof="0" dirty="0">
                          <a:solidFill>
                            <a:schemeClr val="bg1"/>
                          </a:solidFill>
                          <a:latin typeface="Quicksand Book" panose="02070303000000060000" pitchFamily="18" charset="0"/>
                        </a:rPr>
                        <a:t>Reads all data from one application and compare it with the other. If there’s anything out of order – robot completes the gaps</a:t>
                      </a:r>
                      <a:endParaRPr lang="en-US" noProof="0" dirty="0">
                        <a:solidFill>
                          <a:schemeClr val="bg1"/>
                        </a:solidFill>
                        <a:latin typeface="Quicksand"/>
                      </a:endParaRP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392548258"/>
                  </a:ext>
                </a:extLst>
              </a:tr>
              <a:tr h="370840">
                <a:tc>
                  <a:txBody>
                    <a:bodyPr/>
                    <a:lstStyle/>
                    <a:p>
                      <a:pPr algn="l"/>
                      <a:r>
                        <a:rPr lang="en-US" noProof="0">
                          <a:solidFill>
                            <a:schemeClr val="bg1"/>
                          </a:solidFill>
                          <a:latin typeface="Quicksand"/>
                        </a:rPr>
                        <a:t>Applications used</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err="1">
                          <a:solidFill>
                            <a:schemeClr val="bg1"/>
                          </a:solidFill>
                          <a:latin typeface="Quicksand"/>
                        </a:rPr>
                        <a:t>mService</a:t>
                      </a:r>
                      <a:r>
                        <a:rPr lang="en-US" noProof="0" dirty="0">
                          <a:solidFill>
                            <a:schemeClr val="bg1"/>
                          </a:solidFill>
                          <a:latin typeface="Quicksand"/>
                        </a:rPr>
                        <a:t> (retail banking credit application), AFT (retail banking application)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4180941477"/>
                  </a:ext>
                </a:extLst>
              </a:tr>
            </a:tbl>
          </a:graphicData>
        </a:graphic>
      </p:graphicFrame>
      <p:graphicFrame>
        <p:nvGraphicFramePr>
          <p:cNvPr id="54" name="Tabela 53">
            <a:extLst>
              <a:ext uri="{FF2B5EF4-FFF2-40B4-BE49-F238E27FC236}">
                <a16:creationId xmlns:a16="http://schemas.microsoft.com/office/drawing/2014/main" id="{8E1F810E-063A-4F1E-9127-8660A1DFB411}"/>
              </a:ext>
            </a:extLst>
          </p:cNvPr>
          <p:cNvGraphicFramePr>
            <a:graphicFrameLocks noGrp="1"/>
          </p:cNvGraphicFramePr>
          <p:nvPr>
            <p:extLst>
              <p:ext uri="{D42A27DB-BD31-4B8C-83A1-F6EECF244321}">
                <p14:modId xmlns:p14="http://schemas.microsoft.com/office/powerpoint/2010/main" val="2822048659"/>
              </p:ext>
            </p:extLst>
          </p:nvPr>
        </p:nvGraphicFramePr>
        <p:xfrm>
          <a:off x="5858049" y="6541596"/>
          <a:ext cx="8733612" cy="5669280"/>
        </p:xfrm>
        <a:graphic>
          <a:graphicData uri="http://schemas.openxmlformats.org/drawingml/2006/table">
            <a:tbl>
              <a:tblPr firstRow="1" bandRow="1">
                <a:tableStyleId>{5940675A-B579-460E-94D1-54222C63F5DA}</a:tableStyleId>
              </a:tblPr>
              <a:tblGrid>
                <a:gridCol w="1979079">
                  <a:extLst>
                    <a:ext uri="{9D8B030D-6E8A-4147-A177-3AD203B41FA5}">
                      <a16:colId xmlns:a16="http://schemas.microsoft.com/office/drawing/2014/main" val="2906889957"/>
                    </a:ext>
                  </a:extLst>
                </a:gridCol>
                <a:gridCol w="6754533">
                  <a:extLst>
                    <a:ext uri="{9D8B030D-6E8A-4147-A177-3AD203B41FA5}">
                      <a16:colId xmlns:a16="http://schemas.microsoft.com/office/drawing/2014/main" val="508586773"/>
                    </a:ext>
                  </a:extLst>
                </a:gridCol>
              </a:tblGrid>
              <a:tr h="370840">
                <a:tc>
                  <a:txBody>
                    <a:bodyPr/>
                    <a:lstStyle/>
                    <a:p>
                      <a:pPr algn="l"/>
                      <a:r>
                        <a:rPr lang="en-US" noProof="0">
                          <a:solidFill>
                            <a:schemeClr val="bg1"/>
                          </a:solidFill>
                          <a:latin typeface="Quicksand"/>
                        </a:rPr>
                        <a:t>Client</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a:solidFill>
                            <a:schemeClr val="bg1"/>
                          </a:solidFill>
                          <a:latin typeface="Quicksand"/>
                        </a:rPr>
                        <a:t>mBank</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112858372"/>
                  </a:ext>
                </a:extLst>
              </a:tr>
              <a:tr h="370840">
                <a:tc>
                  <a:txBody>
                    <a:bodyPr/>
                    <a:lstStyle/>
                    <a:p>
                      <a:pPr algn="l"/>
                      <a:r>
                        <a:rPr lang="en-US" noProof="0">
                          <a:solidFill>
                            <a:schemeClr val="bg1"/>
                          </a:solidFill>
                          <a:latin typeface="Quicksand"/>
                        </a:rPr>
                        <a:t>Process name</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a:solidFill>
                            <a:schemeClr val="bg1"/>
                          </a:solidFill>
                          <a:latin typeface="Quicksand"/>
                        </a:rPr>
                        <a:t>Credit certificates generation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00078547"/>
                  </a:ext>
                </a:extLst>
              </a:tr>
              <a:tr h="370840">
                <a:tc>
                  <a:txBody>
                    <a:bodyPr/>
                    <a:lstStyle/>
                    <a:p>
                      <a:pPr algn="l"/>
                      <a:r>
                        <a:rPr lang="en-US" noProof="0">
                          <a:solidFill>
                            <a:schemeClr val="bg1"/>
                          </a:solidFill>
                          <a:latin typeface="Quicksand"/>
                        </a:rPr>
                        <a:t>Process description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sz="2400" noProof="0" dirty="0">
                          <a:solidFill>
                            <a:schemeClr val="bg1"/>
                          </a:solidFill>
                          <a:latin typeface="Quicksand Book" panose="02070303000000060000" pitchFamily="18" charset="0"/>
                        </a:rPr>
                        <a:t>Based on client’s request, an employee generates an opinion about indicated credit. In order to do that he has to locate needed data in one of the applications and generate the document.</a:t>
                      </a:r>
                      <a:endParaRPr lang="en-US" noProof="0" dirty="0">
                        <a:solidFill>
                          <a:schemeClr val="bg1"/>
                        </a:solidFill>
                        <a:latin typeface="Quicksand"/>
                      </a:endParaRP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600523211"/>
                  </a:ext>
                </a:extLst>
              </a:tr>
              <a:tr h="370840">
                <a:tc>
                  <a:txBody>
                    <a:bodyPr/>
                    <a:lstStyle/>
                    <a:p>
                      <a:pPr algn="l"/>
                      <a:r>
                        <a:rPr lang="en-US" noProof="0">
                          <a:solidFill>
                            <a:schemeClr val="bg1"/>
                          </a:solidFill>
                          <a:latin typeface="Quicksand"/>
                        </a:rPr>
                        <a:t>Main challenges</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sz="2400" noProof="0">
                          <a:solidFill>
                            <a:schemeClr val="bg1"/>
                          </a:solidFill>
                          <a:latin typeface="Quicksand Book" panose="02070303000000060000" pitchFamily="18" charset="0"/>
                        </a:rPr>
                        <a:t>Process requires using few applications and handling a lot of data – it is error prone for humans.</a:t>
                      </a:r>
                      <a:endParaRPr lang="en-US" noProof="0">
                        <a:solidFill>
                          <a:schemeClr val="bg1"/>
                        </a:solidFill>
                        <a:latin typeface="Quicksand"/>
                      </a:endParaRP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51342574"/>
                  </a:ext>
                </a:extLst>
              </a:tr>
              <a:tr h="370840">
                <a:tc>
                  <a:txBody>
                    <a:bodyPr/>
                    <a:lstStyle/>
                    <a:p>
                      <a:pPr algn="l"/>
                      <a:r>
                        <a:rPr lang="en-US" noProof="0">
                          <a:solidFill>
                            <a:schemeClr val="bg1"/>
                          </a:solidFill>
                          <a:latin typeface="Quicksand"/>
                        </a:rPr>
                        <a:t>Robotic Solution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sz="2400" noProof="0" dirty="0">
                          <a:solidFill>
                            <a:schemeClr val="bg1"/>
                          </a:solidFill>
                          <a:latin typeface="Quicksand Book" panose="02070303000000060000" pitchFamily="18" charset="0"/>
                        </a:rPr>
                        <a:t>Robots are logging into applications and copying required data, then they paste it to the Word template to generate the certificate which is then filed to retail banking app. </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392548258"/>
                  </a:ext>
                </a:extLst>
              </a:tr>
              <a:tr h="370840">
                <a:tc>
                  <a:txBody>
                    <a:bodyPr/>
                    <a:lstStyle/>
                    <a:p>
                      <a:pPr algn="l"/>
                      <a:r>
                        <a:rPr lang="en-US" noProof="0">
                          <a:solidFill>
                            <a:schemeClr val="bg1"/>
                          </a:solidFill>
                          <a:latin typeface="Quicksand"/>
                        </a:rPr>
                        <a:t>Applications used</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just"/>
                      <a:r>
                        <a:rPr lang="en-US" noProof="0" dirty="0">
                          <a:solidFill>
                            <a:schemeClr val="bg1"/>
                          </a:solidFill>
                          <a:latin typeface="Quicksand"/>
                        </a:rPr>
                        <a:t>Word, </a:t>
                      </a:r>
                      <a:r>
                        <a:rPr lang="en-US" noProof="0" dirty="0" err="1">
                          <a:solidFill>
                            <a:schemeClr val="bg1"/>
                          </a:solidFill>
                          <a:latin typeface="Quicksand"/>
                        </a:rPr>
                        <a:t>mService</a:t>
                      </a:r>
                      <a:r>
                        <a:rPr lang="en-US" noProof="0" dirty="0">
                          <a:solidFill>
                            <a:schemeClr val="bg1"/>
                          </a:solidFill>
                          <a:latin typeface="Quicksand"/>
                        </a:rPr>
                        <a:t> (retail banking credit application), AFT, </a:t>
                      </a:r>
                      <a:r>
                        <a:rPr lang="en-US" noProof="0" dirty="0" err="1">
                          <a:solidFill>
                            <a:schemeClr val="bg1"/>
                          </a:solidFill>
                          <a:latin typeface="Quicksand"/>
                        </a:rPr>
                        <a:t>UniFlow</a:t>
                      </a:r>
                      <a:r>
                        <a:rPr lang="en-US" noProof="0" dirty="0">
                          <a:solidFill>
                            <a:schemeClr val="bg1"/>
                          </a:solidFill>
                          <a:latin typeface="Quicksand"/>
                        </a:rPr>
                        <a:t> (retail banking applications)</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4180941477"/>
                  </a:ext>
                </a:extLst>
              </a:tr>
            </a:tbl>
          </a:graphicData>
        </a:graphic>
      </p:graphicFrame>
    </p:spTree>
    <p:extLst>
      <p:ext uri="{BB962C8B-B14F-4D97-AF65-F5344CB8AC3E}">
        <p14:creationId xmlns:p14="http://schemas.microsoft.com/office/powerpoint/2010/main" val="22688766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pic>
        <p:nvPicPr>
          <p:cNvPr id="170" name="image2.png"/>
          <p:cNvPicPr>
            <a:picLocks noChangeAspect="1"/>
          </p:cNvPicPr>
          <p:nvPr/>
        </p:nvPicPr>
        <p:blipFill>
          <a:blip r:embed="rId3">
            <a:extLst/>
          </a:blip>
          <a:stretch>
            <a:fillRect/>
          </a:stretch>
        </p:blipFill>
        <p:spPr>
          <a:xfrm>
            <a:off x="1243995" y="11417448"/>
            <a:ext cx="2862653" cy="1850444"/>
          </a:xfrm>
          <a:prstGeom prst="rect">
            <a:avLst/>
          </a:prstGeom>
          <a:ln w="12700">
            <a:miter lim="400000"/>
          </a:ln>
        </p:spPr>
      </p:pic>
      <p:sp>
        <p:nvSpPr>
          <p:cNvPr id="171" name="Shape 171"/>
          <p:cNvSpPr/>
          <p:nvPr/>
        </p:nvSpPr>
        <p:spPr>
          <a:xfrm>
            <a:off x="5255716" y="12503050"/>
            <a:ext cx="13849152" cy="2"/>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5000" b="0" i="0" u="none" strike="noStrike" kern="0" cap="none" spc="0" normalizeH="0" baseline="0" noProof="0">
              <a:ln>
                <a:noFill/>
              </a:ln>
              <a:solidFill>
                <a:srgbClr val="000000"/>
              </a:solidFill>
              <a:effectLst/>
              <a:uLnTx/>
              <a:uFillTx/>
              <a:latin typeface="Helvetica Light"/>
              <a:sym typeface="Helvetica Light"/>
            </a:endParaRPr>
          </a:p>
        </p:txBody>
      </p:sp>
      <p:sp>
        <p:nvSpPr>
          <p:cNvPr id="172" name="Shape 172"/>
          <p:cNvSpPr/>
          <p:nvPr/>
        </p:nvSpPr>
        <p:spPr>
          <a:xfrm>
            <a:off x="19710399" y="12274782"/>
            <a:ext cx="3834383" cy="4565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defRPr sz="2300">
                <a:solidFill>
                  <a:srgbClr val="48A4A0"/>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300" b="0" i="0" u="none" strike="noStrike" kern="0" cap="none" spc="0" normalizeH="0" baseline="0" noProof="0">
                <a:ln>
                  <a:noFill/>
                </a:ln>
                <a:solidFill>
                  <a:srgbClr val="48A4A0"/>
                </a:solidFill>
                <a:effectLst/>
                <a:uLnTx/>
                <a:uFillTx/>
                <a:latin typeface="Quicksand Bold"/>
                <a:sym typeface="Quicksand Bold"/>
              </a:rPr>
              <a:t>WORKING TECHNOLOGY</a:t>
            </a:r>
          </a:p>
        </p:txBody>
      </p:sp>
      <p:sp>
        <p:nvSpPr>
          <p:cNvPr id="173" name="Shape 173"/>
          <p:cNvSpPr/>
          <p:nvPr/>
        </p:nvSpPr>
        <p:spPr>
          <a:xfrm>
            <a:off x="9792930" y="712450"/>
            <a:ext cx="14591072"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defRPr sz="4000">
                <a:solidFill>
                  <a:srgbClr val="FCFFFF"/>
                </a:solidFill>
                <a:latin typeface="Quicksand Bold"/>
                <a:ea typeface="Quicksand Bold"/>
                <a:cs typeface="Quicksand Bold"/>
                <a:sym typeface="Quicksand Bold"/>
              </a:defRPr>
            </a:lvl1pPr>
          </a:lstStyle>
          <a:p>
            <a:r>
              <a:rPr kumimoji="0" lang="pl-PL" sz="4800" b="0" i="0" u="none" strike="noStrike" kern="0" cap="none" spc="0" normalizeH="0" baseline="0" noProof="0" dirty="0">
                <a:ln>
                  <a:noFill/>
                </a:ln>
                <a:solidFill>
                  <a:srgbClr val="FCFFFF"/>
                </a:solidFill>
                <a:effectLst/>
                <a:uLnTx/>
                <a:uFillTx/>
                <a:latin typeface="Quicksand Bold"/>
                <a:sym typeface="Quicksand Bold"/>
              </a:rPr>
              <a:t>Case study</a:t>
            </a:r>
            <a:r>
              <a:rPr kumimoji="0" lang="en-US" sz="4800" b="0" i="0" u="none" strike="noStrike" kern="0" cap="none" spc="0" normalizeH="0" baseline="0" noProof="0" dirty="0">
                <a:ln>
                  <a:noFill/>
                </a:ln>
                <a:solidFill>
                  <a:srgbClr val="FCFFFF"/>
                </a:solidFill>
                <a:effectLst/>
                <a:uLnTx/>
                <a:uFillTx/>
                <a:latin typeface="Quicksand Bold"/>
                <a:sym typeface="Quicksand Bold"/>
              </a:rPr>
              <a:t> – </a:t>
            </a:r>
            <a:r>
              <a:rPr lang="en-GB" sz="4800" b="1" dirty="0"/>
              <a:t>How did we introduce robots to </a:t>
            </a:r>
            <a:r>
              <a:rPr lang="pl-PL" sz="4800" b="1" dirty="0"/>
              <a:t>the</a:t>
            </a:r>
            <a:r>
              <a:rPr lang="en-GB" sz="4800" b="1" dirty="0"/>
              <a:t> team ?</a:t>
            </a:r>
          </a:p>
        </p:txBody>
      </p:sp>
      <p:sp>
        <p:nvSpPr>
          <p:cNvPr id="58" name="Shape 136">
            <a:extLst>
              <a:ext uri="{FF2B5EF4-FFF2-40B4-BE49-F238E27FC236}">
                <a16:creationId xmlns:a16="http://schemas.microsoft.com/office/drawing/2014/main" id="{0B6D8EC7-AB75-8C4D-BC01-FCB4827A4732}"/>
              </a:ext>
            </a:extLst>
          </p:cNvPr>
          <p:cNvSpPr/>
          <p:nvPr/>
        </p:nvSpPr>
        <p:spPr>
          <a:xfrm flipV="1">
            <a:off x="779400" y="1212947"/>
            <a:ext cx="8689066" cy="25197"/>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5000" b="0" i="0" u="none" strike="noStrike" kern="0" cap="none" spc="0" normalizeH="0" baseline="0" noProof="0">
              <a:ln>
                <a:noFill/>
              </a:ln>
              <a:solidFill>
                <a:srgbClr val="000000"/>
              </a:solidFill>
              <a:effectLst/>
              <a:uLnTx/>
              <a:uFillTx/>
              <a:latin typeface="Helvetica Light"/>
              <a:sym typeface="Helvetica Light"/>
            </a:endParaRPr>
          </a:p>
        </p:txBody>
      </p:sp>
      <p:sp>
        <p:nvSpPr>
          <p:cNvPr id="36" name="Shape 449">
            <a:extLst>
              <a:ext uri="{FF2B5EF4-FFF2-40B4-BE49-F238E27FC236}">
                <a16:creationId xmlns:a16="http://schemas.microsoft.com/office/drawing/2014/main" id="{D0E832D6-ACE0-4368-9B25-D2A0E3C78761}"/>
              </a:ext>
            </a:extLst>
          </p:cNvPr>
          <p:cNvSpPr/>
          <p:nvPr/>
        </p:nvSpPr>
        <p:spPr>
          <a:xfrm>
            <a:off x="1243995" y="5099975"/>
            <a:ext cx="833295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914400" marR="0" lvl="1" indent="-914400" algn="l" defTabSz="825500" rtl="0" eaLnBrk="1" fontAlgn="auto" latinLnBrk="0" hangingPunct="0">
              <a:lnSpc>
                <a:spcPct val="100000"/>
              </a:lnSpc>
              <a:spcBef>
                <a:spcPts val="600"/>
              </a:spcBef>
              <a:spcAft>
                <a:spcPts val="0"/>
              </a:spcAft>
              <a:buClr>
                <a:srgbClr val="A0E4D3"/>
              </a:buClr>
              <a:buSzPct val="100000"/>
              <a:buFont typeface="Wingdings" panose="05000000000000000000" pitchFamily="2" charset="2"/>
              <a:buChar char="ü"/>
              <a:tabLst/>
              <a:defRPr sz="2000" b="1">
                <a:solidFill>
                  <a:srgbClr val="FFFFFF"/>
                </a:solidFill>
                <a:latin typeface="Quicksand Bold"/>
                <a:ea typeface="Quicksand Bold"/>
                <a:cs typeface="Quicksand Bold"/>
                <a:sym typeface="Quicksand Bold"/>
              </a:defRPr>
            </a:pPr>
            <a:r>
              <a:rPr lang="en-GB" sz="4000" b="1" dirty="0">
                <a:solidFill>
                  <a:srgbClr val="FFFFFF"/>
                </a:solidFill>
                <a:latin typeface="Quicksand Bold"/>
                <a:sym typeface="Quicksand Bold"/>
              </a:rPr>
              <a:t>Do we need robots?</a:t>
            </a:r>
          </a:p>
        </p:txBody>
      </p:sp>
      <p:pic>
        <p:nvPicPr>
          <p:cNvPr id="3" name="Picture 2">
            <a:extLst>
              <a:ext uri="{FF2B5EF4-FFF2-40B4-BE49-F238E27FC236}">
                <a16:creationId xmlns:a16="http://schemas.microsoft.com/office/drawing/2014/main" id="{86E2BAEE-8B39-4B6D-A056-CA7F200BC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3273" y="1943847"/>
            <a:ext cx="13550385" cy="9033590"/>
          </a:xfrm>
          <a:prstGeom prst="rect">
            <a:avLst/>
          </a:prstGeom>
        </p:spPr>
      </p:pic>
      <p:sp>
        <p:nvSpPr>
          <p:cNvPr id="10" name="Shape 449">
            <a:extLst>
              <a:ext uri="{FF2B5EF4-FFF2-40B4-BE49-F238E27FC236}">
                <a16:creationId xmlns:a16="http://schemas.microsoft.com/office/drawing/2014/main" id="{6F322D44-750A-4C48-895A-B5EAC9A8B06D}"/>
              </a:ext>
            </a:extLst>
          </p:cNvPr>
          <p:cNvSpPr/>
          <p:nvPr/>
        </p:nvSpPr>
        <p:spPr>
          <a:xfrm>
            <a:off x="1243995" y="5937270"/>
            <a:ext cx="833295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914400" marR="0" lvl="1" indent="-914400" algn="l" defTabSz="825500" rtl="0" eaLnBrk="1" fontAlgn="auto" latinLnBrk="0" hangingPunct="0">
              <a:lnSpc>
                <a:spcPct val="100000"/>
              </a:lnSpc>
              <a:spcBef>
                <a:spcPts val="600"/>
              </a:spcBef>
              <a:spcAft>
                <a:spcPts val="0"/>
              </a:spcAft>
              <a:buClr>
                <a:srgbClr val="A0E4D3"/>
              </a:buClr>
              <a:buSzPct val="100000"/>
              <a:buFont typeface="Wingdings" panose="05000000000000000000" pitchFamily="2" charset="2"/>
              <a:buChar char="ü"/>
              <a:tabLst/>
              <a:defRPr sz="2000" b="1">
                <a:solidFill>
                  <a:srgbClr val="FFFFFF"/>
                </a:solidFill>
                <a:latin typeface="Quicksand Bold"/>
                <a:ea typeface="Quicksand Bold"/>
                <a:cs typeface="Quicksand Bold"/>
                <a:sym typeface="Quicksand Bold"/>
              </a:defRPr>
            </a:pPr>
            <a:r>
              <a:rPr kumimoji="0" lang="en-GB" sz="4000" b="1" i="0" u="none" strike="noStrike" kern="0" cap="none" spc="0" normalizeH="0" baseline="0" noProof="0" dirty="0">
                <a:ln>
                  <a:noFill/>
                </a:ln>
                <a:solidFill>
                  <a:srgbClr val="FFFFFF"/>
                </a:solidFill>
                <a:effectLst/>
                <a:uLnTx/>
                <a:uFillTx/>
                <a:latin typeface="Quicksand Bold"/>
                <a:sym typeface="Quicksand Bold"/>
              </a:rPr>
              <a:t>Which</a:t>
            </a:r>
            <a:r>
              <a:rPr kumimoji="0" lang="en-GB" sz="4000" b="1" i="0" u="none" strike="noStrike" kern="0" cap="none" spc="0" normalizeH="0" noProof="0" dirty="0">
                <a:ln>
                  <a:noFill/>
                </a:ln>
                <a:solidFill>
                  <a:srgbClr val="FFFFFF"/>
                </a:solidFill>
                <a:effectLst/>
                <a:uLnTx/>
                <a:uFillTx/>
                <a:latin typeface="Quicksand Bold"/>
                <a:sym typeface="Quicksand Bold"/>
              </a:rPr>
              <a:t> business model?</a:t>
            </a:r>
          </a:p>
        </p:txBody>
      </p:sp>
      <p:sp>
        <p:nvSpPr>
          <p:cNvPr id="11" name="Shape 449">
            <a:extLst>
              <a:ext uri="{FF2B5EF4-FFF2-40B4-BE49-F238E27FC236}">
                <a16:creationId xmlns:a16="http://schemas.microsoft.com/office/drawing/2014/main" id="{44175105-CFEB-466F-B9E2-58AAA60A69B6}"/>
              </a:ext>
            </a:extLst>
          </p:cNvPr>
          <p:cNvSpPr/>
          <p:nvPr/>
        </p:nvSpPr>
        <p:spPr>
          <a:xfrm>
            <a:off x="1243995" y="6774565"/>
            <a:ext cx="833295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914400" marR="0" lvl="1" indent="-914400" algn="l" defTabSz="825500" rtl="0" eaLnBrk="1" fontAlgn="auto" latinLnBrk="0" hangingPunct="0">
              <a:lnSpc>
                <a:spcPct val="100000"/>
              </a:lnSpc>
              <a:spcBef>
                <a:spcPts val="600"/>
              </a:spcBef>
              <a:spcAft>
                <a:spcPts val="0"/>
              </a:spcAft>
              <a:buClr>
                <a:srgbClr val="A0E4D3"/>
              </a:buClr>
              <a:buSzPct val="100000"/>
              <a:buFont typeface="Wingdings" panose="05000000000000000000" pitchFamily="2" charset="2"/>
              <a:buChar char="ü"/>
              <a:tabLst/>
              <a:defRPr sz="2000" b="1">
                <a:solidFill>
                  <a:srgbClr val="FFFFFF"/>
                </a:solidFill>
                <a:latin typeface="Quicksand Bold"/>
                <a:ea typeface="Quicksand Bold"/>
                <a:cs typeface="Quicksand Bold"/>
                <a:sym typeface="Quicksand Bold"/>
              </a:defRPr>
            </a:pPr>
            <a:r>
              <a:rPr lang="en-GB" sz="4000" b="1" noProof="0" dirty="0">
                <a:solidFill>
                  <a:srgbClr val="FFFFFF"/>
                </a:solidFill>
                <a:latin typeface="Quicksand Bold"/>
                <a:sym typeface="Quicksand Bold"/>
              </a:rPr>
              <a:t>How to engage employees?</a:t>
            </a:r>
          </a:p>
        </p:txBody>
      </p:sp>
      <p:sp>
        <p:nvSpPr>
          <p:cNvPr id="12" name="Shape 449">
            <a:extLst>
              <a:ext uri="{FF2B5EF4-FFF2-40B4-BE49-F238E27FC236}">
                <a16:creationId xmlns:a16="http://schemas.microsoft.com/office/drawing/2014/main" id="{66C45A70-2A75-4073-9EBC-DBB98BE95399}"/>
              </a:ext>
            </a:extLst>
          </p:cNvPr>
          <p:cNvSpPr/>
          <p:nvPr/>
        </p:nvSpPr>
        <p:spPr>
          <a:xfrm>
            <a:off x="1243995" y="7611860"/>
            <a:ext cx="833295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914400" marR="0" lvl="1" indent="-914400" algn="l" defTabSz="825500" rtl="0" eaLnBrk="1" fontAlgn="auto" latinLnBrk="0" hangingPunct="0">
              <a:lnSpc>
                <a:spcPct val="100000"/>
              </a:lnSpc>
              <a:spcBef>
                <a:spcPts val="600"/>
              </a:spcBef>
              <a:spcAft>
                <a:spcPts val="0"/>
              </a:spcAft>
              <a:buClr>
                <a:srgbClr val="A0E4D3"/>
              </a:buClr>
              <a:buSzPct val="100000"/>
              <a:buFont typeface="Wingdings" panose="05000000000000000000" pitchFamily="2" charset="2"/>
              <a:buChar char="ü"/>
              <a:tabLst/>
              <a:defRPr sz="2000" b="1">
                <a:solidFill>
                  <a:srgbClr val="FFFFFF"/>
                </a:solidFill>
                <a:latin typeface="Quicksand Bold"/>
                <a:ea typeface="Quicksand Bold"/>
                <a:cs typeface="Quicksand Bold"/>
                <a:sym typeface="Quicksand Bold"/>
              </a:defRPr>
            </a:pPr>
            <a:r>
              <a:rPr lang="en-GB" sz="4000" b="1" noProof="0" dirty="0">
                <a:solidFill>
                  <a:srgbClr val="FFFFFF"/>
                </a:solidFill>
                <a:latin typeface="Quicksand Bold"/>
                <a:sym typeface="Quicksand Bold"/>
              </a:rPr>
              <a:t>Where to start?</a:t>
            </a:r>
          </a:p>
        </p:txBody>
      </p:sp>
      <p:sp>
        <p:nvSpPr>
          <p:cNvPr id="13" name="Shape 449">
            <a:extLst>
              <a:ext uri="{FF2B5EF4-FFF2-40B4-BE49-F238E27FC236}">
                <a16:creationId xmlns:a16="http://schemas.microsoft.com/office/drawing/2014/main" id="{74357BA3-8139-4911-8FBE-DD9C5E2C5A7D}"/>
              </a:ext>
            </a:extLst>
          </p:cNvPr>
          <p:cNvSpPr/>
          <p:nvPr/>
        </p:nvSpPr>
        <p:spPr>
          <a:xfrm>
            <a:off x="1243995" y="8449155"/>
            <a:ext cx="833295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914400" marR="0" lvl="1" indent="-914400" algn="l" defTabSz="825500" rtl="0" eaLnBrk="1" fontAlgn="auto" latinLnBrk="0" hangingPunct="0">
              <a:lnSpc>
                <a:spcPct val="100000"/>
              </a:lnSpc>
              <a:spcBef>
                <a:spcPts val="600"/>
              </a:spcBef>
              <a:spcAft>
                <a:spcPts val="0"/>
              </a:spcAft>
              <a:buClr>
                <a:srgbClr val="A0E4D3"/>
              </a:buClr>
              <a:buSzPct val="100000"/>
              <a:buFont typeface="Wingdings" panose="05000000000000000000" pitchFamily="2" charset="2"/>
              <a:buChar char="ü"/>
              <a:tabLst/>
              <a:defRPr sz="2000" b="1">
                <a:solidFill>
                  <a:srgbClr val="FFFFFF"/>
                </a:solidFill>
                <a:latin typeface="Quicksand Bold"/>
                <a:ea typeface="Quicksand Bold"/>
                <a:cs typeface="Quicksand Bold"/>
                <a:sym typeface="Quicksand Bold"/>
              </a:defRPr>
            </a:pPr>
            <a:r>
              <a:rPr lang="en-GB" sz="4000" b="1" dirty="0">
                <a:solidFill>
                  <a:srgbClr val="FFFFFF"/>
                </a:solidFill>
                <a:latin typeface="Quicksand Bold"/>
                <a:sym typeface="Quicksand Bold"/>
              </a:rPr>
              <a:t>What’s next?</a:t>
            </a:r>
            <a:endParaRPr kumimoji="0" lang="en-GB" sz="4000" b="1" i="0" u="none" strike="noStrike" kern="0" cap="none" spc="0" normalizeH="0" baseline="0" noProof="0" dirty="0">
              <a:ln>
                <a:noFill/>
              </a:ln>
              <a:solidFill>
                <a:srgbClr val="FFFFFF"/>
              </a:solidFill>
              <a:effectLst/>
              <a:uLnTx/>
              <a:uFillTx/>
              <a:latin typeface="Quicksand Bold"/>
              <a:sym typeface="Quicksand Bold"/>
            </a:endParaRPr>
          </a:p>
        </p:txBody>
      </p:sp>
      <p:pic>
        <p:nvPicPr>
          <p:cNvPr id="14" name="Picture 3">
            <a:extLst>
              <a:ext uri="{FF2B5EF4-FFF2-40B4-BE49-F238E27FC236}">
                <a16:creationId xmlns:a16="http://schemas.microsoft.com/office/drawing/2014/main" id="{8E6EB63C-5705-46CE-9559-7B97A481E363}"/>
              </a:ext>
            </a:extLst>
          </p:cNvPr>
          <p:cNvPicPr>
            <a:picLocks noChangeAspect="1"/>
          </p:cNvPicPr>
          <p:nvPr/>
        </p:nvPicPr>
        <p:blipFill>
          <a:blip r:embed="rId5"/>
          <a:stretch>
            <a:fillRect/>
          </a:stretch>
        </p:blipFill>
        <p:spPr>
          <a:xfrm>
            <a:off x="943061" y="1279342"/>
            <a:ext cx="7950644" cy="3975322"/>
          </a:xfrm>
          <a:prstGeom prst="rect">
            <a:avLst/>
          </a:prstGeom>
        </p:spPr>
      </p:pic>
    </p:spTree>
    <p:extLst>
      <p:ext uri="{BB962C8B-B14F-4D97-AF65-F5344CB8AC3E}">
        <p14:creationId xmlns:p14="http://schemas.microsoft.com/office/powerpoint/2010/main" val="38758264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pic>
        <p:nvPicPr>
          <p:cNvPr id="170" name="image2.png"/>
          <p:cNvPicPr>
            <a:picLocks noChangeAspect="1"/>
          </p:cNvPicPr>
          <p:nvPr/>
        </p:nvPicPr>
        <p:blipFill>
          <a:blip r:embed="rId3">
            <a:extLst/>
          </a:blip>
          <a:stretch>
            <a:fillRect/>
          </a:stretch>
        </p:blipFill>
        <p:spPr>
          <a:xfrm>
            <a:off x="1243995" y="11417448"/>
            <a:ext cx="2862653" cy="1850444"/>
          </a:xfrm>
          <a:prstGeom prst="rect">
            <a:avLst/>
          </a:prstGeom>
          <a:ln w="12700">
            <a:miter lim="400000"/>
          </a:ln>
        </p:spPr>
      </p:pic>
      <p:sp>
        <p:nvSpPr>
          <p:cNvPr id="171" name="Shape 171"/>
          <p:cNvSpPr/>
          <p:nvPr/>
        </p:nvSpPr>
        <p:spPr>
          <a:xfrm>
            <a:off x="5255716" y="12503050"/>
            <a:ext cx="13849152" cy="2"/>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5000" b="0" i="0" u="none" strike="noStrike" kern="0" cap="none" spc="0" normalizeH="0" baseline="0" noProof="0">
              <a:ln>
                <a:noFill/>
              </a:ln>
              <a:solidFill>
                <a:srgbClr val="000000"/>
              </a:solidFill>
              <a:effectLst/>
              <a:uLnTx/>
              <a:uFillTx/>
              <a:latin typeface="Helvetica Light"/>
              <a:sym typeface="Helvetica Light"/>
            </a:endParaRPr>
          </a:p>
        </p:txBody>
      </p:sp>
      <p:sp>
        <p:nvSpPr>
          <p:cNvPr id="172" name="Shape 172"/>
          <p:cNvSpPr/>
          <p:nvPr/>
        </p:nvSpPr>
        <p:spPr>
          <a:xfrm>
            <a:off x="19710399" y="12274782"/>
            <a:ext cx="3834383" cy="4565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defRPr sz="2300">
                <a:solidFill>
                  <a:srgbClr val="48A4A0"/>
                </a:solidFill>
                <a:latin typeface="Quicksand Bold"/>
                <a:ea typeface="Quicksand Bold"/>
                <a:cs typeface="Quicksand Bold"/>
                <a:sym typeface="Quicksan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300" b="0" i="0" u="none" strike="noStrike" kern="0" cap="none" spc="0" normalizeH="0" baseline="0" noProof="0">
                <a:ln>
                  <a:noFill/>
                </a:ln>
                <a:solidFill>
                  <a:srgbClr val="48A4A0"/>
                </a:solidFill>
                <a:effectLst/>
                <a:uLnTx/>
                <a:uFillTx/>
                <a:latin typeface="Quicksand Bold"/>
                <a:sym typeface="Quicksand Bold"/>
              </a:rPr>
              <a:t>WORKING TECHNOLOGY</a:t>
            </a:r>
          </a:p>
        </p:txBody>
      </p:sp>
      <p:sp>
        <p:nvSpPr>
          <p:cNvPr id="173" name="Shape 173"/>
          <p:cNvSpPr/>
          <p:nvPr/>
        </p:nvSpPr>
        <p:spPr>
          <a:xfrm>
            <a:off x="9792930" y="712450"/>
            <a:ext cx="14591072"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defRPr sz="4000">
                <a:solidFill>
                  <a:srgbClr val="FCFFFF"/>
                </a:solidFill>
                <a:latin typeface="Quicksand Bold"/>
                <a:ea typeface="Quicksand Bold"/>
                <a:cs typeface="Quicksand Bold"/>
                <a:sym typeface="Quicksand Bold"/>
              </a:defRPr>
            </a:lvl1pPr>
          </a:lstStyle>
          <a:p>
            <a:r>
              <a:rPr kumimoji="0" lang="en-US" sz="4800" b="0" i="0" u="none" strike="noStrike" kern="0" cap="none" spc="0" normalizeH="0" baseline="0" noProof="0">
                <a:ln>
                  <a:noFill/>
                </a:ln>
                <a:solidFill>
                  <a:srgbClr val="FCFFFF"/>
                </a:solidFill>
                <a:effectLst/>
                <a:uLnTx/>
                <a:uFillTx/>
                <a:latin typeface="Quicksand Bold"/>
                <a:sym typeface="Quicksand Bold"/>
              </a:rPr>
              <a:t>Case study – </a:t>
            </a:r>
            <a:r>
              <a:rPr lang="en-US" sz="4800" b="1"/>
              <a:t>IPF Digital Processes Examples</a:t>
            </a:r>
            <a:endParaRPr lang="en-US" sz="4800" b="1" dirty="0"/>
          </a:p>
        </p:txBody>
      </p:sp>
      <p:sp>
        <p:nvSpPr>
          <p:cNvPr id="58" name="Shape 136">
            <a:extLst>
              <a:ext uri="{FF2B5EF4-FFF2-40B4-BE49-F238E27FC236}">
                <a16:creationId xmlns:a16="http://schemas.microsoft.com/office/drawing/2014/main" id="{0B6D8EC7-AB75-8C4D-BC01-FCB4827A4732}"/>
              </a:ext>
            </a:extLst>
          </p:cNvPr>
          <p:cNvSpPr/>
          <p:nvPr/>
        </p:nvSpPr>
        <p:spPr>
          <a:xfrm flipV="1">
            <a:off x="779400" y="1212947"/>
            <a:ext cx="8689066" cy="25197"/>
          </a:xfrm>
          <a:prstGeom prst="line">
            <a:avLst/>
          </a:prstGeom>
          <a:ln w="25400">
            <a:solidFill>
              <a:srgbClr val="48A4A0"/>
            </a:solidFill>
            <a:miter lim="400000"/>
          </a:ln>
        </p:spPr>
        <p:txBody>
          <a:bodyPr lIns="45718" tIns="45718" rIns="45718" bIns="45718"/>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5000" b="0" i="0" u="none" strike="noStrike" kern="0" cap="none" spc="0" normalizeH="0" baseline="0" noProof="0">
              <a:ln>
                <a:noFill/>
              </a:ln>
              <a:solidFill>
                <a:srgbClr val="000000"/>
              </a:solidFill>
              <a:effectLst/>
              <a:uLnTx/>
              <a:uFillTx/>
              <a:latin typeface="Helvetica Light"/>
              <a:sym typeface="Helvetica Light"/>
            </a:endParaRPr>
          </a:p>
        </p:txBody>
      </p:sp>
      <p:graphicFrame>
        <p:nvGraphicFramePr>
          <p:cNvPr id="15" name="Tabela 14">
            <a:extLst>
              <a:ext uri="{FF2B5EF4-FFF2-40B4-BE49-F238E27FC236}">
                <a16:creationId xmlns:a16="http://schemas.microsoft.com/office/drawing/2014/main" id="{9FE6995E-C697-48B7-9954-0A987451B032}"/>
              </a:ext>
            </a:extLst>
          </p:cNvPr>
          <p:cNvGraphicFramePr>
            <a:graphicFrameLocks noGrp="1"/>
          </p:cNvGraphicFramePr>
          <p:nvPr>
            <p:extLst>
              <p:ext uri="{D42A27DB-BD31-4B8C-83A1-F6EECF244321}">
                <p14:modId xmlns:p14="http://schemas.microsoft.com/office/powerpoint/2010/main" val="1906078503"/>
              </p:ext>
            </p:extLst>
          </p:nvPr>
        </p:nvGraphicFramePr>
        <p:xfrm>
          <a:off x="13812257" y="3956744"/>
          <a:ext cx="8733612" cy="5303520"/>
        </p:xfrm>
        <a:graphic>
          <a:graphicData uri="http://schemas.openxmlformats.org/drawingml/2006/table">
            <a:tbl>
              <a:tblPr firstRow="1" bandRow="1">
                <a:tableStyleId>{5940675A-B579-460E-94D1-54222C63F5DA}</a:tableStyleId>
              </a:tblPr>
              <a:tblGrid>
                <a:gridCol w="1979079">
                  <a:extLst>
                    <a:ext uri="{9D8B030D-6E8A-4147-A177-3AD203B41FA5}">
                      <a16:colId xmlns:a16="http://schemas.microsoft.com/office/drawing/2014/main" val="2906889957"/>
                    </a:ext>
                  </a:extLst>
                </a:gridCol>
                <a:gridCol w="6754533">
                  <a:extLst>
                    <a:ext uri="{9D8B030D-6E8A-4147-A177-3AD203B41FA5}">
                      <a16:colId xmlns:a16="http://schemas.microsoft.com/office/drawing/2014/main" val="508586773"/>
                    </a:ext>
                  </a:extLst>
                </a:gridCol>
              </a:tblGrid>
              <a:tr h="370840">
                <a:tc>
                  <a:txBody>
                    <a:bodyPr/>
                    <a:lstStyle/>
                    <a:p>
                      <a:pPr algn="l"/>
                      <a:r>
                        <a:rPr lang="en-US" noProof="0">
                          <a:solidFill>
                            <a:schemeClr val="bg1"/>
                          </a:solidFill>
                          <a:latin typeface="Quicksand"/>
                        </a:rPr>
                        <a:t>Client</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IPF Digital</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112858372"/>
                  </a:ext>
                </a:extLst>
              </a:tr>
              <a:tr h="370840">
                <a:tc>
                  <a:txBody>
                    <a:bodyPr/>
                    <a:lstStyle/>
                    <a:p>
                      <a:pPr algn="l"/>
                      <a:r>
                        <a:rPr lang="en-US" noProof="0">
                          <a:solidFill>
                            <a:schemeClr val="bg1"/>
                          </a:solidFill>
                          <a:latin typeface="Quicksand"/>
                        </a:rPr>
                        <a:t>Process name</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Loan data calculation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00078547"/>
                  </a:ext>
                </a:extLst>
              </a:tr>
              <a:tr h="370840">
                <a:tc>
                  <a:txBody>
                    <a:bodyPr/>
                    <a:lstStyle/>
                    <a:p>
                      <a:pPr algn="l"/>
                      <a:r>
                        <a:rPr lang="en-US" noProof="0">
                          <a:solidFill>
                            <a:schemeClr val="bg1"/>
                          </a:solidFill>
                          <a:latin typeface="Quicksand"/>
                        </a:rPr>
                        <a:t>Process description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Calculation of loan repayment schedule, based on parimeters gathered in CRM application.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600523211"/>
                  </a:ext>
                </a:extLst>
              </a:tr>
              <a:tr h="370840">
                <a:tc>
                  <a:txBody>
                    <a:bodyPr/>
                    <a:lstStyle/>
                    <a:p>
                      <a:pPr algn="l"/>
                      <a:r>
                        <a:rPr lang="en-US" noProof="0">
                          <a:solidFill>
                            <a:schemeClr val="bg1"/>
                          </a:solidFill>
                          <a:latin typeface="Quicksand"/>
                        </a:rPr>
                        <a:t>Main challenges</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Complex logic behind model calculating the repayment schedule.</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51342574"/>
                  </a:ext>
                </a:extLst>
              </a:tr>
              <a:tr h="370840">
                <a:tc>
                  <a:txBody>
                    <a:bodyPr/>
                    <a:lstStyle/>
                    <a:p>
                      <a:pPr algn="l"/>
                      <a:r>
                        <a:rPr lang="en-US" noProof="0">
                          <a:solidFill>
                            <a:schemeClr val="bg1"/>
                          </a:solidFill>
                          <a:latin typeface="Quicksand"/>
                        </a:rPr>
                        <a:t>Robotic Solution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Robot logs to SalesForce, finds dedicated report with applications ready for loan data calculation. It gathers the data form SF and starts excel macro that counts the data. Then it inputs the data for the application.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392548258"/>
                  </a:ext>
                </a:extLst>
              </a:tr>
              <a:tr h="370840">
                <a:tc>
                  <a:txBody>
                    <a:bodyPr/>
                    <a:lstStyle/>
                    <a:p>
                      <a:pPr algn="l"/>
                      <a:r>
                        <a:rPr lang="en-US" noProof="0">
                          <a:solidFill>
                            <a:schemeClr val="bg1"/>
                          </a:solidFill>
                          <a:latin typeface="Quicksand"/>
                        </a:rPr>
                        <a:t>Applications used</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dirty="0" err="1">
                          <a:solidFill>
                            <a:schemeClr val="bg1"/>
                          </a:solidFill>
                          <a:latin typeface="Quicksand"/>
                        </a:rPr>
                        <a:t>SalesForce</a:t>
                      </a:r>
                      <a:r>
                        <a:rPr lang="en-US" noProof="0" dirty="0">
                          <a:solidFill>
                            <a:schemeClr val="bg1"/>
                          </a:solidFill>
                          <a:latin typeface="Quicksand"/>
                        </a:rPr>
                        <a:t>, Excel Macro</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4180941477"/>
                  </a:ext>
                </a:extLst>
              </a:tr>
            </a:tbl>
          </a:graphicData>
        </a:graphic>
      </p:graphicFrame>
      <p:graphicFrame>
        <p:nvGraphicFramePr>
          <p:cNvPr id="16" name="Tabela 15">
            <a:extLst>
              <a:ext uri="{FF2B5EF4-FFF2-40B4-BE49-F238E27FC236}">
                <a16:creationId xmlns:a16="http://schemas.microsoft.com/office/drawing/2014/main" id="{19BF3E5E-C69A-4EC2-B265-115A5FD41292}"/>
              </a:ext>
            </a:extLst>
          </p:cNvPr>
          <p:cNvGraphicFramePr>
            <a:graphicFrameLocks noGrp="1"/>
          </p:cNvGraphicFramePr>
          <p:nvPr>
            <p:extLst>
              <p:ext uri="{D42A27DB-BD31-4B8C-83A1-F6EECF244321}">
                <p14:modId xmlns:p14="http://schemas.microsoft.com/office/powerpoint/2010/main" val="119820827"/>
              </p:ext>
            </p:extLst>
          </p:nvPr>
        </p:nvGraphicFramePr>
        <p:xfrm>
          <a:off x="1059318" y="3956744"/>
          <a:ext cx="8733612" cy="5303520"/>
        </p:xfrm>
        <a:graphic>
          <a:graphicData uri="http://schemas.openxmlformats.org/drawingml/2006/table">
            <a:tbl>
              <a:tblPr firstRow="1" bandRow="1">
                <a:tableStyleId>{5940675A-B579-460E-94D1-54222C63F5DA}</a:tableStyleId>
              </a:tblPr>
              <a:tblGrid>
                <a:gridCol w="1979079">
                  <a:extLst>
                    <a:ext uri="{9D8B030D-6E8A-4147-A177-3AD203B41FA5}">
                      <a16:colId xmlns:a16="http://schemas.microsoft.com/office/drawing/2014/main" val="2906889957"/>
                    </a:ext>
                  </a:extLst>
                </a:gridCol>
                <a:gridCol w="6754533">
                  <a:extLst>
                    <a:ext uri="{9D8B030D-6E8A-4147-A177-3AD203B41FA5}">
                      <a16:colId xmlns:a16="http://schemas.microsoft.com/office/drawing/2014/main" val="508586773"/>
                    </a:ext>
                  </a:extLst>
                </a:gridCol>
              </a:tblGrid>
              <a:tr h="370840">
                <a:tc>
                  <a:txBody>
                    <a:bodyPr/>
                    <a:lstStyle/>
                    <a:p>
                      <a:pPr algn="l"/>
                      <a:r>
                        <a:rPr lang="en-US" noProof="0">
                          <a:solidFill>
                            <a:schemeClr val="bg1"/>
                          </a:solidFill>
                          <a:latin typeface="Quicksand"/>
                        </a:rPr>
                        <a:t>Client</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IPF Digital</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112858372"/>
                  </a:ext>
                </a:extLst>
              </a:tr>
              <a:tr h="370840">
                <a:tc>
                  <a:txBody>
                    <a:bodyPr/>
                    <a:lstStyle/>
                    <a:p>
                      <a:pPr algn="l"/>
                      <a:r>
                        <a:rPr lang="en-US" noProof="0">
                          <a:solidFill>
                            <a:schemeClr val="bg1"/>
                          </a:solidFill>
                          <a:latin typeface="Quicksand"/>
                        </a:rPr>
                        <a:t>Process name</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Payouts sending</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00078547"/>
                  </a:ext>
                </a:extLst>
              </a:tr>
              <a:tr h="370840">
                <a:tc>
                  <a:txBody>
                    <a:bodyPr/>
                    <a:lstStyle/>
                    <a:p>
                      <a:pPr algn="l"/>
                      <a:r>
                        <a:rPr lang="en-US" noProof="0">
                          <a:solidFill>
                            <a:schemeClr val="bg1"/>
                          </a:solidFill>
                          <a:latin typeface="Quicksand"/>
                        </a:rPr>
                        <a:t>Process description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Robot processes all the required steps in SalesForce in order to send loan payouts to customers that have completed their application.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600523211"/>
                  </a:ext>
                </a:extLst>
              </a:tr>
              <a:tr h="370840">
                <a:tc>
                  <a:txBody>
                    <a:bodyPr/>
                    <a:lstStyle/>
                    <a:p>
                      <a:pPr algn="l"/>
                      <a:r>
                        <a:rPr lang="en-US" noProof="0">
                          <a:solidFill>
                            <a:schemeClr val="bg1"/>
                          </a:solidFill>
                          <a:latin typeface="Quicksand"/>
                        </a:rPr>
                        <a:t>Main challenges</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Creation of a robot that would mimic almost </a:t>
                      </a:r>
                      <a:r>
                        <a:rPr lang="en-US" i="1" noProof="0">
                          <a:solidFill>
                            <a:schemeClr val="bg1"/>
                          </a:solidFill>
                          <a:latin typeface="Quicksand"/>
                        </a:rPr>
                        <a:t>real time</a:t>
                      </a:r>
                      <a:r>
                        <a:rPr lang="en-US" i="0" noProof="0">
                          <a:solidFill>
                            <a:schemeClr val="bg1"/>
                          </a:solidFill>
                          <a:latin typeface="Quicksand"/>
                        </a:rPr>
                        <a:t> operations by logging in frequently and checking for new payouts to process.</a:t>
                      </a:r>
                      <a:endParaRPr lang="en-US" noProof="0">
                        <a:solidFill>
                          <a:schemeClr val="bg1"/>
                        </a:solidFill>
                        <a:latin typeface="Quicksand"/>
                      </a:endParaRP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2151342574"/>
                  </a:ext>
                </a:extLst>
              </a:tr>
              <a:tr h="370840">
                <a:tc>
                  <a:txBody>
                    <a:bodyPr/>
                    <a:lstStyle/>
                    <a:p>
                      <a:pPr algn="l"/>
                      <a:r>
                        <a:rPr lang="en-US" noProof="0">
                          <a:solidFill>
                            <a:schemeClr val="bg1"/>
                          </a:solidFill>
                          <a:latin typeface="Quicksand"/>
                        </a:rPr>
                        <a:t>Robotic Solution</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a:solidFill>
                            <a:schemeClr val="bg1"/>
                          </a:solidFill>
                          <a:latin typeface="Quicksand"/>
                        </a:rPr>
                        <a:t>Robot logs to SalesForce, finds dedicated report, marks all items and starts send operation. After that it checks the status and reports the result. </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1392548258"/>
                  </a:ext>
                </a:extLst>
              </a:tr>
              <a:tr h="370840">
                <a:tc>
                  <a:txBody>
                    <a:bodyPr/>
                    <a:lstStyle/>
                    <a:p>
                      <a:pPr algn="l"/>
                      <a:r>
                        <a:rPr lang="en-US" noProof="0">
                          <a:solidFill>
                            <a:schemeClr val="bg1"/>
                          </a:solidFill>
                          <a:latin typeface="Quicksand"/>
                        </a:rPr>
                        <a:t>Applications used</a:t>
                      </a: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tc>
                  <a:txBody>
                    <a:bodyPr/>
                    <a:lstStyle/>
                    <a:p>
                      <a:pPr algn="l"/>
                      <a:r>
                        <a:rPr lang="en-US" noProof="0" dirty="0" err="1">
                          <a:solidFill>
                            <a:schemeClr val="bg1"/>
                          </a:solidFill>
                          <a:latin typeface="Quicksand"/>
                        </a:rPr>
                        <a:t>SalesForce</a:t>
                      </a:r>
                      <a:endParaRPr lang="en-US" noProof="0" dirty="0">
                        <a:solidFill>
                          <a:schemeClr val="bg1"/>
                        </a:solidFill>
                        <a:latin typeface="Quicksand"/>
                      </a:endParaRPr>
                    </a:p>
                  </a:txBody>
                  <a:tcPr>
                    <a:lnL w="12700" cap="flat" cmpd="sng" algn="ctr">
                      <a:solidFill>
                        <a:srgbClr val="A1E5D2"/>
                      </a:solidFill>
                      <a:prstDash val="solid"/>
                      <a:round/>
                      <a:headEnd type="none" w="med" len="med"/>
                      <a:tailEnd type="none" w="med" len="med"/>
                    </a:lnL>
                    <a:lnR w="12700" cap="flat" cmpd="sng" algn="ctr">
                      <a:solidFill>
                        <a:srgbClr val="A1E5D2"/>
                      </a:solidFill>
                      <a:prstDash val="solid"/>
                      <a:round/>
                      <a:headEnd type="none" w="med" len="med"/>
                      <a:tailEnd type="none" w="med" len="med"/>
                    </a:lnR>
                    <a:lnT w="12700" cap="flat" cmpd="sng" algn="ctr">
                      <a:solidFill>
                        <a:srgbClr val="A1E5D2"/>
                      </a:solidFill>
                      <a:prstDash val="solid"/>
                      <a:round/>
                      <a:headEnd type="none" w="med" len="med"/>
                      <a:tailEnd type="none" w="med" len="med"/>
                    </a:lnT>
                    <a:lnB w="12700" cap="flat" cmpd="sng" algn="ctr">
                      <a:solidFill>
                        <a:srgbClr val="A1E5D2"/>
                      </a:solidFill>
                      <a:prstDash val="solid"/>
                      <a:round/>
                      <a:headEnd type="none" w="med" len="med"/>
                      <a:tailEnd type="none" w="med" len="med"/>
                    </a:lnB>
                  </a:tcPr>
                </a:tc>
                <a:extLst>
                  <a:ext uri="{0D108BD9-81ED-4DB2-BD59-A6C34878D82A}">
                    <a16:rowId xmlns:a16="http://schemas.microsoft.com/office/drawing/2014/main" val="4180941477"/>
                  </a:ext>
                </a:extLst>
              </a:tr>
            </a:tbl>
          </a:graphicData>
        </a:graphic>
      </p:graphicFrame>
    </p:spTree>
    <p:extLst>
      <p:ext uri="{BB962C8B-B14F-4D97-AF65-F5344CB8AC3E}">
        <p14:creationId xmlns:p14="http://schemas.microsoft.com/office/powerpoint/2010/main" val="38605260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263F"/>
        </a:solidFill>
        <a:effectLst/>
      </p:bgPr>
    </p:bg>
    <p:spTree>
      <p:nvGrpSpPr>
        <p:cNvPr id="1" name=""/>
        <p:cNvGrpSpPr/>
        <p:nvPr/>
      </p:nvGrpSpPr>
      <p:grpSpPr>
        <a:xfrm>
          <a:off x="0" y="0"/>
          <a:ext cx="0" cy="0"/>
          <a:chOff x="0" y="0"/>
          <a:chExt cx="0" cy="0"/>
        </a:xfrm>
      </p:grpSpPr>
      <p:pic>
        <p:nvPicPr>
          <p:cNvPr id="530" name="image6.jpeg"/>
          <p:cNvPicPr>
            <a:picLocks noChangeAspect="1"/>
          </p:cNvPicPr>
          <p:nvPr/>
        </p:nvPicPr>
        <p:blipFill>
          <a:blip r:embed="rId2">
            <a:extLst/>
          </a:blip>
          <a:stretch>
            <a:fillRect/>
          </a:stretch>
        </p:blipFill>
        <p:spPr>
          <a:xfrm>
            <a:off x="14097000" y="0"/>
            <a:ext cx="10287000" cy="13716003"/>
          </a:xfrm>
          <a:prstGeom prst="rect">
            <a:avLst/>
          </a:prstGeom>
          <a:ln w="12700">
            <a:miter lim="400000"/>
          </a:ln>
        </p:spPr>
      </p:pic>
      <p:pic>
        <p:nvPicPr>
          <p:cNvPr id="531" name="image2.png"/>
          <p:cNvPicPr>
            <a:picLocks noChangeAspect="1"/>
          </p:cNvPicPr>
          <p:nvPr/>
        </p:nvPicPr>
        <p:blipFill>
          <a:blip r:embed="rId3">
            <a:extLst/>
          </a:blip>
          <a:stretch>
            <a:fillRect/>
          </a:stretch>
        </p:blipFill>
        <p:spPr>
          <a:xfrm>
            <a:off x="1243995" y="11417448"/>
            <a:ext cx="2862653" cy="1850444"/>
          </a:xfrm>
          <a:prstGeom prst="rect">
            <a:avLst/>
          </a:prstGeom>
          <a:ln w="12700">
            <a:miter lim="400000"/>
          </a:ln>
        </p:spPr>
      </p:pic>
      <p:sp>
        <p:nvSpPr>
          <p:cNvPr id="532" name="Shape 532"/>
          <p:cNvSpPr/>
          <p:nvPr/>
        </p:nvSpPr>
        <p:spPr>
          <a:xfrm>
            <a:off x="5255716" y="12503050"/>
            <a:ext cx="13849152" cy="2"/>
          </a:xfrm>
          <a:prstGeom prst="line">
            <a:avLst/>
          </a:prstGeom>
          <a:ln w="25400">
            <a:solidFill>
              <a:srgbClr val="48A4A0"/>
            </a:solidFill>
            <a:miter lim="400000"/>
          </a:ln>
        </p:spPr>
        <p:txBody>
          <a:bodyPr lIns="45718" tIns="45718" rIns="45718" bIns="45718"/>
          <a:lstStyle/>
          <a:p>
            <a:endParaRPr lang="en-GB"/>
          </a:p>
        </p:txBody>
      </p:sp>
      <p:sp>
        <p:nvSpPr>
          <p:cNvPr id="533" name="Shape 533"/>
          <p:cNvSpPr/>
          <p:nvPr/>
        </p:nvSpPr>
        <p:spPr>
          <a:xfrm>
            <a:off x="19710399" y="12274782"/>
            <a:ext cx="3834383" cy="4565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defRPr sz="2300">
                <a:solidFill>
                  <a:srgbClr val="48A4A0"/>
                </a:solidFill>
                <a:latin typeface="Quicksand Bold"/>
                <a:ea typeface="Quicksand Bold"/>
                <a:cs typeface="Quicksand Bold"/>
                <a:sym typeface="Quicksand Bold"/>
              </a:defRPr>
            </a:lvl1pPr>
          </a:lstStyle>
          <a:p>
            <a:r>
              <a:rPr lang="en-GB"/>
              <a:t>WORKING TECHNOLOGY</a:t>
            </a:r>
          </a:p>
        </p:txBody>
      </p:sp>
      <p:sp>
        <p:nvSpPr>
          <p:cNvPr id="534" name="Shape 534"/>
          <p:cNvSpPr/>
          <p:nvPr/>
        </p:nvSpPr>
        <p:spPr>
          <a:xfrm>
            <a:off x="1044871" y="1492150"/>
            <a:ext cx="9926372" cy="2"/>
          </a:xfrm>
          <a:prstGeom prst="line">
            <a:avLst/>
          </a:prstGeom>
          <a:ln w="25400">
            <a:solidFill>
              <a:srgbClr val="48A4A0"/>
            </a:solidFill>
            <a:miter lim="400000"/>
          </a:ln>
        </p:spPr>
        <p:txBody>
          <a:bodyPr lIns="45718" tIns="45718" rIns="45718" bIns="45718"/>
          <a:lstStyle/>
          <a:p>
            <a:endParaRPr lang="en-GB"/>
          </a:p>
        </p:txBody>
      </p:sp>
      <p:sp>
        <p:nvSpPr>
          <p:cNvPr id="535" name="Shape 535"/>
          <p:cNvSpPr/>
          <p:nvPr/>
        </p:nvSpPr>
        <p:spPr>
          <a:xfrm>
            <a:off x="1044871" y="2601347"/>
            <a:ext cx="10674378" cy="176458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1000">
                <a:solidFill>
                  <a:srgbClr val="FFFFFF"/>
                </a:solidFill>
                <a:latin typeface="Quicksand Light"/>
                <a:ea typeface="Quicksand Light"/>
                <a:cs typeface="Quicksand Light"/>
                <a:sym typeface="Quicksand Light"/>
              </a:defRPr>
            </a:lvl1pPr>
          </a:lstStyle>
          <a:p>
            <a:r>
              <a:rPr lang="pl-PL" sz="5400" dirty="0" err="1"/>
              <a:t>Thank</a:t>
            </a:r>
            <a:r>
              <a:rPr lang="pl-PL" sz="5400" dirty="0"/>
              <a:t> </a:t>
            </a:r>
            <a:r>
              <a:rPr lang="pl-PL" sz="5400" dirty="0" err="1"/>
              <a:t>you</a:t>
            </a:r>
            <a:r>
              <a:rPr lang="pl-PL" sz="5400" dirty="0"/>
              <a:t>.</a:t>
            </a:r>
          </a:p>
          <a:p>
            <a:r>
              <a:rPr lang="pl-PL" sz="5400" dirty="0" err="1"/>
              <a:t>We’d</a:t>
            </a:r>
            <a:r>
              <a:rPr lang="pl-PL" sz="5400" dirty="0"/>
              <a:t> love to </a:t>
            </a:r>
            <a:r>
              <a:rPr lang="pl-PL" sz="5400" dirty="0" err="1"/>
              <a:t>answer</a:t>
            </a:r>
            <a:r>
              <a:rPr lang="pl-PL" sz="5400" dirty="0"/>
              <a:t> </a:t>
            </a:r>
            <a:r>
              <a:rPr lang="pl-PL" sz="5400" dirty="0" err="1"/>
              <a:t>your</a:t>
            </a:r>
            <a:r>
              <a:rPr lang="pl-PL" sz="5400" dirty="0"/>
              <a:t> </a:t>
            </a:r>
            <a:r>
              <a:rPr lang="pl-PL" sz="5400" dirty="0" err="1"/>
              <a:t>questions</a:t>
            </a:r>
            <a:endParaRPr lang="en-GB" sz="5400" dirty="0"/>
          </a:p>
        </p:txBody>
      </p:sp>
      <p:sp>
        <p:nvSpPr>
          <p:cNvPr id="8" name="Shape 534">
            <a:extLst>
              <a:ext uri="{FF2B5EF4-FFF2-40B4-BE49-F238E27FC236}">
                <a16:creationId xmlns:a16="http://schemas.microsoft.com/office/drawing/2014/main" id="{55F76ADF-DF80-49B3-B648-FBDCD8922010}"/>
              </a:ext>
            </a:extLst>
          </p:cNvPr>
          <p:cNvSpPr/>
          <p:nvPr/>
        </p:nvSpPr>
        <p:spPr>
          <a:xfrm>
            <a:off x="1044871" y="5475127"/>
            <a:ext cx="9926372" cy="2"/>
          </a:xfrm>
          <a:prstGeom prst="line">
            <a:avLst/>
          </a:prstGeom>
          <a:ln w="25400">
            <a:solidFill>
              <a:srgbClr val="48A4A0"/>
            </a:solidFill>
            <a:miter lim="400000"/>
          </a:ln>
        </p:spPr>
        <p:txBody>
          <a:bodyPr lIns="45718" tIns="45718" rIns="45718" bIns="45718"/>
          <a:lstStyle/>
          <a:p>
            <a:endParaRPr lang="en-GB"/>
          </a:p>
        </p:txBody>
      </p:sp>
      <p:pic>
        <p:nvPicPr>
          <p:cNvPr id="1026" name="Picture 2" descr="https://dtmates.com/wp-content/themes/digitalteammate/assets/images/footerPhone.png">
            <a:extLst>
              <a:ext uri="{FF2B5EF4-FFF2-40B4-BE49-F238E27FC236}">
                <a16:creationId xmlns:a16="http://schemas.microsoft.com/office/drawing/2014/main" id="{B100E85C-BEDB-4B34-81F4-D2C7B9AE0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329" y="6438997"/>
            <a:ext cx="1028025" cy="18504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D1346E-6CD0-4853-B0A7-7457E0C8C8DA}"/>
              </a:ext>
            </a:extLst>
          </p:cNvPr>
          <p:cNvSpPr txBox="1"/>
          <p:nvPr/>
        </p:nvSpPr>
        <p:spPr>
          <a:xfrm>
            <a:off x="3142718" y="5690602"/>
            <a:ext cx="915503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4800" b="0" i="0" u="none" strike="noStrike" cap="none" spc="0" normalizeH="0" baseline="0" dirty="0">
                <a:ln>
                  <a:noFill/>
                </a:ln>
                <a:solidFill>
                  <a:srgbClr val="A1E5D2"/>
                </a:solidFill>
                <a:effectLst/>
                <a:uFillTx/>
                <a:latin typeface="Helvetica Light"/>
                <a:ea typeface="Helvetica Light"/>
                <a:cs typeface="Helvetica Light"/>
                <a:sym typeface="Helvetica Light"/>
              </a:rPr>
              <a:t>Mariusz.Pultyn@dtmates.com</a:t>
            </a:r>
          </a:p>
          <a:p>
            <a:pPr marL="0" marR="0" indent="0" algn="l" defTabSz="825500" rtl="0" fontAlgn="auto" latinLnBrk="0" hangingPunct="0">
              <a:lnSpc>
                <a:spcPct val="100000"/>
              </a:lnSpc>
              <a:spcBef>
                <a:spcPts val="0"/>
              </a:spcBef>
              <a:spcAft>
                <a:spcPts val="0"/>
              </a:spcAft>
              <a:buClrTx/>
              <a:buSzTx/>
              <a:buFontTx/>
              <a:buNone/>
              <a:tabLst/>
            </a:pPr>
            <a:r>
              <a:rPr lang="en-GB" sz="4800" dirty="0">
                <a:solidFill>
                  <a:srgbClr val="A1E5D2"/>
                </a:solidFill>
              </a:rPr>
              <a:t>Tel. </a:t>
            </a:r>
            <a:r>
              <a:rPr lang="pl-PL" sz="4800" dirty="0">
                <a:solidFill>
                  <a:srgbClr val="A1E5D2"/>
                </a:solidFill>
              </a:rPr>
              <a:t>+48 </a:t>
            </a:r>
            <a:r>
              <a:rPr lang="en-GB" sz="4800" dirty="0">
                <a:solidFill>
                  <a:srgbClr val="A1E5D2"/>
                </a:solidFill>
              </a:rPr>
              <a:t>606 779 318</a:t>
            </a:r>
            <a:endParaRPr kumimoji="0" lang="en-GB" sz="4800" b="0" i="0" u="none" strike="noStrike" cap="none" spc="0" normalizeH="0" baseline="0" dirty="0">
              <a:ln>
                <a:noFill/>
              </a:ln>
              <a:solidFill>
                <a:srgbClr val="A1E5D2"/>
              </a:solidFill>
              <a:effectLst/>
              <a:uFillTx/>
              <a:latin typeface="Helvetica Light"/>
              <a:ea typeface="Helvetica Light"/>
              <a:cs typeface="Helvetica Light"/>
              <a:sym typeface="Helvetica Light"/>
            </a:endParaRPr>
          </a:p>
        </p:txBody>
      </p:sp>
      <p:sp>
        <p:nvSpPr>
          <p:cNvPr id="14" name="TextBox 15">
            <a:extLst>
              <a:ext uri="{FF2B5EF4-FFF2-40B4-BE49-F238E27FC236}">
                <a16:creationId xmlns:a16="http://schemas.microsoft.com/office/drawing/2014/main" id="{1E57DB13-3100-4450-B1DE-8A430E2C8970}"/>
              </a:ext>
            </a:extLst>
          </p:cNvPr>
          <p:cNvSpPr txBox="1"/>
          <p:nvPr/>
        </p:nvSpPr>
        <p:spPr>
          <a:xfrm>
            <a:off x="3142718" y="7656328"/>
            <a:ext cx="915503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4800" b="0" i="0" u="none" strike="noStrike" cap="none" spc="0" normalizeH="0" baseline="0" dirty="0">
                <a:ln>
                  <a:noFill/>
                </a:ln>
                <a:solidFill>
                  <a:srgbClr val="A1E5D2"/>
                </a:solidFill>
                <a:effectLst/>
                <a:uFillTx/>
                <a:latin typeface="Helvetica Light"/>
                <a:ea typeface="Helvetica Light"/>
                <a:cs typeface="Helvetica Light"/>
                <a:sym typeface="Helvetica Light"/>
              </a:rPr>
              <a:t>Konrad.Jakubiec@dtmates.com</a:t>
            </a:r>
          </a:p>
          <a:p>
            <a:pPr marL="0" marR="0" indent="0" algn="l" defTabSz="825500" rtl="0" fontAlgn="auto" latinLnBrk="0" hangingPunct="0">
              <a:lnSpc>
                <a:spcPct val="100000"/>
              </a:lnSpc>
              <a:spcBef>
                <a:spcPts val="0"/>
              </a:spcBef>
              <a:spcAft>
                <a:spcPts val="0"/>
              </a:spcAft>
              <a:buClrTx/>
              <a:buSzTx/>
              <a:buFontTx/>
              <a:buNone/>
              <a:tabLst/>
            </a:pPr>
            <a:r>
              <a:rPr lang="en-GB" sz="4800" dirty="0">
                <a:solidFill>
                  <a:srgbClr val="A1E5D2"/>
                </a:solidFill>
              </a:rPr>
              <a:t>Tel. 510 292 991</a:t>
            </a:r>
            <a:endParaRPr kumimoji="0" lang="en-GB" sz="4800" b="0" i="0" u="none" strike="noStrike" cap="none" spc="0" normalizeH="0" baseline="0" dirty="0">
              <a:ln>
                <a:noFill/>
              </a:ln>
              <a:solidFill>
                <a:srgbClr val="A1E5D2"/>
              </a:solidFill>
              <a:effectLst/>
              <a:uFillTx/>
              <a:latin typeface="Helvetica Light"/>
              <a:ea typeface="Helvetica Light"/>
              <a:cs typeface="Helvetica Light"/>
              <a:sym typeface="Helvetica Light"/>
            </a:endParaRPr>
          </a:p>
        </p:txBody>
      </p:sp>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2D91DF9BB2B44DB22981FF82F1100D" ma:contentTypeVersion="6" ma:contentTypeDescription="Create a new document." ma:contentTypeScope="" ma:versionID="2101cc6654af006a392d683e41b13ada">
  <xsd:schema xmlns:xsd="http://www.w3.org/2001/XMLSchema" xmlns:xs="http://www.w3.org/2001/XMLSchema" xmlns:p="http://schemas.microsoft.com/office/2006/metadata/properties" xmlns:ns2="3f3fb8ca-0ffa-46d1-b052-1ce85106706b" xmlns:ns3="76d6626b-3bfc-49fc-8756-d06660518a35" targetNamespace="http://schemas.microsoft.com/office/2006/metadata/properties" ma:root="true" ma:fieldsID="32316d91b0886d315056dfddf9fd9290" ns2:_="" ns3:_="">
    <xsd:import namespace="3f3fb8ca-0ffa-46d1-b052-1ce85106706b"/>
    <xsd:import namespace="76d6626b-3bfc-49fc-8756-d06660518a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fb8ca-0ffa-46d1-b052-1ce8510670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d6626b-3bfc-49fc-8756-d06660518a3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42A5E7-2E3C-4546-AFDF-F2EFF2F042A6}">
  <ds:schemaRefs>
    <ds:schemaRef ds:uri="http://schemas.microsoft.com/sharepoint/v3/contenttype/forms"/>
  </ds:schemaRefs>
</ds:datastoreItem>
</file>

<file path=customXml/itemProps2.xml><?xml version="1.0" encoding="utf-8"?>
<ds:datastoreItem xmlns:ds="http://schemas.openxmlformats.org/officeDocument/2006/customXml" ds:itemID="{4424381D-4ED7-4784-8915-8AA03D681699}">
  <ds:schemaRefs>
    <ds:schemaRef ds:uri="http://purl.org/dc/terms/"/>
    <ds:schemaRef ds:uri="76d6626b-3bfc-49fc-8756-d06660518a35"/>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3f3fb8ca-0ffa-46d1-b052-1ce85106706b"/>
    <ds:schemaRef ds:uri="http://www.w3.org/XML/1998/namespace"/>
    <ds:schemaRef ds:uri="http://purl.org/dc/dcmitype/"/>
  </ds:schemaRefs>
</ds:datastoreItem>
</file>

<file path=customXml/itemProps3.xml><?xml version="1.0" encoding="utf-8"?>
<ds:datastoreItem xmlns:ds="http://schemas.openxmlformats.org/officeDocument/2006/customXml" ds:itemID="{5A6540A6-80CE-4900-8A67-FFEBAE46E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3fb8ca-0ffa-46d1-b052-1ce85106706b"/>
    <ds:schemaRef ds:uri="76d6626b-3bfc-49fc-8756-d06660518a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4920</TotalTime>
  <Words>723</Words>
  <Application>Microsoft Office PowerPoint</Application>
  <PresentationFormat>Niestandardowy</PresentationFormat>
  <Paragraphs>116</Paragraphs>
  <Slides>8</Slides>
  <Notes>5</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8</vt:i4>
      </vt:variant>
    </vt:vector>
  </HeadingPairs>
  <TitlesOfParts>
    <vt:vector size="19" baseType="lpstr">
      <vt:lpstr>Arial</vt:lpstr>
      <vt:lpstr>Helvetica Light</vt:lpstr>
      <vt:lpstr>Helvetica Neue</vt:lpstr>
      <vt:lpstr>Quicksand</vt:lpstr>
      <vt:lpstr>Quicksand Bold</vt:lpstr>
      <vt:lpstr>Quicksand Book</vt:lpstr>
      <vt:lpstr>Quicksand Light</vt:lpstr>
      <vt:lpstr>Quicksand-Medium</vt:lpstr>
      <vt:lpstr>Wingdings</vt:lpstr>
      <vt:lpstr>White</vt:lpstr>
      <vt:lpstr>1_White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Mariusz Pultyn</dc:creator>
  <cp:lastModifiedBy>Mariusz Pultyn</cp:lastModifiedBy>
  <cp:revision>122</cp:revision>
  <dcterms:modified xsi:type="dcterms:W3CDTF">2019-01-25T09:55:50Z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0x010100AE2D91DF9BB2B44DB22981FF82F1100D</vt:lpwstr>
  </property>
  <property fmtid="{D5CDD505-2E9C-101B-9397-08002B2CF9AE}" pid="3" name="AuthorIds_UIVersion_512">
    <vt:lpwstr>18</vt:lpwstr>
  </property>
</Properties>
</file>