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3.xml" ContentType="application/vnd.openxmlformats-officedocument.presentationml.tags+xml"/>
  <Override PartName="/ppt/slideLayouts/slideLayout38.xml" ContentType="application/vnd.openxmlformats-officedocument.presentationml.slideLayout+xml"/>
  <Override PartName="/ppt/theme/theme7.xml" ContentType="application/vnd.openxmlformats-officedocument.theme+xml"/>
  <Override PartName="/ppt/tags/tag24.xml" ContentType="application/vnd.openxmlformats-officedocument.presentationml.tags+xml"/>
  <Override PartName="/ppt/slideLayouts/slideLayout39.xml" ContentType="application/vnd.openxmlformats-officedocument.presentationml.slideLayout+xml"/>
  <Override PartName="/ppt/theme/theme8.xml" ContentType="application/vnd.openxmlformats-officedocument.theme+xml"/>
  <Override PartName="/ppt/tags/tag25.xml" ContentType="application/vnd.openxmlformats-officedocument.presentationml.tags+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xml" ContentType="application/vnd.openxmlformats-officedocument.presentationml.notesSlide+xml"/>
  <Override PartName="/ppt/tags/tag26.xml" ContentType="application/vnd.openxmlformats-officedocument.presentationml.tags+xml"/>
  <Override PartName="/ppt/notesSlides/notesSlide5.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tags/tag27.xml" ContentType="application/vnd.openxmlformats-officedocument.presentationml.tags+xml"/>
  <Override PartName="/ppt/tags/tag28.xml" ContentType="application/vnd.openxmlformats-officedocument.presentationml.tags+xml"/>
  <Override PartName="/ppt/charts/chart20.xml" ContentType="application/vnd.openxmlformats-officedocument.drawingml.chart+xml"/>
  <Override PartName="/ppt/charts/chart21.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2.xml" ContentType="application/vnd.openxmlformats-officedocument.drawingml.chartshapes+xml"/>
  <Override PartName="/ppt/charts/chart25.xml" ContentType="application/vnd.openxmlformats-officedocument.drawingml.chart+xml"/>
  <Override PartName="/ppt/tags/tag29.xml" ContentType="application/vnd.openxmlformats-officedocument.presentationml.tags+xml"/>
  <Override PartName="/ppt/tags/tag30.xml" ContentType="application/vnd.openxmlformats-officedocument.presentationml.tags+xml"/>
  <Override PartName="/ppt/notesSlides/notesSlide9.xml" ContentType="application/vnd.openxmlformats-officedocument.presentationml.notesSlide+xml"/>
  <Override PartName="/ppt/charts/chart26.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xml" ContentType="application/vnd.openxmlformats-officedocument.themeOverride+xml"/>
  <Override PartName="/ppt/charts/chart27.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2.xml" ContentType="application/vnd.openxmlformats-officedocument.themeOverride+xml"/>
  <Override PartName="/ppt/tags/tag31.xml" ContentType="application/vnd.openxmlformats-officedocument.presentationml.tags+xml"/>
  <Override PartName="/ppt/tags/tag32.xml" ContentType="application/vnd.openxmlformats-officedocument.presentationml.tags+xml"/>
  <Override PartName="/ppt/notesSlides/notesSlide10.xml" ContentType="application/vnd.openxmlformats-officedocument.presentationml.notesSlide+xml"/>
  <Override PartName="/ppt/charts/chart28.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3.xml" ContentType="application/vnd.openxmlformats-officedocument.drawingml.chartshapes+xml"/>
  <Override PartName="/ppt/charts/chart29.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30.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1.xml" ContentType="application/vnd.openxmlformats-officedocument.presentationml.notesSlide+xml"/>
  <Override PartName="/ppt/charts/chart31.xml" ContentType="application/vnd.openxmlformats-officedocument.drawingml.chart+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 id="2147483993" r:id="rId5"/>
    <p:sldMasterId id="2147483863" r:id="rId6"/>
    <p:sldMasterId id="2147483918" r:id="rId7"/>
    <p:sldMasterId id="2147483932" r:id="rId8"/>
    <p:sldMasterId id="2147483973" r:id="rId9"/>
    <p:sldMasterId id="2147483977" r:id="rId10"/>
    <p:sldMasterId id="2147483980" r:id="rId11"/>
  </p:sldMasterIdLst>
  <p:notesMasterIdLst>
    <p:notesMasterId r:id="rId38"/>
  </p:notesMasterIdLst>
  <p:handoutMasterIdLst>
    <p:handoutMasterId r:id="rId39"/>
  </p:handoutMasterIdLst>
  <p:sldIdLst>
    <p:sldId id="300" r:id="rId12"/>
    <p:sldId id="6838" r:id="rId13"/>
    <p:sldId id="3037" r:id="rId14"/>
    <p:sldId id="6880" r:id="rId15"/>
    <p:sldId id="3017" r:id="rId16"/>
    <p:sldId id="6846" r:id="rId17"/>
    <p:sldId id="3013" r:id="rId18"/>
    <p:sldId id="3629" r:id="rId19"/>
    <p:sldId id="3617" r:id="rId20"/>
    <p:sldId id="418" r:id="rId21"/>
    <p:sldId id="561" r:id="rId22"/>
    <p:sldId id="416" r:id="rId23"/>
    <p:sldId id="2741" r:id="rId24"/>
    <p:sldId id="3279" r:id="rId25"/>
    <p:sldId id="3616" r:id="rId26"/>
    <p:sldId id="2968" r:id="rId27"/>
    <p:sldId id="6852" r:id="rId28"/>
    <p:sldId id="6803" r:id="rId29"/>
    <p:sldId id="3618" r:id="rId30"/>
    <p:sldId id="1085" r:id="rId31"/>
    <p:sldId id="1935" r:id="rId32"/>
    <p:sldId id="6849" r:id="rId33"/>
    <p:sldId id="6839" r:id="rId34"/>
    <p:sldId id="6850" r:id="rId35"/>
    <p:sldId id="1991" r:id="rId36"/>
    <p:sldId id="1992" r:id="rId37"/>
  </p:sldIdLst>
  <p:sldSz cx="12192000" cy="6858000"/>
  <p:notesSz cx="10234613" cy="7099300"/>
  <p:custDataLst>
    <p:tags r:id="rId40"/>
  </p:custDataLst>
  <p:defaultTextStyle>
    <a:defPPr>
      <a:defRPr lang="en-US"/>
    </a:defPPr>
    <a:lvl1pPr algn="ctr" rtl="0" eaLnBrk="0" fontAlgn="base" hangingPunct="0">
      <a:spcBef>
        <a:spcPct val="0"/>
      </a:spcBef>
      <a:spcAft>
        <a:spcPct val="0"/>
      </a:spcAft>
      <a:defRPr sz="1400" b="1" kern="1200">
        <a:solidFill>
          <a:schemeClr val="tx1"/>
        </a:solidFill>
        <a:latin typeface="Arial Narrow" pitchFamily="34" charset="0"/>
        <a:ea typeface="+mn-ea"/>
        <a:cs typeface="+mn-cs"/>
      </a:defRPr>
    </a:lvl1pPr>
    <a:lvl2pPr marL="457200" algn="ctr" rtl="0" eaLnBrk="0" fontAlgn="base" hangingPunct="0">
      <a:spcBef>
        <a:spcPct val="0"/>
      </a:spcBef>
      <a:spcAft>
        <a:spcPct val="0"/>
      </a:spcAft>
      <a:defRPr sz="1400" b="1" kern="1200">
        <a:solidFill>
          <a:schemeClr val="tx1"/>
        </a:solidFill>
        <a:latin typeface="Arial Narrow" pitchFamily="34" charset="0"/>
        <a:ea typeface="+mn-ea"/>
        <a:cs typeface="+mn-cs"/>
      </a:defRPr>
    </a:lvl2pPr>
    <a:lvl3pPr marL="914400" algn="ctr" rtl="0" eaLnBrk="0" fontAlgn="base" hangingPunct="0">
      <a:spcBef>
        <a:spcPct val="0"/>
      </a:spcBef>
      <a:spcAft>
        <a:spcPct val="0"/>
      </a:spcAft>
      <a:defRPr sz="1400" b="1" kern="1200">
        <a:solidFill>
          <a:schemeClr val="tx1"/>
        </a:solidFill>
        <a:latin typeface="Arial Narrow" pitchFamily="34" charset="0"/>
        <a:ea typeface="+mn-ea"/>
        <a:cs typeface="+mn-cs"/>
      </a:defRPr>
    </a:lvl3pPr>
    <a:lvl4pPr marL="1371600" algn="ctr" rtl="0" eaLnBrk="0" fontAlgn="base" hangingPunct="0">
      <a:spcBef>
        <a:spcPct val="0"/>
      </a:spcBef>
      <a:spcAft>
        <a:spcPct val="0"/>
      </a:spcAft>
      <a:defRPr sz="1400" b="1" kern="1200">
        <a:solidFill>
          <a:schemeClr val="tx1"/>
        </a:solidFill>
        <a:latin typeface="Arial Narrow" pitchFamily="34" charset="0"/>
        <a:ea typeface="+mn-ea"/>
        <a:cs typeface="+mn-cs"/>
      </a:defRPr>
    </a:lvl4pPr>
    <a:lvl5pPr marL="1828800" algn="ctr" rtl="0" eaLnBrk="0" fontAlgn="base" hangingPunct="0">
      <a:spcBef>
        <a:spcPct val="0"/>
      </a:spcBef>
      <a:spcAft>
        <a:spcPct val="0"/>
      </a:spcAft>
      <a:defRPr sz="1400" b="1" kern="1200">
        <a:solidFill>
          <a:schemeClr val="tx1"/>
        </a:solidFill>
        <a:latin typeface="Arial Narrow" pitchFamily="34" charset="0"/>
        <a:ea typeface="+mn-ea"/>
        <a:cs typeface="+mn-cs"/>
      </a:defRPr>
    </a:lvl5pPr>
    <a:lvl6pPr marL="2286000" algn="l" defTabSz="914400" rtl="0" eaLnBrk="1" latinLnBrk="0" hangingPunct="1">
      <a:defRPr sz="1400" b="1" kern="1200">
        <a:solidFill>
          <a:schemeClr val="tx1"/>
        </a:solidFill>
        <a:latin typeface="Arial Narrow" pitchFamily="34" charset="0"/>
        <a:ea typeface="+mn-ea"/>
        <a:cs typeface="+mn-cs"/>
      </a:defRPr>
    </a:lvl6pPr>
    <a:lvl7pPr marL="2743200" algn="l" defTabSz="914400" rtl="0" eaLnBrk="1" latinLnBrk="0" hangingPunct="1">
      <a:defRPr sz="1400" b="1" kern="1200">
        <a:solidFill>
          <a:schemeClr val="tx1"/>
        </a:solidFill>
        <a:latin typeface="Arial Narrow" pitchFamily="34" charset="0"/>
        <a:ea typeface="+mn-ea"/>
        <a:cs typeface="+mn-cs"/>
      </a:defRPr>
    </a:lvl7pPr>
    <a:lvl8pPr marL="3200400" algn="l" defTabSz="914400" rtl="0" eaLnBrk="1" latinLnBrk="0" hangingPunct="1">
      <a:defRPr sz="1400" b="1" kern="1200">
        <a:solidFill>
          <a:schemeClr val="tx1"/>
        </a:solidFill>
        <a:latin typeface="Arial Narrow" pitchFamily="34" charset="0"/>
        <a:ea typeface="+mn-ea"/>
        <a:cs typeface="+mn-cs"/>
      </a:defRPr>
    </a:lvl8pPr>
    <a:lvl9pPr marL="3657600" algn="l" defTabSz="914400" rtl="0" eaLnBrk="1" latinLnBrk="0" hangingPunct="1">
      <a:defRPr sz="1400" b="1"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guide id="3" orient="horz" pos="4032" userDrawn="1">
          <p15:clr>
            <a:srgbClr val="A4A3A4"/>
          </p15:clr>
        </p15:guide>
        <p15:guide id="4" pos="7537" userDrawn="1">
          <p15:clr>
            <a:srgbClr val="A4A3A4"/>
          </p15:clr>
        </p15:guide>
      </p15:sldGuideLst>
    </p:ext>
    <p:ext uri="{2D200454-40CA-4A62-9FC3-DE9A4176ACB9}">
      <p15:notesGuideLst xmlns:p15="http://schemas.microsoft.com/office/powerpoint/2012/main">
        <p15:guide id="1" orient="horz" pos="2236" userDrawn="1">
          <p15:clr>
            <a:srgbClr val="A4A3A4"/>
          </p15:clr>
        </p15:guide>
        <p15:guide id="2" pos="322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D1DF"/>
    <a:srgbClr val="33CCCC"/>
    <a:srgbClr val="6390B1"/>
    <a:srgbClr val="FFFFFF"/>
    <a:srgbClr val="666699"/>
    <a:srgbClr val="001C3A"/>
    <a:srgbClr val="A52819"/>
    <a:srgbClr val="426E18"/>
    <a:srgbClr val="531950"/>
    <a:srgbClr val="0056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A15C55-8517-42AA-B614-E9B94910E39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6" autoAdjust="0"/>
    <p:restoredTop sz="94411" autoAdjust="0"/>
  </p:normalViewPr>
  <p:slideViewPr>
    <p:cSldViewPr snapToGrid="0">
      <p:cViewPr varScale="1">
        <p:scale>
          <a:sx n="72" d="100"/>
          <a:sy n="72" d="100"/>
        </p:scale>
        <p:origin x="636" y="66"/>
      </p:cViewPr>
      <p:guideLst>
        <p:guide orient="horz" pos="2160"/>
        <p:guide pos="3817"/>
        <p:guide orient="horz" pos="4032"/>
        <p:guide pos="7537"/>
      </p:guideLst>
    </p:cSldViewPr>
  </p:slideViewPr>
  <p:outlineViewPr>
    <p:cViewPr>
      <p:scale>
        <a:sx n="33" d="100"/>
        <a:sy n="33" d="100"/>
      </p:scale>
      <p:origin x="0" y="-1542"/>
    </p:cViewPr>
  </p:outlineViewPr>
  <p:notesTextViewPr>
    <p:cViewPr>
      <p:scale>
        <a:sx n="100" d="100"/>
        <a:sy n="100" d="100"/>
      </p:scale>
      <p:origin x="0" y="0"/>
    </p:cViewPr>
  </p:notesTextViewPr>
  <p:sorterViewPr>
    <p:cViewPr varScale="1">
      <p:scale>
        <a:sx n="1" d="1"/>
        <a:sy n="1" d="1"/>
      </p:scale>
      <p:origin x="0" y="-9396"/>
    </p:cViewPr>
  </p:sorterViewPr>
  <p:notesViewPr>
    <p:cSldViewPr snapToGrid="0">
      <p:cViewPr varScale="1">
        <p:scale>
          <a:sx n="69" d="100"/>
          <a:sy n="69" d="100"/>
        </p:scale>
        <p:origin x="-2754" y="-108"/>
      </p:cViewPr>
      <p:guideLst>
        <p:guide orient="horz" pos="2236"/>
        <p:guide pos="322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package" Target="../embeddings/Microsoft_Excel_Worksheet20.xlsx"/><Relationship Id="rId2" Type="http://schemas.microsoft.com/office/2011/relationships/chartColorStyle" Target="colors13.xml"/><Relationship Id="rId1" Type="http://schemas.microsoft.com/office/2011/relationships/chartStyle" Target="style13.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charts/_rels/chart2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image" Target="../media/image111.png"/><Relationship Id="rId4"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chartUserShapes" Target="../drawings/drawing2.xml"/><Relationship Id="rId2" Type="http://schemas.microsoft.com/office/2011/relationships/chartColorStyle" Target="colors14.xml"/><Relationship Id="rId1" Type="http://schemas.microsoft.com/office/2011/relationships/chartStyle" Target="style14.xml"/><Relationship Id="rId6" Type="http://schemas.openxmlformats.org/officeDocument/2006/relationships/package" Target="../embeddings/Microsoft_Excel_Worksheet23.xlsx"/><Relationship Id="rId5" Type="http://schemas.openxmlformats.org/officeDocument/2006/relationships/image" Target="../media/image116.png"/><Relationship Id="rId4" Type="http://schemas.openxmlformats.org/officeDocument/2006/relationships/image" Target="../media/image115.png"/></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17.png"/></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file:///C:\Users\mshevlin\Documents\2009%20HKT\Mercury\sales\Conference\BPC\North%20America\world%20class%20advantage%20math.xlsx" TargetMode="Externa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file:///C:\Users\mshevlin\Documents\2009%20HKT\Mercury\sales\Conference\BPC\North%20America\world%20class%20advantage%20math.xlsx" TargetMode="Externa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3.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18.xml"/><Relationship Id="rId1" Type="http://schemas.microsoft.com/office/2011/relationships/chartStyle" Target="style18.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9.xml"/><Relationship Id="rId1" Type="http://schemas.microsoft.com/office/2011/relationships/chartStyle" Target="style19.xml"/></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223084643776611E-2"/>
          <c:y val="7.9528540939080294E-2"/>
          <c:w val="0.89864935184240702"/>
          <c:h val="0.86367155116855598"/>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9A0-4058-BED1-1040891EE87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9A0-4058-BED1-1040891EE87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9A0-4058-BED1-1040891EE875}"/>
              </c:ext>
            </c:extLst>
          </c:dPt>
          <c:dLbls>
            <c:dLbl>
              <c:idx val="0"/>
              <c:layout>
                <c:manualLayout>
                  <c:x val="-0.1129902355828825"/>
                  <c:y val="9.9993258961852238E-2"/>
                </c:manualLayout>
              </c:layout>
              <c:spPr>
                <a:noFill/>
                <a:ln>
                  <a:noFill/>
                </a:ln>
                <a:effectLst/>
              </c:spPr>
              <c:txPr>
                <a:bodyPr rot="0" spcFirstLastPara="1" vertOverflow="ellipsis" vert="horz" wrap="square" anchor="ctr" anchorCtr="1"/>
                <a:lstStyle/>
                <a:p>
                  <a:pPr>
                    <a:defRPr sz="13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944679475813034"/>
                      <c:h val="0.19761283732284143"/>
                    </c:manualLayout>
                  </c15:layout>
                </c:ext>
                <c:ext xmlns:c16="http://schemas.microsoft.com/office/drawing/2014/chart" uri="{C3380CC4-5D6E-409C-BE32-E72D297353CC}">
                  <c16:uniqueId val="{00000001-39A0-4058-BED1-1040891EE875}"/>
                </c:ext>
              </c:extLst>
            </c:dLbl>
            <c:dLbl>
              <c:idx val="1"/>
              <c:layout>
                <c:manualLayout>
                  <c:x val="0.15287963658879303"/>
                  <c:y val="-0.21270531161614936"/>
                </c:manualLayout>
              </c:layout>
              <c:spPr>
                <a:noFill/>
                <a:ln>
                  <a:noFill/>
                </a:ln>
                <a:effectLst/>
              </c:spPr>
              <c:txPr>
                <a:bodyPr rot="0" spcFirstLastPara="1" vertOverflow="ellipsis" vert="horz" wrap="square" anchor="ctr" anchorCtr="1"/>
                <a:lstStyle/>
                <a:p>
                  <a:pPr>
                    <a:defRPr sz="13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2789997534310633"/>
                      <c:h val="0.20834581639203936"/>
                    </c:manualLayout>
                  </c15:layout>
                </c:ext>
                <c:ext xmlns:c16="http://schemas.microsoft.com/office/drawing/2014/chart" uri="{C3380CC4-5D6E-409C-BE32-E72D297353CC}">
                  <c16:uniqueId val="{00000003-39A0-4058-BED1-1040891EE875}"/>
                </c:ext>
              </c:extLst>
            </c:dLbl>
            <c:dLbl>
              <c:idx val="2"/>
              <c:layout>
                <c:manualLayout>
                  <c:x val="0.13381011815362731"/>
                  <c:y val="0.1802165042024248"/>
                </c:manualLayout>
              </c:layout>
              <c:tx>
                <c:rich>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fld id="{1931D25E-F95C-4E62-BB7F-1B23EC6314A6}" type="CATEGORYNAME">
                      <a:rPr lang="en-US" sz="1300"/>
                      <a:pPr>
                        <a:defRPr sz="1200"/>
                      </a:pPr>
                      <a:t>[RUBRIKENNAME]</a:t>
                    </a:fld>
                    <a:r>
                      <a:rPr lang="en-US" sz="1300" baseline="0" dirty="0"/>
                      <a:t>
</a:t>
                    </a:r>
                    <a:fld id="{4459A860-1DE2-4751-BEAC-2F0F884EDEE3}" type="VALUE">
                      <a:rPr lang="en-US" sz="1300" baseline="0"/>
                      <a:pPr>
                        <a:defRPr sz="1200"/>
                      </a:pPr>
                      <a:t>[WERT]</a:t>
                    </a:fld>
                    <a:endParaRPr lang="en-US" sz="1300" baseline="0" dirty="0"/>
                  </a:p>
                </c:rich>
              </c:tx>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3765686680000934"/>
                      <c:h val="0.29610358052527996"/>
                    </c:manualLayout>
                  </c15:layout>
                  <c15:dlblFieldTable/>
                  <c15:showDataLabelsRange val="0"/>
                </c:ext>
                <c:ext xmlns:c16="http://schemas.microsoft.com/office/drawing/2014/chart" uri="{C3380CC4-5D6E-409C-BE32-E72D297353CC}">
                  <c16:uniqueId val="{00000005-39A0-4058-BED1-1040891EE875}"/>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Serve broad stakeholder interests*</c:v>
                </c:pt>
                <c:pt idx="1">
                  <c:v>Execute long-term business strategy</c:v>
                </c:pt>
                <c:pt idx="2">
                  <c:v>Achieve short-term financial objectives / shareholder value creation</c:v>
                </c:pt>
              </c:strCache>
            </c:strRef>
          </c:cat>
          <c:val>
            <c:numRef>
              <c:f>Sheet1!$B$2:$B$4</c:f>
              <c:numCache>
                <c:formatCode>0%</c:formatCode>
                <c:ptCount val="3"/>
                <c:pt idx="0">
                  <c:v>0.41</c:v>
                </c:pt>
                <c:pt idx="1">
                  <c:v>0.39</c:v>
                </c:pt>
                <c:pt idx="2">
                  <c:v>0.2</c:v>
                </c:pt>
              </c:numCache>
            </c:numRef>
          </c:val>
          <c:extLst>
            <c:ext xmlns:c16="http://schemas.microsoft.com/office/drawing/2014/chart" uri="{C3380CC4-5D6E-409C-BE32-E72D297353CC}">
              <c16:uniqueId val="{00000006-39A0-4058-BED1-1040891EE875}"/>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135448475897768E-2"/>
          <c:y val="3.1510932286006488E-2"/>
          <c:w val="0.97372910304820448"/>
          <c:h val="0.65267148195215297"/>
        </c:manualLayout>
      </c:layout>
      <c:barChart>
        <c:barDir val="col"/>
        <c:grouping val="stacked"/>
        <c:varyColors val="0"/>
        <c:ser>
          <c:idx val="0"/>
          <c:order val="0"/>
          <c:tx>
            <c:strRef>
              <c:f>Sheet1!$B$1</c:f>
              <c:strCache>
                <c:ptCount val="1"/>
                <c:pt idx="0">
                  <c:v>Major concern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Cyber/information security</c:v>
                </c:pt>
                <c:pt idx="1">
                  <c:v>Intensified competition</c:v>
                </c:pt>
                <c:pt idx="2">
                  <c:v>Access to critical new skills and talent</c:v>
                </c:pt>
                <c:pt idx="3">
                  <c:v>Availability and cost of labor capacity</c:v>
                </c:pt>
                <c:pt idx="4">
                  <c:v>Reputational risk</c:v>
                </c:pt>
                <c:pt idx="5">
                  <c:v>Financial crisis</c:v>
                </c:pt>
                <c:pt idx="6">
                  <c:v>Supply chain disruption</c:v>
                </c:pt>
                <c:pt idx="7">
                  <c:v>Disruptive innovation</c:v>
                </c:pt>
                <c:pt idx="8">
                  <c:v>Major shift in consumer preferences</c:v>
                </c:pt>
              </c:strCache>
            </c:strRef>
          </c:cat>
          <c:val>
            <c:numRef>
              <c:f>Sheet1!$B$2:$B$10</c:f>
              <c:numCache>
                <c:formatCode>0%</c:formatCode>
                <c:ptCount val="9"/>
                <c:pt idx="0">
                  <c:v>0.46</c:v>
                </c:pt>
                <c:pt idx="1">
                  <c:v>0.32</c:v>
                </c:pt>
                <c:pt idx="2">
                  <c:v>0.25</c:v>
                </c:pt>
                <c:pt idx="3">
                  <c:v>0.25</c:v>
                </c:pt>
                <c:pt idx="4">
                  <c:v>0.21</c:v>
                </c:pt>
                <c:pt idx="5">
                  <c:v>0.24</c:v>
                </c:pt>
                <c:pt idx="6">
                  <c:v>0.26</c:v>
                </c:pt>
                <c:pt idx="7">
                  <c:v>0.3</c:v>
                </c:pt>
                <c:pt idx="8">
                  <c:v>0.28000000000000003</c:v>
                </c:pt>
              </c:numCache>
            </c:numRef>
          </c:val>
          <c:extLst>
            <c:ext xmlns:c16="http://schemas.microsoft.com/office/drawing/2014/chart" uri="{C3380CC4-5D6E-409C-BE32-E72D297353CC}">
              <c16:uniqueId val="{00000000-E5B4-4307-88D6-752113568172}"/>
            </c:ext>
          </c:extLst>
        </c:ser>
        <c:ser>
          <c:idx val="1"/>
          <c:order val="1"/>
          <c:tx>
            <c:strRef>
              <c:f>Sheet1!$C$1</c:f>
              <c:strCache>
                <c:ptCount val="1"/>
                <c:pt idx="0">
                  <c:v>Moderate concern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Cyber/information security</c:v>
                </c:pt>
                <c:pt idx="1">
                  <c:v>Intensified competition</c:v>
                </c:pt>
                <c:pt idx="2">
                  <c:v>Access to critical new skills and talent</c:v>
                </c:pt>
                <c:pt idx="3">
                  <c:v>Availability and cost of labor capacity</c:v>
                </c:pt>
                <c:pt idx="4">
                  <c:v>Reputational risk</c:v>
                </c:pt>
                <c:pt idx="5">
                  <c:v>Financial crisis</c:v>
                </c:pt>
                <c:pt idx="6">
                  <c:v>Supply chain disruption</c:v>
                </c:pt>
                <c:pt idx="7">
                  <c:v>Disruptive innovation</c:v>
                </c:pt>
                <c:pt idx="8">
                  <c:v>Major shift in consumer preferences</c:v>
                </c:pt>
              </c:strCache>
            </c:strRef>
          </c:cat>
          <c:val>
            <c:numRef>
              <c:f>Sheet1!$C$2:$C$10</c:f>
              <c:numCache>
                <c:formatCode>0%</c:formatCode>
                <c:ptCount val="9"/>
                <c:pt idx="0">
                  <c:v>0.48</c:v>
                </c:pt>
                <c:pt idx="1">
                  <c:v>0.48</c:v>
                </c:pt>
                <c:pt idx="2">
                  <c:v>0.52</c:v>
                </c:pt>
                <c:pt idx="3">
                  <c:v>0.52</c:v>
                </c:pt>
                <c:pt idx="4">
                  <c:v>0.53</c:v>
                </c:pt>
                <c:pt idx="5">
                  <c:v>0.49</c:v>
                </c:pt>
                <c:pt idx="6">
                  <c:v>0.43</c:v>
                </c:pt>
                <c:pt idx="7">
                  <c:v>0.37</c:v>
                </c:pt>
                <c:pt idx="8">
                  <c:v>0.34</c:v>
                </c:pt>
              </c:numCache>
            </c:numRef>
          </c:val>
          <c:extLst>
            <c:ext xmlns:c16="http://schemas.microsoft.com/office/drawing/2014/chart" uri="{C3380CC4-5D6E-409C-BE32-E72D297353CC}">
              <c16:uniqueId val="{00000001-E5B4-4307-88D6-752113568172}"/>
            </c:ext>
          </c:extLst>
        </c:ser>
        <c:ser>
          <c:idx val="2"/>
          <c:order val="2"/>
          <c:tx>
            <c:strRef>
              <c:f>Sheet1!$D$1</c:f>
              <c:strCache>
                <c:ptCount val="1"/>
                <c:pt idx="0">
                  <c:v> </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Cyber/information security</c:v>
                </c:pt>
                <c:pt idx="1">
                  <c:v>Intensified competition</c:v>
                </c:pt>
                <c:pt idx="2">
                  <c:v>Access to critical new skills and talent</c:v>
                </c:pt>
                <c:pt idx="3">
                  <c:v>Availability and cost of labor capacity</c:v>
                </c:pt>
                <c:pt idx="4">
                  <c:v>Reputational risk</c:v>
                </c:pt>
                <c:pt idx="5">
                  <c:v>Financial crisis</c:v>
                </c:pt>
                <c:pt idx="6">
                  <c:v>Supply chain disruption</c:v>
                </c:pt>
                <c:pt idx="7">
                  <c:v>Disruptive innovation</c:v>
                </c:pt>
                <c:pt idx="8">
                  <c:v>Major shift in consumer preferences</c:v>
                </c:pt>
              </c:strCache>
            </c:strRef>
          </c:cat>
          <c:val>
            <c:numRef>
              <c:f>Sheet1!$D$2:$D$10</c:f>
              <c:numCache>
                <c:formatCode>0%</c:formatCode>
                <c:ptCount val="9"/>
                <c:pt idx="0">
                  <c:v>0.94</c:v>
                </c:pt>
                <c:pt idx="1">
                  <c:v>0.8</c:v>
                </c:pt>
                <c:pt idx="2">
                  <c:v>0.77</c:v>
                </c:pt>
                <c:pt idx="3">
                  <c:v>0.77</c:v>
                </c:pt>
                <c:pt idx="4">
                  <c:v>0.74</c:v>
                </c:pt>
                <c:pt idx="5">
                  <c:v>0.73</c:v>
                </c:pt>
                <c:pt idx="6">
                  <c:v>0.69</c:v>
                </c:pt>
                <c:pt idx="7">
                  <c:v>0.67</c:v>
                </c:pt>
                <c:pt idx="8">
                  <c:v>0.62</c:v>
                </c:pt>
              </c:numCache>
            </c:numRef>
          </c:val>
          <c:extLst>
            <c:ext xmlns:c16="http://schemas.microsoft.com/office/drawing/2014/chart" uri="{C3380CC4-5D6E-409C-BE32-E72D297353CC}">
              <c16:uniqueId val="{00000002-E5B4-4307-88D6-752113568172}"/>
            </c:ext>
          </c:extLst>
        </c:ser>
        <c:dLbls>
          <c:showLegendKey val="0"/>
          <c:showVal val="0"/>
          <c:showCatName val="0"/>
          <c:showSerName val="0"/>
          <c:showPercent val="0"/>
          <c:showBubbleSize val="0"/>
        </c:dLbls>
        <c:gapWidth val="135"/>
        <c:overlap val="100"/>
        <c:axId val="81066848"/>
        <c:axId val="81067240"/>
      </c:barChart>
      <c:catAx>
        <c:axId val="81066848"/>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1067240"/>
        <c:crosses val="autoZero"/>
        <c:auto val="1"/>
        <c:lblAlgn val="ctr"/>
        <c:lblOffset val="100"/>
        <c:noMultiLvlLbl val="0"/>
      </c:catAx>
      <c:valAx>
        <c:axId val="81067240"/>
        <c:scaling>
          <c:orientation val="minMax"/>
          <c:max val="1.2"/>
        </c:scaling>
        <c:delete val="1"/>
        <c:axPos val="l"/>
        <c:numFmt formatCode="0%" sourceLinked="1"/>
        <c:majorTickMark val="out"/>
        <c:minorTickMark val="none"/>
        <c:tickLblPos val="nextTo"/>
        <c:crossAx val="81066848"/>
        <c:crosses val="autoZero"/>
        <c:crossBetween val="between"/>
      </c:valAx>
      <c:spPr>
        <a:noFill/>
        <a:ln>
          <a:noFill/>
        </a:ln>
        <a:effectLst/>
      </c:spPr>
    </c:plotArea>
    <c:legend>
      <c:legendPos val="b"/>
      <c:layout>
        <c:manualLayout>
          <c:xMode val="edge"/>
          <c:yMode val="edge"/>
          <c:x val="8.1142106252628576E-2"/>
          <c:y val="0.87179652012842568"/>
          <c:w val="0.33247338715602665"/>
          <c:h val="6.1542632689896785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135448475897768E-2"/>
          <c:y val="3.1510932286006488E-2"/>
          <c:w val="0.97372910304820448"/>
          <c:h val="0.65267148195215297"/>
        </c:manualLayout>
      </c:layout>
      <c:barChart>
        <c:barDir val="col"/>
        <c:grouping val="stacked"/>
        <c:varyColors val="0"/>
        <c:ser>
          <c:idx val="0"/>
          <c:order val="0"/>
          <c:tx>
            <c:strRef>
              <c:f>Sheet1!$B$1</c:f>
              <c:strCache>
                <c:ptCount val="1"/>
                <c:pt idx="0">
                  <c:v>Major concern</c:v>
                </c:pt>
              </c:strCache>
            </c:strRef>
          </c:tx>
          <c:spPr>
            <a:noFill/>
            <a:ln>
              <a:noFill/>
            </a:ln>
            <a:effectLst/>
          </c:spPr>
          <c:invertIfNegative val="0"/>
          <c:dLbls>
            <c:dLbl>
              <c:idx val="0"/>
              <c:layout>
                <c:manualLayout>
                  <c:x val="3.3565034853896953E-3"/>
                  <c:y val="2.864630207818771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1F6-4A7B-B750-60BAD7C26FDA}"/>
                </c:ext>
              </c:extLst>
            </c:dLbl>
            <c:dLbl>
              <c:idx val="1"/>
              <c:layout>
                <c:manualLayout>
                  <c:x val="7.8318414659092686E-3"/>
                  <c:y val="1.718778124691262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1F6-4A7B-B750-60BAD7C26FDA}"/>
                </c:ext>
              </c:extLst>
            </c:dLbl>
            <c:dLbl>
              <c:idx val="2"/>
              <c:layout>
                <c:manualLayout>
                  <c:x val="1.1188344951298985E-2"/>
                  <c:y val="3.437556249382525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1F6-4A7B-B750-60BAD7C26FDA}"/>
                </c:ext>
              </c:extLst>
            </c:dLbl>
            <c:dLbl>
              <c:idx val="3"/>
              <c:layout>
                <c:manualLayout>
                  <c:x val="1.0069510456169085E-2"/>
                  <c:y val="4.01048229094627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1F6-4A7B-B750-60BAD7C26FDA}"/>
                </c:ext>
              </c:extLst>
            </c:dLbl>
            <c:dLbl>
              <c:idx val="4"/>
              <c:layout>
                <c:manualLayout>
                  <c:x val="1.2307179446428883E-2"/>
                  <c:y val="2.29170416625501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1F6-4A7B-B750-60BAD7C26FDA}"/>
                </c:ext>
              </c:extLst>
            </c:dLbl>
            <c:dLbl>
              <c:idx val="5"/>
              <c:layout>
                <c:manualLayout>
                  <c:x val="1.1188344951298902E-2"/>
                  <c:y val="2.578167187036894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1F6-4A7B-B750-60BAD7C26FDA}"/>
                </c:ext>
              </c:extLst>
            </c:dLbl>
            <c:dLbl>
              <c:idx val="6"/>
              <c:layout>
                <c:manualLayout>
                  <c:x val="6.7130069707793906E-3"/>
                  <c:y val="2.578167187036894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1F6-4A7B-B750-60BAD7C26FDA}"/>
                </c:ext>
              </c:extLst>
            </c:dLbl>
            <c:dLbl>
              <c:idx val="7"/>
              <c:layout>
                <c:manualLayout>
                  <c:x val="1.3426013941558781E-2"/>
                  <c:y val="4.010482290946269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1F6-4A7B-B750-60BAD7C26FDA}"/>
                </c:ext>
              </c:extLst>
            </c:dLbl>
            <c:dLbl>
              <c:idx val="8"/>
              <c:layout>
                <c:manualLayout>
                  <c:x val="-2.2376689902597969E-3"/>
                  <c:y val="2.291704166255006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1F6-4A7B-B750-60BAD7C26FDA}"/>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Cyber/information security</c:v>
                </c:pt>
                <c:pt idx="1">
                  <c:v>Intensified competition</c:v>
                </c:pt>
                <c:pt idx="2">
                  <c:v>Access to critical new skills and talent</c:v>
                </c:pt>
                <c:pt idx="3">
                  <c:v>Availability and cost of labor capacity</c:v>
                </c:pt>
                <c:pt idx="4">
                  <c:v>Reputational risk</c:v>
                </c:pt>
                <c:pt idx="5">
                  <c:v>Financial crisis</c:v>
                </c:pt>
                <c:pt idx="6">
                  <c:v>Supply chain disruption</c:v>
                </c:pt>
                <c:pt idx="7">
                  <c:v>Disruptive innovation</c:v>
                </c:pt>
                <c:pt idx="8">
                  <c:v>Major shift in consumer preferences</c:v>
                </c:pt>
              </c:strCache>
            </c:strRef>
          </c:cat>
          <c:val>
            <c:numRef>
              <c:f>Sheet1!$B$2:$B$10</c:f>
              <c:numCache>
                <c:formatCode>0%</c:formatCode>
                <c:ptCount val="9"/>
                <c:pt idx="0">
                  <c:v>0.51</c:v>
                </c:pt>
                <c:pt idx="1">
                  <c:v>0.28999999999999998</c:v>
                </c:pt>
                <c:pt idx="2">
                  <c:v>0.34</c:v>
                </c:pt>
                <c:pt idx="3">
                  <c:v>0.35</c:v>
                </c:pt>
                <c:pt idx="4">
                  <c:v>0.15</c:v>
                </c:pt>
                <c:pt idx="5">
                  <c:v>0.37</c:v>
                </c:pt>
                <c:pt idx="6">
                  <c:v>0.28999999999999998</c:v>
                </c:pt>
                <c:pt idx="7">
                  <c:v>0.52</c:v>
                </c:pt>
                <c:pt idx="8">
                  <c:v>0.3</c:v>
                </c:pt>
              </c:numCache>
            </c:numRef>
          </c:val>
          <c:extLst>
            <c:ext xmlns:c16="http://schemas.microsoft.com/office/drawing/2014/chart" uri="{C3380CC4-5D6E-409C-BE32-E72D297353CC}">
              <c16:uniqueId val="{00000009-51F6-4A7B-B750-60BAD7C26FDA}"/>
            </c:ext>
          </c:extLst>
        </c:ser>
        <c:ser>
          <c:idx val="2"/>
          <c:order val="1"/>
          <c:tx>
            <c:strRef>
              <c:f>Sheet1!$D$1</c:f>
              <c:strCache>
                <c:ptCount val="1"/>
                <c:pt idx="0">
                  <c:v> </c:v>
                </c:pt>
              </c:strCache>
            </c:strRef>
          </c:tx>
          <c:spPr>
            <a:noFill/>
            <a:ln>
              <a:noFill/>
            </a:ln>
            <a:effectLst/>
          </c:spPr>
          <c:invertIfNegative val="0"/>
          <c:cat>
            <c:strRef>
              <c:f>Sheet1!$A$2:$A$10</c:f>
              <c:strCache>
                <c:ptCount val="9"/>
                <c:pt idx="0">
                  <c:v>Cyber/information security</c:v>
                </c:pt>
                <c:pt idx="1">
                  <c:v>Intensified competition</c:v>
                </c:pt>
                <c:pt idx="2">
                  <c:v>Access to critical new skills and talent</c:v>
                </c:pt>
                <c:pt idx="3">
                  <c:v>Availability and cost of labor capacity</c:v>
                </c:pt>
                <c:pt idx="4">
                  <c:v>Reputational risk</c:v>
                </c:pt>
                <c:pt idx="5">
                  <c:v>Financial crisis</c:v>
                </c:pt>
                <c:pt idx="6">
                  <c:v>Supply chain disruption</c:v>
                </c:pt>
                <c:pt idx="7">
                  <c:v>Disruptive innovation</c:v>
                </c:pt>
                <c:pt idx="8">
                  <c:v>Major shift in consumer preferences</c:v>
                </c:pt>
              </c:strCache>
            </c:strRef>
          </c:cat>
          <c:val>
            <c:numRef>
              <c:f>Sheet1!$D$2:$D$10</c:f>
              <c:numCache>
                <c:formatCode>0%</c:formatCode>
                <c:ptCount val="9"/>
                <c:pt idx="0">
                  <c:v>0.94</c:v>
                </c:pt>
                <c:pt idx="1">
                  <c:v>0.8</c:v>
                </c:pt>
                <c:pt idx="2">
                  <c:v>0.77</c:v>
                </c:pt>
                <c:pt idx="3">
                  <c:v>0.77</c:v>
                </c:pt>
                <c:pt idx="4">
                  <c:v>0.74</c:v>
                </c:pt>
                <c:pt idx="5">
                  <c:v>0.73</c:v>
                </c:pt>
                <c:pt idx="6">
                  <c:v>0.69</c:v>
                </c:pt>
                <c:pt idx="7">
                  <c:v>0.67</c:v>
                </c:pt>
                <c:pt idx="8">
                  <c:v>0.62</c:v>
                </c:pt>
              </c:numCache>
            </c:numRef>
          </c:val>
          <c:extLst>
            <c:ext xmlns:c16="http://schemas.microsoft.com/office/drawing/2014/chart" uri="{C3380CC4-5D6E-409C-BE32-E72D297353CC}">
              <c16:uniqueId val="{0000000A-51F6-4A7B-B750-60BAD7C26FDA}"/>
            </c:ext>
          </c:extLst>
        </c:ser>
        <c:dLbls>
          <c:showLegendKey val="0"/>
          <c:showVal val="0"/>
          <c:showCatName val="0"/>
          <c:showSerName val="0"/>
          <c:showPercent val="0"/>
          <c:showBubbleSize val="0"/>
        </c:dLbls>
        <c:gapWidth val="314"/>
        <c:overlap val="100"/>
        <c:axId val="81066848"/>
        <c:axId val="81067240"/>
      </c:barChart>
      <c:catAx>
        <c:axId val="81066848"/>
        <c:scaling>
          <c:orientation val="minMax"/>
        </c:scaling>
        <c:delete val="1"/>
        <c:axPos val="b"/>
        <c:numFmt formatCode="General" sourceLinked="1"/>
        <c:majorTickMark val="out"/>
        <c:minorTickMark val="none"/>
        <c:tickLblPos val="nextTo"/>
        <c:crossAx val="81067240"/>
        <c:crosses val="autoZero"/>
        <c:auto val="1"/>
        <c:lblAlgn val="ctr"/>
        <c:lblOffset val="100"/>
        <c:noMultiLvlLbl val="0"/>
      </c:catAx>
      <c:valAx>
        <c:axId val="81067240"/>
        <c:scaling>
          <c:orientation val="minMax"/>
          <c:max val="1.2"/>
        </c:scaling>
        <c:delete val="1"/>
        <c:axPos val="l"/>
        <c:numFmt formatCode="0%" sourceLinked="1"/>
        <c:majorTickMark val="out"/>
        <c:minorTickMark val="none"/>
        <c:tickLblPos val="nextTo"/>
        <c:crossAx val="81066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1.3031362236232979E-2"/>
          <c:y val="8.8962591766710605E-2"/>
          <c:w val="0.71991539544697902"/>
          <c:h val="0.7368474886581915"/>
        </c:manualLayout>
      </c:layout>
      <c:lineChart>
        <c:grouping val="standard"/>
        <c:varyColors val="0"/>
        <c:ser>
          <c:idx val="0"/>
          <c:order val="0"/>
          <c:tx>
            <c:strRef>
              <c:f>Sheet1!$A$2</c:f>
              <c:strCache>
                <c:ptCount val="1"/>
                <c:pt idx="0">
                  <c:v>Customer intimacy focus</c:v>
                </c:pt>
              </c:strCache>
            </c:strRef>
          </c:tx>
          <c:spPr>
            <a:ln w="28575" cap="rnd">
              <a:solidFill>
                <a:srgbClr val="006FC4"/>
              </a:solidFill>
              <a:round/>
            </a:ln>
            <a:effectLst/>
          </c:spPr>
          <c:marker>
            <c:symbol val="none"/>
          </c:marker>
          <c:dLbls>
            <c:dLbl>
              <c:idx val="0"/>
              <c:layout>
                <c:manualLayout>
                  <c:x val="6.4288661150665796E-3"/>
                  <c:y val="3.51763735058202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360-424D-9D5A-69E7A0DC1D25}"/>
                </c:ext>
              </c:extLst>
            </c:dLbl>
            <c:dLbl>
              <c:idx val="1"/>
              <c:layout>
                <c:manualLayout>
                  <c:x val="2.1429553716888206E-3"/>
                  <c:y val="7.53779432267576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452-48D9-8974-9E942BF893E8}"/>
                </c:ext>
              </c:extLst>
            </c:dLbl>
            <c:spPr>
              <a:solidFill>
                <a:srgbClr val="FFFFFF">
                  <a:alpha val="80000"/>
                </a:srgbClr>
              </a:solid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2016</c:v>
                </c:pt>
                <c:pt idx="1">
                  <c:v>2017</c:v>
                </c:pt>
                <c:pt idx="2">
                  <c:v>2018</c:v>
                </c:pt>
                <c:pt idx="3">
                  <c:v>2019</c:v>
                </c:pt>
              </c:strCache>
            </c:strRef>
          </c:cat>
          <c:val>
            <c:numRef>
              <c:f>Sheet1!$B$2:$E$2</c:f>
              <c:numCache>
                <c:formatCode>0%</c:formatCode>
                <c:ptCount val="4"/>
                <c:pt idx="0">
                  <c:v>0.48837209302325579</c:v>
                </c:pt>
                <c:pt idx="1">
                  <c:v>0.48951048951048948</c:v>
                </c:pt>
                <c:pt idx="2">
                  <c:v>0.4550561797752809</c:v>
                </c:pt>
                <c:pt idx="3">
                  <c:v>0.38235294117647056</c:v>
                </c:pt>
              </c:numCache>
            </c:numRef>
          </c:val>
          <c:smooth val="0"/>
          <c:extLst>
            <c:ext xmlns:c16="http://schemas.microsoft.com/office/drawing/2014/chart" uri="{C3380CC4-5D6E-409C-BE32-E72D297353CC}">
              <c16:uniqueId val="{00000000-1465-492A-89C9-6C3374A5C9AA}"/>
            </c:ext>
          </c:extLst>
        </c:ser>
        <c:ser>
          <c:idx val="1"/>
          <c:order val="1"/>
          <c:tx>
            <c:strRef>
              <c:f>Sheet1!$A$3</c:f>
              <c:strCache>
                <c:ptCount val="1"/>
                <c:pt idx="0">
                  <c:v>Service excellence focus</c:v>
                </c:pt>
              </c:strCache>
            </c:strRef>
          </c:tx>
          <c:spPr>
            <a:ln w="28575" cap="rnd">
              <a:solidFill>
                <a:schemeClr val="accent4"/>
              </a:solidFill>
              <a:round/>
            </a:ln>
            <a:effectLst/>
          </c:spPr>
          <c:marker>
            <c:symbol val="none"/>
          </c:marker>
          <c:dLbls>
            <c:dLbl>
              <c:idx val="0"/>
              <c:layout>
                <c:manualLayout>
                  <c:x val="-1.964353065007223E-17"/>
                  <c:y val="-3.76889716133788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360-424D-9D5A-69E7A0DC1D25}"/>
                </c:ext>
              </c:extLst>
            </c:dLbl>
            <c:dLbl>
              <c:idx val="1"/>
              <c:layout>
                <c:manualLayout>
                  <c:x val="-2.1429553716888991E-3"/>
                  <c:y val="-3.26637753982616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52-48D9-8974-9E942BF893E8}"/>
                </c:ext>
              </c:extLst>
            </c:dLbl>
            <c:dLbl>
              <c:idx val="2"/>
              <c:layout>
                <c:manualLayout>
                  <c:x val="0"/>
                  <c:y val="-2.76385791831444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462-48C7-B29A-3BBF9073150C}"/>
                </c:ext>
              </c:extLst>
            </c:dLbl>
            <c:dLbl>
              <c:idx val="3"/>
              <c:layout>
                <c:manualLayout>
                  <c:x val="-2.1429553716887811E-3"/>
                  <c:y val="3.51763735058201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188-4FFF-99A0-BCD53BD92FF1}"/>
                </c:ext>
              </c:extLst>
            </c:dLbl>
            <c:spPr>
              <a:solidFill>
                <a:srgbClr val="FFFFFF">
                  <a:alpha val="80000"/>
                </a:srgbClr>
              </a:solid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2016</c:v>
                </c:pt>
                <c:pt idx="1">
                  <c:v>2017</c:v>
                </c:pt>
                <c:pt idx="2">
                  <c:v>2018</c:v>
                </c:pt>
                <c:pt idx="3">
                  <c:v>2019</c:v>
                </c:pt>
              </c:strCache>
            </c:strRef>
          </c:cat>
          <c:val>
            <c:numRef>
              <c:f>Sheet1!$B$3:$E$3</c:f>
              <c:numCache>
                <c:formatCode>0%</c:formatCode>
                <c:ptCount val="4"/>
                <c:pt idx="0">
                  <c:v>0.53488372093023262</c:v>
                </c:pt>
                <c:pt idx="1">
                  <c:v>0.57342657342657344</c:v>
                </c:pt>
                <c:pt idx="2">
                  <c:v>0.53107344632768361</c:v>
                </c:pt>
                <c:pt idx="3">
                  <c:v>0.51485148514851486</c:v>
                </c:pt>
              </c:numCache>
            </c:numRef>
          </c:val>
          <c:smooth val="0"/>
          <c:extLst>
            <c:ext xmlns:c16="http://schemas.microsoft.com/office/drawing/2014/chart" uri="{C3380CC4-5D6E-409C-BE32-E72D297353CC}">
              <c16:uniqueId val="{00000001-1465-492A-89C9-6C3374A5C9AA}"/>
            </c:ext>
          </c:extLst>
        </c:ser>
        <c:ser>
          <c:idx val="2"/>
          <c:order val="2"/>
          <c:tx>
            <c:strRef>
              <c:f>Sheet1!$A$4</c:f>
              <c:strCache>
                <c:ptCount val="1"/>
                <c:pt idx="0">
                  <c:v>Contribution to enterprise agility</c:v>
                </c:pt>
              </c:strCache>
            </c:strRef>
          </c:tx>
          <c:spPr>
            <a:ln w="28575" cap="rnd">
              <a:solidFill>
                <a:srgbClr val="00A1DE"/>
              </a:solidFill>
              <a:round/>
            </a:ln>
            <a:effectLst/>
          </c:spPr>
          <c:marker>
            <c:symbol val="none"/>
          </c:marker>
          <c:dLbls>
            <c:dLbl>
              <c:idx val="3"/>
              <c:layout>
                <c:manualLayout>
                  <c:x val="0"/>
                  <c:y val="-2.01007848604687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E4D-4D82-852C-7A2EDCDB1ACD}"/>
                </c:ext>
              </c:extLst>
            </c:dLbl>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2016</c:v>
                </c:pt>
                <c:pt idx="1">
                  <c:v>2017</c:v>
                </c:pt>
                <c:pt idx="2">
                  <c:v>2018</c:v>
                </c:pt>
                <c:pt idx="3">
                  <c:v>2019</c:v>
                </c:pt>
              </c:strCache>
            </c:strRef>
          </c:cat>
          <c:val>
            <c:numRef>
              <c:f>Sheet1!$B$4:$E$4</c:f>
              <c:numCache>
                <c:formatCode>0%</c:formatCode>
                <c:ptCount val="4"/>
                <c:pt idx="0">
                  <c:v>0.51162790697674421</c:v>
                </c:pt>
                <c:pt idx="1">
                  <c:v>0.55944055944055937</c:v>
                </c:pt>
                <c:pt idx="2">
                  <c:v>0.51685393258426959</c:v>
                </c:pt>
                <c:pt idx="3">
                  <c:v>0.52941176470588236</c:v>
                </c:pt>
              </c:numCache>
            </c:numRef>
          </c:val>
          <c:smooth val="0"/>
          <c:extLst>
            <c:ext xmlns:c16="http://schemas.microsoft.com/office/drawing/2014/chart" uri="{C3380CC4-5D6E-409C-BE32-E72D297353CC}">
              <c16:uniqueId val="{00000002-1465-492A-89C9-6C3374A5C9AA}"/>
            </c:ext>
          </c:extLst>
        </c:ser>
        <c:ser>
          <c:idx val="3"/>
          <c:order val="3"/>
          <c:tx>
            <c:strRef>
              <c:f>Sheet1!$A$5</c:f>
              <c:strCache>
                <c:ptCount val="1"/>
                <c:pt idx="0">
                  <c:v>Cost leadership focus</c:v>
                </c:pt>
              </c:strCache>
            </c:strRef>
          </c:tx>
          <c:spPr>
            <a:ln w="28575" cap="rnd">
              <a:solidFill>
                <a:schemeClr val="accent3"/>
              </a:solidFill>
              <a:round/>
            </a:ln>
            <a:effectLst/>
          </c:spPr>
          <c:marker>
            <c:symbol val="none"/>
          </c:marker>
          <c:dLbls>
            <c:spPr>
              <a:solidFill>
                <a:schemeClr val="bg1">
                  <a:alpha val="80000"/>
                </a:schemeClr>
              </a:solid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2016</c:v>
                </c:pt>
                <c:pt idx="1">
                  <c:v>2017</c:v>
                </c:pt>
                <c:pt idx="2">
                  <c:v>2018</c:v>
                </c:pt>
                <c:pt idx="3">
                  <c:v>2019</c:v>
                </c:pt>
              </c:strCache>
            </c:strRef>
          </c:cat>
          <c:val>
            <c:numRef>
              <c:f>Sheet1!$B$5:$E$5</c:f>
              <c:numCache>
                <c:formatCode>0%</c:formatCode>
                <c:ptCount val="4"/>
                <c:pt idx="0">
                  <c:v>0.73255813953488369</c:v>
                </c:pt>
                <c:pt idx="1">
                  <c:v>0.74125874125874125</c:v>
                </c:pt>
                <c:pt idx="2">
                  <c:v>0.7191011235955056</c:v>
                </c:pt>
                <c:pt idx="3">
                  <c:v>0.76470588235294112</c:v>
                </c:pt>
              </c:numCache>
            </c:numRef>
          </c:val>
          <c:smooth val="0"/>
          <c:extLst>
            <c:ext xmlns:c16="http://schemas.microsoft.com/office/drawing/2014/chart" uri="{C3380CC4-5D6E-409C-BE32-E72D297353CC}">
              <c16:uniqueId val="{00000000-6277-4C41-9BAF-D840589B6A68}"/>
            </c:ext>
          </c:extLst>
        </c:ser>
        <c:ser>
          <c:idx val="4"/>
          <c:order val="4"/>
          <c:tx>
            <c:strRef>
              <c:f>Sheet1!$A$6</c:f>
              <c:strCache>
                <c:ptCount val="1"/>
                <c:pt idx="0">
                  <c:v>Alignment with corporate and business unit strategic goals</c:v>
                </c:pt>
              </c:strCache>
            </c:strRef>
          </c:tx>
          <c:spPr>
            <a:ln w="28575" cap="rnd">
              <a:solidFill>
                <a:schemeClr val="accent1"/>
              </a:solidFill>
              <a:round/>
            </a:ln>
            <a:effectLst/>
          </c:spPr>
          <c:marker>
            <c:symbol val="none"/>
          </c:marker>
          <c:dLbls>
            <c:spPr>
              <a:solidFill>
                <a:srgbClr val="FFFFFF">
                  <a:alpha val="80000"/>
                </a:srgbClr>
              </a:solid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2016</c:v>
                </c:pt>
                <c:pt idx="1">
                  <c:v>2017</c:v>
                </c:pt>
                <c:pt idx="2">
                  <c:v>2018</c:v>
                </c:pt>
                <c:pt idx="3">
                  <c:v>2019</c:v>
                </c:pt>
              </c:strCache>
            </c:strRef>
          </c:cat>
          <c:val>
            <c:numRef>
              <c:f>Sheet1!$B$6:$E$6</c:f>
              <c:numCache>
                <c:formatCode>0%</c:formatCode>
                <c:ptCount val="4"/>
                <c:pt idx="0">
                  <c:v>0.79310344827586199</c:v>
                </c:pt>
                <c:pt idx="1">
                  <c:v>0.83216783216783219</c:v>
                </c:pt>
                <c:pt idx="2">
                  <c:v>0.7921348314606742</c:v>
                </c:pt>
                <c:pt idx="3">
                  <c:v>0.71568627450980393</c:v>
                </c:pt>
              </c:numCache>
            </c:numRef>
          </c:val>
          <c:smooth val="0"/>
          <c:extLst>
            <c:ext xmlns:c16="http://schemas.microsoft.com/office/drawing/2014/chart" uri="{C3380CC4-5D6E-409C-BE32-E72D297353CC}">
              <c16:uniqueId val="{00000001-6277-4C41-9BAF-D840589B6A68}"/>
            </c:ext>
          </c:extLst>
        </c:ser>
        <c:ser>
          <c:idx val="5"/>
          <c:order val="5"/>
          <c:tx>
            <c:strRef>
              <c:f>Sheet1!$A$7</c:f>
              <c:strCache>
                <c:ptCount val="1"/>
                <c:pt idx="0">
                  <c:v>Compliance focus</c:v>
                </c:pt>
              </c:strCache>
            </c:strRef>
          </c:tx>
          <c:spPr>
            <a:ln w="28575" cap="rnd">
              <a:solidFill>
                <a:schemeClr val="accent2"/>
              </a:solidFill>
              <a:round/>
            </a:ln>
            <a:effectLst/>
          </c:spPr>
          <c:marker>
            <c:symbol val="none"/>
          </c:marker>
          <c:dLbls>
            <c:dLbl>
              <c:idx val="3"/>
              <c:layout>
                <c:manualLayout>
                  <c:x val="-2.1429553716887811E-3"/>
                  <c:y val="-2.26133829680272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FEB-4C42-915A-9E3B3C71F498}"/>
                </c:ext>
              </c:extLst>
            </c:dLbl>
            <c:spPr>
              <a:solidFill>
                <a:srgbClr val="FFFFFF">
                  <a:alpha val="80000"/>
                </a:srgbClr>
              </a:solid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2016</c:v>
                </c:pt>
                <c:pt idx="1">
                  <c:v>2017</c:v>
                </c:pt>
                <c:pt idx="2">
                  <c:v>2018</c:v>
                </c:pt>
                <c:pt idx="3">
                  <c:v>2019</c:v>
                </c:pt>
              </c:strCache>
            </c:strRef>
          </c:cat>
          <c:val>
            <c:numRef>
              <c:f>Sheet1!$B$7:$E$7</c:f>
              <c:numCache>
                <c:formatCode>0%</c:formatCode>
                <c:ptCount val="4"/>
                <c:pt idx="0">
                  <c:v>0.73255813953488369</c:v>
                </c:pt>
                <c:pt idx="1">
                  <c:v>0.76923076923076927</c:v>
                </c:pt>
                <c:pt idx="2">
                  <c:v>0.74576271186440679</c:v>
                </c:pt>
                <c:pt idx="3">
                  <c:v>0.78217821782178232</c:v>
                </c:pt>
              </c:numCache>
            </c:numRef>
          </c:val>
          <c:smooth val="0"/>
          <c:extLst>
            <c:ext xmlns:c16="http://schemas.microsoft.com/office/drawing/2014/chart" uri="{C3380CC4-5D6E-409C-BE32-E72D297353CC}">
              <c16:uniqueId val="{00000002-6277-4C41-9BAF-D840589B6A68}"/>
            </c:ext>
          </c:extLst>
        </c:ser>
        <c:dLbls>
          <c:showLegendKey val="0"/>
          <c:showVal val="1"/>
          <c:showCatName val="0"/>
          <c:showSerName val="0"/>
          <c:showPercent val="0"/>
          <c:showBubbleSize val="0"/>
        </c:dLbls>
        <c:smooth val="0"/>
        <c:axId val="254280536"/>
        <c:axId val="254280928"/>
      </c:lineChart>
      <c:catAx>
        <c:axId val="254280536"/>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en-US"/>
          </a:p>
        </c:txPr>
        <c:crossAx val="254280928"/>
        <c:crosses val="autoZero"/>
        <c:auto val="1"/>
        <c:lblAlgn val="ctr"/>
        <c:lblOffset val="100"/>
        <c:noMultiLvlLbl val="0"/>
      </c:catAx>
      <c:valAx>
        <c:axId val="254280928"/>
        <c:scaling>
          <c:orientation val="minMax"/>
          <c:max val="0.84000000000000008"/>
          <c:min val="0.30000000000000004"/>
        </c:scaling>
        <c:delete val="1"/>
        <c:axPos val="l"/>
        <c:numFmt formatCode="0%" sourceLinked="1"/>
        <c:majorTickMark val="out"/>
        <c:minorTickMark val="none"/>
        <c:tickLblPos val="nextTo"/>
        <c:crossAx val="254280536"/>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dirty="0"/>
              <a:t>Process perspective - indicators to manage GBS performance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None</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Process automation level</c:v>
                </c:pt>
                <c:pt idx="1">
                  <c:v>Business continuity (disruptions, incidents etc.)</c:v>
                </c:pt>
                <c:pt idx="2">
                  <c:v>Compliance</c:v>
                </c:pt>
                <c:pt idx="3">
                  <c:v>Process quality</c:v>
                </c:pt>
                <c:pt idx="4">
                  <c:v>Process cost</c:v>
                </c:pt>
                <c:pt idx="5">
                  <c:v>Process cycle time</c:v>
                </c:pt>
              </c:strCache>
            </c:strRef>
          </c:cat>
          <c:val>
            <c:numRef>
              <c:f>Sheet1!$B$2:$B$7</c:f>
              <c:numCache>
                <c:formatCode>0%</c:formatCode>
                <c:ptCount val="6"/>
                <c:pt idx="0">
                  <c:v>0.51</c:v>
                </c:pt>
                <c:pt idx="1">
                  <c:v>0.38</c:v>
                </c:pt>
                <c:pt idx="2">
                  <c:v>0.26</c:v>
                </c:pt>
                <c:pt idx="3">
                  <c:v>0.28000000000000003</c:v>
                </c:pt>
                <c:pt idx="4">
                  <c:v>0.37</c:v>
                </c:pt>
                <c:pt idx="5">
                  <c:v>0.3</c:v>
                </c:pt>
              </c:numCache>
            </c:numRef>
          </c:val>
          <c:extLst>
            <c:ext xmlns:c16="http://schemas.microsoft.com/office/drawing/2014/chart" uri="{C3380CC4-5D6E-409C-BE32-E72D297353CC}">
              <c16:uniqueId val="{00000000-9C34-4B44-85F2-79E8A5A23511}"/>
            </c:ext>
          </c:extLst>
        </c:ser>
        <c:ser>
          <c:idx val="1"/>
          <c:order val="1"/>
          <c:tx>
            <c:strRef>
              <c:f>Sheet1!$C$1</c:f>
              <c:strCache>
                <c:ptCount val="1"/>
                <c:pt idx="0">
                  <c:v>Measured</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Process automation level</c:v>
                </c:pt>
                <c:pt idx="1">
                  <c:v>Business continuity (disruptions, incidents etc.)</c:v>
                </c:pt>
                <c:pt idx="2">
                  <c:v>Compliance</c:v>
                </c:pt>
                <c:pt idx="3">
                  <c:v>Process quality</c:v>
                </c:pt>
                <c:pt idx="4">
                  <c:v>Process cost</c:v>
                </c:pt>
                <c:pt idx="5">
                  <c:v>Process cycle time</c:v>
                </c:pt>
              </c:strCache>
            </c:strRef>
          </c:cat>
          <c:val>
            <c:numRef>
              <c:f>Sheet1!$C$2:$C$7</c:f>
              <c:numCache>
                <c:formatCode>0%</c:formatCode>
                <c:ptCount val="6"/>
                <c:pt idx="0">
                  <c:v>0.13</c:v>
                </c:pt>
                <c:pt idx="1">
                  <c:v>0.17</c:v>
                </c:pt>
                <c:pt idx="2">
                  <c:v>0.23</c:v>
                </c:pt>
                <c:pt idx="3">
                  <c:v>0.26</c:v>
                </c:pt>
                <c:pt idx="4">
                  <c:v>0.2</c:v>
                </c:pt>
                <c:pt idx="5">
                  <c:v>0.2</c:v>
                </c:pt>
              </c:numCache>
            </c:numRef>
          </c:val>
          <c:extLst>
            <c:ext xmlns:c16="http://schemas.microsoft.com/office/drawing/2014/chart" uri="{C3380CC4-5D6E-409C-BE32-E72D297353CC}">
              <c16:uniqueId val="{00000001-9C34-4B44-85F2-79E8A5A23511}"/>
            </c:ext>
          </c:extLst>
        </c:ser>
        <c:ser>
          <c:idx val="2"/>
          <c:order val="2"/>
          <c:tx>
            <c:strRef>
              <c:f>Sheet1!$D$1</c:f>
              <c:strCache>
                <c:ptCount val="1"/>
                <c:pt idx="0">
                  <c:v>Targeted</c:v>
                </c:pt>
              </c:strCache>
            </c:strRef>
          </c:tx>
          <c:spPr>
            <a:solidFill>
              <a:schemeClr val="accent3"/>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Process automation level</c:v>
                </c:pt>
                <c:pt idx="1">
                  <c:v>Business continuity (disruptions, incidents etc.)</c:v>
                </c:pt>
                <c:pt idx="2">
                  <c:v>Compliance</c:v>
                </c:pt>
                <c:pt idx="3">
                  <c:v>Process quality</c:v>
                </c:pt>
                <c:pt idx="4">
                  <c:v>Process cost</c:v>
                </c:pt>
                <c:pt idx="5">
                  <c:v>Process cycle time</c:v>
                </c:pt>
              </c:strCache>
            </c:strRef>
          </c:cat>
          <c:val>
            <c:numRef>
              <c:f>Sheet1!$D$2:$D$7</c:f>
              <c:numCache>
                <c:formatCode>0%</c:formatCode>
                <c:ptCount val="6"/>
                <c:pt idx="0">
                  <c:v>0.15</c:v>
                </c:pt>
                <c:pt idx="1">
                  <c:v>0.19</c:v>
                </c:pt>
                <c:pt idx="2">
                  <c:v>0.21</c:v>
                </c:pt>
                <c:pt idx="3">
                  <c:v>0.15</c:v>
                </c:pt>
                <c:pt idx="4">
                  <c:v>0.11</c:v>
                </c:pt>
                <c:pt idx="5">
                  <c:v>0.17</c:v>
                </c:pt>
              </c:numCache>
            </c:numRef>
          </c:val>
          <c:extLst>
            <c:ext xmlns:c16="http://schemas.microsoft.com/office/drawing/2014/chart" uri="{C3380CC4-5D6E-409C-BE32-E72D297353CC}">
              <c16:uniqueId val="{00000002-9C34-4B44-85F2-79E8A5A23511}"/>
            </c:ext>
          </c:extLst>
        </c:ser>
        <c:ser>
          <c:idx val="3"/>
          <c:order val="3"/>
          <c:tx>
            <c:strRef>
              <c:f>Sheet1!$E$1</c:f>
              <c:strCache>
                <c:ptCount val="1"/>
                <c:pt idx="0">
                  <c:v>Managed</c:v>
                </c:pt>
              </c:strCache>
            </c:strRef>
          </c:tx>
          <c:spPr>
            <a:solidFill>
              <a:schemeClr val="accent4"/>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Process automation level</c:v>
                </c:pt>
                <c:pt idx="1">
                  <c:v>Business continuity (disruptions, incidents etc.)</c:v>
                </c:pt>
                <c:pt idx="2">
                  <c:v>Compliance</c:v>
                </c:pt>
                <c:pt idx="3">
                  <c:v>Process quality</c:v>
                </c:pt>
                <c:pt idx="4">
                  <c:v>Process cost</c:v>
                </c:pt>
                <c:pt idx="5">
                  <c:v>Process cycle time</c:v>
                </c:pt>
              </c:strCache>
            </c:strRef>
          </c:cat>
          <c:val>
            <c:numRef>
              <c:f>Sheet1!$E$2:$E$7</c:f>
              <c:numCache>
                <c:formatCode>0%</c:formatCode>
                <c:ptCount val="6"/>
                <c:pt idx="0">
                  <c:v>0.21</c:v>
                </c:pt>
                <c:pt idx="1">
                  <c:v>0.26</c:v>
                </c:pt>
                <c:pt idx="2">
                  <c:v>0.3</c:v>
                </c:pt>
                <c:pt idx="3">
                  <c:v>0.31</c:v>
                </c:pt>
                <c:pt idx="4">
                  <c:v>0.31</c:v>
                </c:pt>
                <c:pt idx="5">
                  <c:v>0.33</c:v>
                </c:pt>
              </c:numCache>
            </c:numRef>
          </c:val>
          <c:extLst>
            <c:ext xmlns:c16="http://schemas.microsoft.com/office/drawing/2014/chart" uri="{C3380CC4-5D6E-409C-BE32-E72D297353CC}">
              <c16:uniqueId val="{00000003-9C34-4B44-85F2-79E8A5A23511}"/>
            </c:ext>
          </c:extLst>
        </c:ser>
        <c:dLbls>
          <c:dLblPos val="ctr"/>
          <c:showLegendKey val="0"/>
          <c:showVal val="1"/>
          <c:showCatName val="0"/>
          <c:showSerName val="0"/>
          <c:showPercent val="0"/>
          <c:showBubbleSize val="0"/>
        </c:dLbls>
        <c:gapWidth val="50"/>
        <c:overlap val="100"/>
        <c:axId val="432940840"/>
        <c:axId val="432941232"/>
      </c:barChart>
      <c:catAx>
        <c:axId val="432940840"/>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32941232"/>
        <c:crosses val="autoZero"/>
        <c:auto val="1"/>
        <c:lblAlgn val="ctr"/>
        <c:lblOffset val="100"/>
        <c:noMultiLvlLbl val="0"/>
      </c:catAx>
      <c:valAx>
        <c:axId val="432941232"/>
        <c:scaling>
          <c:orientation val="minMax"/>
        </c:scaling>
        <c:delete val="1"/>
        <c:axPos val="b"/>
        <c:numFmt formatCode="0%" sourceLinked="1"/>
        <c:majorTickMark val="none"/>
        <c:minorTickMark val="none"/>
        <c:tickLblPos val="nextTo"/>
        <c:crossAx val="432940840"/>
        <c:crosses val="autoZero"/>
        <c:crossBetween val="between"/>
      </c:valAx>
      <c:spPr>
        <a:noFill/>
        <a:ln>
          <a:noFill/>
        </a:ln>
        <a:effectLst/>
      </c:spPr>
    </c:plotArea>
    <c:legend>
      <c:legendPos val="b"/>
      <c:layout>
        <c:manualLayout>
          <c:xMode val="edge"/>
          <c:yMode val="edge"/>
          <c:x val="5.3572663936569962E-3"/>
          <c:y val="0.90922259683571638"/>
          <c:w val="0.79580758048976374"/>
          <c:h val="8.45758936582728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manualLayout>
          <c:layoutTarget val="inner"/>
          <c:xMode val="edge"/>
          <c:yMode val="edge"/>
          <c:x val="5.4875299123409334E-2"/>
          <c:y val="0.25412561065898276"/>
          <c:w val="0.89024940175319101"/>
          <c:h val="0.61276097423393083"/>
        </c:manualLayout>
      </c:layout>
      <c:barChart>
        <c:barDir val="col"/>
        <c:grouping val="clustered"/>
        <c:varyColors val="0"/>
        <c:ser>
          <c:idx val="0"/>
          <c:order val="0"/>
          <c:tx>
            <c:strRef>
              <c:f>Sheet1!$B$1</c:f>
              <c:strCache>
                <c:ptCount val="1"/>
                <c:pt idx="0">
                  <c:v>Stage 1</c:v>
                </c:pt>
              </c:strCache>
            </c:strRef>
          </c:tx>
          <c:spPr>
            <a:solidFill>
              <a:srgbClr val="A1ACC0"/>
            </a:solidFill>
          </c:spPr>
          <c:invertIfNegative val="0"/>
          <c:dLbls>
            <c:spPr>
              <a:solidFill>
                <a:schemeClr val="tx1">
                  <a:lumMod val="65000"/>
                  <a:lumOff val="35000"/>
                </a:schemeClr>
              </a:solid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Sheet1!$B$2</c:f>
              <c:numCache>
                <c:formatCode>0%</c:formatCode>
                <c:ptCount val="1"/>
                <c:pt idx="0">
                  <c:v>0.27</c:v>
                </c:pt>
              </c:numCache>
            </c:numRef>
          </c:val>
          <c:extLst>
            <c:ext xmlns:c16="http://schemas.microsoft.com/office/drawing/2014/chart" uri="{C3380CC4-5D6E-409C-BE32-E72D297353CC}">
              <c16:uniqueId val="{00000000-65A8-43FD-B925-95ED1EDBBFAA}"/>
            </c:ext>
          </c:extLst>
        </c:ser>
        <c:ser>
          <c:idx val="1"/>
          <c:order val="1"/>
          <c:tx>
            <c:strRef>
              <c:f>Sheet1!$C$1</c:f>
              <c:strCache>
                <c:ptCount val="1"/>
                <c:pt idx="0">
                  <c:v>Stage 2</c:v>
                </c:pt>
              </c:strCache>
            </c:strRef>
          </c:tx>
          <c:spPr>
            <a:solidFill>
              <a:srgbClr val="135789"/>
            </a:solidFill>
          </c:spPr>
          <c:invertIfNegative val="0"/>
          <c:dLbls>
            <c:spPr>
              <a:solidFill>
                <a:schemeClr val="tx1">
                  <a:lumMod val="65000"/>
                  <a:lumOff val="35000"/>
                </a:schemeClr>
              </a:solid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Sheet1!$C$2</c:f>
              <c:numCache>
                <c:formatCode>0%</c:formatCode>
                <c:ptCount val="1"/>
                <c:pt idx="0">
                  <c:v>0.37</c:v>
                </c:pt>
              </c:numCache>
            </c:numRef>
          </c:val>
          <c:extLst>
            <c:ext xmlns:c16="http://schemas.microsoft.com/office/drawing/2014/chart" uri="{C3380CC4-5D6E-409C-BE32-E72D297353CC}">
              <c16:uniqueId val="{00000001-65A8-43FD-B925-95ED1EDBBFAA}"/>
            </c:ext>
          </c:extLst>
        </c:ser>
        <c:ser>
          <c:idx val="2"/>
          <c:order val="2"/>
          <c:tx>
            <c:strRef>
              <c:f>Sheet1!$D$1</c:f>
              <c:strCache>
                <c:ptCount val="1"/>
                <c:pt idx="0">
                  <c:v>Stage 3</c:v>
                </c:pt>
              </c:strCache>
            </c:strRef>
          </c:tx>
          <c:spPr>
            <a:solidFill>
              <a:srgbClr val="0E4670"/>
            </a:solidFill>
          </c:spPr>
          <c:invertIfNegative val="0"/>
          <c:dLbls>
            <c:spPr>
              <a:no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Sheet1!$D$2</c:f>
              <c:numCache>
                <c:formatCode>0%</c:formatCode>
                <c:ptCount val="1"/>
                <c:pt idx="0">
                  <c:v>1</c:v>
                </c:pt>
              </c:numCache>
            </c:numRef>
          </c:val>
          <c:extLst>
            <c:ext xmlns:c16="http://schemas.microsoft.com/office/drawing/2014/chart" uri="{C3380CC4-5D6E-409C-BE32-E72D297353CC}">
              <c16:uniqueId val="{00000002-65A8-43FD-B925-95ED1EDBBFAA}"/>
            </c:ext>
          </c:extLst>
        </c:ser>
        <c:dLbls>
          <c:showLegendKey val="0"/>
          <c:showVal val="1"/>
          <c:showCatName val="0"/>
          <c:showSerName val="0"/>
          <c:showPercent val="0"/>
          <c:showBubbleSize val="0"/>
        </c:dLbls>
        <c:gapWidth val="82"/>
        <c:overlap val="-10"/>
        <c:axId val="432942016"/>
        <c:axId val="432942408"/>
      </c:barChart>
      <c:catAx>
        <c:axId val="432942016"/>
        <c:scaling>
          <c:orientation val="minMax"/>
        </c:scaling>
        <c:delete val="1"/>
        <c:axPos val="b"/>
        <c:numFmt formatCode="General" sourceLinked="0"/>
        <c:majorTickMark val="out"/>
        <c:minorTickMark val="none"/>
        <c:tickLblPos val="none"/>
        <c:crossAx val="432942408"/>
        <c:crosses val="autoZero"/>
        <c:auto val="1"/>
        <c:lblAlgn val="ctr"/>
        <c:lblOffset val="100"/>
        <c:noMultiLvlLbl val="0"/>
      </c:catAx>
      <c:valAx>
        <c:axId val="432942408"/>
        <c:scaling>
          <c:orientation val="minMax"/>
          <c:max val="1"/>
          <c:min val="0"/>
        </c:scaling>
        <c:delete val="1"/>
        <c:axPos val="l"/>
        <c:numFmt formatCode="0%" sourceLinked="1"/>
        <c:majorTickMark val="out"/>
        <c:minorTickMark val="none"/>
        <c:tickLblPos val="nextTo"/>
        <c:crossAx val="432942016"/>
        <c:crosses val="autoZero"/>
        <c:crossBetween val="between"/>
      </c:valAx>
    </c:plotArea>
    <c:plotVisOnly val="1"/>
    <c:dispBlanksAs val="gap"/>
    <c:showDLblsOverMax val="0"/>
  </c:chart>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manualLayout>
          <c:layoutTarget val="inner"/>
          <c:xMode val="edge"/>
          <c:yMode val="edge"/>
          <c:x val="5.4875299123409334E-2"/>
          <c:y val="0.25412561065898276"/>
          <c:w val="0.89024940175319101"/>
          <c:h val="0.61276097423393083"/>
        </c:manualLayout>
      </c:layout>
      <c:barChart>
        <c:barDir val="col"/>
        <c:grouping val="clustered"/>
        <c:varyColors val="0"/>
        <c:ser>
          <c:idx val="0"/>
          <c:order val="0"/>
          <c:tx>
            <c:strRef>
              <c:f>Sheet1!$B$1</c:f>
              <c:strCache>
                <c:ptCount val="1"/>
                <c:pt idx="0">
                  <c:v>Stage 1</c:v>
                </c:pt>
              </c:strCache>
            </c:strRef>
          </c:tx>
          <c:spPr>
            <a:solidFill>
              <a:srgbClr val="A1ACC0"/>
            </a:solidFill>
          </c:spPr>
          <c:invertIfNegative val="0"/>
          <c:dLbls>
            <c:spPr>
              <a:solidFill>
                <a:schemeClr val="tx1">
                  <a:lumMod val="65000"/>
                  <a:lumOff val="35000"/>
                </a:schemeClr>
              </a:solid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trendlineType val="linear"/>
            <c:dispRSqr val="0"/>
            <c:dispEq val="0"/>
          </c:trendline>
          <c:cat>
            <c:strRef>
              <c:f>Sheet1!$A$2</c:f>
              <c:strCache>
                <c:ptCount val="1"/>
                <c:pt idx="0">
                  <c:v>Category 1</c:v>
                </c:pt>
              </c:strCache>
            </c:strRef>
          </c:cat>
          <c:val>
            <c:numRef>
              <c:f>Sheet1!$B$2</c:f>
              <c:numCache>
                <c:formatCode>0%</c:formatCode>
                <c:ptCount val="1"/>
                <c:pt idx="0">
                  <c:v>0.23</c:v>
                </c:pt>
              </c:numCache>
            </c:numRef>
          </c:val>
          <c:extLst>
            <c:ext xmlns:c16="http://schemas.microsoft.com/office/drawing/2014/chart" uri="{C3380CC4-5D6E-409C-BE32-E72D297353CC}">
              <c16:uniqueId val="{00000001-D8F7-4BBB-9D06-E3A1D89BFE51}"/>
            </c:ext>
          </c:extLst>
        </c:ser>
        <c:ser>
          <c:idx val="1"/>
          <c:order val="1"/>
          <c:tx>
            <c:strRef>
              <c:f>Sheet1!$C$1</c:f>
              <c:strCache>
                <c:ptCount val="1"/>
                <c:pt idx="0">
                  <c:v>Stage 2</c:v>
                </c:pt>
              </c:strCache>
            </c:strRef>
          </c:tx>
          <c:spPr>
            <a:solidFill>
              <a:srgbClr val="135789"/>
            </a:solidFill>
          </c:spPr>
          <c:invertIfNegative val="0"/>
          <c:dLbls>
            <c:spPr>
              <a:solidFill>
                <a:schemeClr val="tx1">
                  <a:lumMod val="65000"/>
                  <a:lumOff val="35000"/>
                </a:schemeClr>
              </a:solid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Sheet1!$C$2</c:f>
              <c:numCache>
                <c:formatCode>0%</c:formatCode>
                <c:ptCount val="1"/>
                <c:pt idx="0">
                  <c:v>0.37</c:v>
                </c:pt>
              </c:numCache>
            </c:numRef>
          </c:val>
          <c:extLst>
            <c:ext xmlns:c16="http://schemas.microsoft.com/office/drawing/2014/chart" uri="{C3380CC4-5D6E-409C-BE32-E72D297353CC}">
              <c16:uniqueId val="{00000002-D8F7-4BBB-9D06-E3A1D89BFE51}"/>
            </c:ext>
          </c:extLst>
        </c:ser>
        <c:ser>
          <c:idx val="2"/>
          <c:order val="2"/>
          <c:tx>
            <c:strRef>
              <c:f>Sheet1!$D$1</c:f>
              <c:strCache>
                <c:ptCount val="1"/>
                <c:pt idx="0">
                  <c:v>Stage 3</c:v>
                </c:pt>
              </c:strCache>
            </c:strRef>
          </c:tx>
          <c:spPr>
            <a:solidFill>
              <a:srgbClr val="0E4670"/>
            </a:solidFill>
          </c:spPr>
          <c:invertIfNegative val="0"/>
          <c:dLbls>
            <c:spPr>
              <a:no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Sheet1!$D$2</c:f>
              <c:numCache>
                <c:formatCode>0%</c:formatCode>
                <c:ptCount val="1"/>
                <c:pt idx="0">
                  <c:v>1</c:v>
                </c:pt>
              </c:numCache>
            </c:numRef>
          </c:val>
          <c:extLst>
            <c:ext xmlns:c16="http://schemas.microsoft.com/office/drawing/2014/chart" uri="{C3380CC4-5D6E-409C-BE32-E72D297353CC}">
              <c16:uniqueId val="{00000003-D8F7-4BBB-9D06-E3A1D89BFE51}"/>
            </c:ext>
          </c:extLst>
        </c:ser>
        <c:dLbls>
          <c:showLegendKey val="0"/>
          <c:showVal val="1"/>
          <c:showCatName val="0"/>
          <c:showSerName val="0"/>
          <c:showPercent val="0"/>
          <c:showBubbleSize val="0"/>
        </c:dLbls>
        <c:gapWidth val="82"/>
        <c:overlap val="-10"/>
        <c:axId val="432944760"/>
        <c:axId val="432945152"/>
      </c:barChart>
      <c:catAx>
        <c:axId val="432944760"/>
        <c:scaling>
          <c:orientation val="minMax"/>
        </c:scaling>
        <c:delete val="1"/>
        <c:axPos val="b"/>
        <c:numFmt formatCode="General" sourceLinked="0"/>
        <c:majorTickMark val="out"/>
        <c:minorTickMark val="none"/>
        <c:tickLblPos val="none"/>
        <c:crossAx val="432945152"/>
        <c:crosses val="autoZero"/>
        <c:auto val="1"/>
        <c:lblAlgn val="ctr"/>
        <c:lblOffset val="100"/>
        <c:noMultiLvlLbl val="0"/>
      </c:catAx>
      <c:valAx>
        <c:axId val="432945152"/>
        <c:scaling>
          <c:orientation val="minMax"/>
          <c:max val="1"/>
          <c:min val="0"/>
        </c:scaling>
        <c:delete val="1"/>
        <c:axPos val="l"/>
        <c:numFmt formatCode="0%" sourceLinked="1"/>
        <c:majorTickMark val="out"/>
        <c:minorTickMark val="none"/>
        <c:tickLblPos val="nextTo"/>
        <c:crossAx val="432944760"/>
        <c:crosses val="autoZero"/>
        <c:crossBetween val="between"/>
      </c:valAx>
    </c:plotArea>
    <c:plotVisOnly val="1"/>
    <c:dispBlanksAs val="gap"/>
    <c:showDLblsOverMax val="0"/>
  </c:chart>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manualLayout>
          <c:layoutTarget val="inner"/>
          <c:xMode val="edge"/>
          <c:yMode val="edge"/>
          <c:x val="5.4875299123409334E-2"/>
          <c:y val="0.25412561065898276"/>
          <c:w val="0.89024940175319101"/>
          <c:h val="0.61276097423393083"/>
        </c:manualLayout>
      </c:layout>
      <c:barChart>
        <c:barDir val="col"/>
        <c:grouping val="clustered"/>
        <c:varyColors val="0"/>
        <c:ser>
          <c:idx val="0"/>
          <c:order val="0"/>
          <c:tx>
            <c:strRef>
              <c:f>Sheet1!$B$1</c:f>
              <c:strCache>
                <c:ptCount val="1"/>
                <c:pt idx="0">
                  <c:v>Stage 1</c:v>
                </c:pt>
              </c:strCache>
            </c:strRef>
          </c:tx>
          <c:spPr>
            <a:solidFill>
              <a:srgbClr val="A1ACC0"/>
            </a:solidFill>
          </c:spPr>
          <c:invertIfNegative val="0"/>
          <c:dLbls>
            <c:spPr>
              <a:solidFill>
                <a:schemeClr val="tx1">
                  <a:lumMod val="65000"/>
                  <a:lumOff val="35000"/>
                </a:schemeClr>
              </a:solid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Sheet1!$B$2</c:f>
              <c:numCache>
                <c:formatCode>0%</c:formatCode>
                <c:ptCount val="1"/>
                <c:pt idx="0">
                  <c:v>0.2</c:v>
                </c:pt>
              </c:numCache>
            </c:numRef>
          </c:val>
          <c:extLst>
            <c:ext xmlns:c16="http://schemas.microsoft.com/office/drawing/2014/chart" uri="{C3380CC4-5D6E-409C-BE32-E72D297353CC}">
              <c16:uniqueId val="{00000000-27E0-4C97-871A-E46A4F03CFC8}"/>
            </c:ext>
          </c:extLst>
        </c:ser>
        <c:ser>
          <c:idx val="1"/>
          <c:order val="1"/>
          <c:tx>
            <c:strRef>
              <c:f>Sheet1!$C$1</c:f>
              <c:strCache>
                <c:ptCount val="1"/>
                <c:pt idx="0">
                  <c:v>Stage 2</c:v>
                </c:pt>
              </c:strCache>
            </c:strRef>
          </c:tx>
          <c:spPr>
            <a:solidFill>
              <a:srgbClr val="135789"/>
            </a:solidFill>
          </c:spPr>
          <c:invertIfNegative val="0"/>
          <c:dLbls>
            <c:spPr>
              <a:solidFill>
                <a:schemeClr val="tx1">
                  <a:lumMod val="65000"/>
                  <a:lumOff val="35000"/>
                </a:schemeClr>
              </a:solid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Sheet1!$C$2</c:f>
              <c:numCache>
                <c:formatCode>0%</c:formatCode>
                <c:ptCount val="1"/>
                <c:pt idx="0">
                  <c:v>0.42</c:v>
                </c:pt>
              </c:numCache>
            </c:numRef>
          </c:val>
          <c:extLst>
            <c:ext xmlns:c16="http://schemas.microsoft.com/office/drawing/2014/chart" uri="{C3380CC4-5D6E-409C-BE32-E72D297353CC}">
              <c16:uniqueId val="{00000001-27E0-4C97-871A-E46A4F03CFC8}"/>
            </c:ext>
          </c:extLst>
        </c:ser>
        <c:ser>
          <c:idx val="2"/>
          <c:order val="2"/>
          <c:tx>
            <c:strRef>
              <c:f>Sheet1!$D$1</c:f>
              <c:strCache>
                <c:ptCount val="1"/>
                <c:pt idx="0">
                  <c:v>Stage 3</c:v>
                </c:pt>
              </c:strCache>
            </c:strRef>
          </c:tx>
          <c:spPr>
            <a:solidFill>
              <a:srgbClr val="0E4670"/>
            </a:solidFill>
          </c:spPr>
          <c:invertIfNegative val="0"/>
          <c:dLbls>
            <c:spPr>
              <a:no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Sheet1!$D$2</c:f>
              <c:numCache>
                <c:formatCode>0%</c:formatCode>
                <c:ptCount val="1"/>
                <c:pt idx="0">
                  <c:v>1</c:v>
                </c:pt>
              </c:numCache>
            </c:numRef>
          </c:val>
          <c:extLst>
            <c:ext xmlns:c16="http://schemas.microsoft.com/office/drawing/2014/chart" uri="{C3380CC4-5D6E-409C-BE32-E72D297353CC}">
              <c16:uniqueId val="{00000002-27E0-4C97-871A-E46A4F03CFC8}"/>
            </c:ext>
          </c:extLst>
        </c:ser>
        <c:dLbls>
          <c:showLegendKey val="0"/>
          <c:showVal val="1"/>
          <c:showCatName val="0"/>
          <c:showSerName val="0"/>
          <c:showPercent val="0"/>
          <c:showBubbleSize val="0"/>
        </c:dLbls>
        <c:gapWidth val="82"/>
        <c:overlap val="-10"/>
        <c:axId val="430429968"/>
        <c:axId val="430429576"/>
      </c:barChart>
      <c:catAx>
        <c:axId val="430429968"/>
        <c:scaling>
          <c:orientation val="minMax"/>
        </c:scaling>
        <c:delete val="1"/>
        <c:axPos val="b"/>
        <c:numFmt formatCode="General" sourceLinked="0"/>
        <c:majorTickMark val="out"/>
        <c:minorTickMark val="none"/>
        <c:tickLblPos val="none"/>
        <c:crossAx val="430429576"/>
        <c:crosses val="autoZero"/>
        <c:auto val="1"/>
        <c:lblAlgn val="ctr"/>
        <c:lblOffset val="100"/>
        <c:noMultiLvlLbl val="0"/>
      </c:catAx>
      <c:valAx>
        <c:axId val="430429576"/>
        <c:scaling>
          <c:orientation val="minMax"/>
          <c:max val="1"/>
          <c:min val="0"/>
        </c:scaling>
        <c:delete val="1"/>
        <c:axPos val="l"/>
        <c:numFmt formatCode="0%" sourceLinked="1"/>
        <c:majorTickMark val="out"/>
        <c:minorTickMark val="none"/>
        <c:tickLblPos val="nextTo"/>
        <c:crossAx val="430429968"/>
        <c:crosses val="autoZero"/>
        <c:crossBetween val="between"/>
      </c:valAx>
    </c:plotArea>
    <c:plotVisOnly val="1"/>
    <c:dispBlanksAs val="gap"/>
    <c:showDLblsOverMax val="0"/>
  </c:chart>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manualLayout>
          <c:layoutTarget val="inner"/>
          <c:xMode val="edge"/>
          <c:yMode val="edge"/>
          <c:x val="5.4875299123409334E-2"/>
          <c:y val="0.25412561065898276"/>
          <c:w val="0.89024940175319101"/>
          <c:h val="0.61276097423393083"/>
        </c:manualLayout>
      </c:layout>
      <c:barChart>
        <c:barDir val="col"/>
        <c:grouping val="clustered"/>
        <c:varyColors val="0"/>
        <c:ser>
          <c:idx val="0"/>
          <c:order val="0"/>
          <c:tx>
            <c:strRef>
              <c:f>Sheet1!$B$1</c:f>
              <c:strCache>
                <c:ptCount val="1"/>
                <c:pt idx="0">
                  <c:v>Stage 1</c:v>
                </c:pt>
              </c:strCache>
            </c:strRef>
          </c:tx>
          <c:spPr>
            <a:solidFill>
              <a:srgbClr val="A1ACC0"/>
            </a:solidFill>
          </c:spPr>
          <c:invertIfNegative val="0"/>
          <c:dLbls>
            <c:spPr>
              <a:solidFill>
                <a:schemeClr val="tx1">
                  <a:lumMod val="65000"/>
                  <a:lumOff val="35000"/>
                </a:schemeClr>
              </a:solid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trendlineType val="linear"/>
            <c:dispRSqr val="0"/>
            <c:dispEq val="0"/>
          </c:trendline>
          <c:cat>
            <c:strRef>
              <c:f>Sheet1!$A$2</c:f>
              <c:strCache>
                <c:ptCount val="1"/>
                <c:pt idx="0">
                  <c:v>Category 1</c:v>
                </c:pt>
              </c:strCache>
            </c:strRef>
          </c:cat>
          <c:val>
            <c:numRef>
              <c:f>Sheet1!$B$2</c:f>
              <c:numCache>
                <c:formatCode>0%</c:formatCode>
                <c:ptCount val="1"/>
                <c:pt idx="0">
                  <c:v>0.2</c:v>
                </c:pt>
              </c:numCache>
            </c:numRef>
          </c:val>
          <c:extLst>
            <c:ext xmlns:c16="http://schemas.microsoft.com/office/drawing/2014/chart" uri="{C3380CC4-5D6E-409C-BE32-E72D297353CC}">
              <c16:uniqueId val="{00000001-1822-4921-B0A2-C266174E2691}"/>
            </c:ext>
          </c:extLst>
        </c:ser>
        <c:ser>
          <c:idx val="1"/>
          <c:order val="1"/>
          <c:tx>
            <c:strRef>
              <c:f>Sheet1!$C$1</c:f>
              <c:strCache>
                <c:ptCount val="1"/>
                <c:pt idx="0">
                  <c:v>Stage 2</c:v>
                </c:pt>
              </c:strCache>
            </c:strRef>
          </c:tx>
          <c:spPr>
            <a:solidFill>
              <a:srgbClr val="135789"/>
            </a:solidFill>
          </c:spPr>
          <c:invertIfNegative val="0"/>
          <c:dLbls>
            <c:spPr>
              <a:solidFill>
                <a:schemeClr val="tx1">
                  <a:lumMod val="65000"/>
                  <a:lumOff val="35000"/>
                </a:schemeClr>
              </a:solid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Sheet1!$C$2</c:f>
              <c:numCache>
                <c:formatCode>0%</c:formatCode>
                <c:ptCount val="1"/>
                <c:pt idx="0">
                  <c:v>0.39</c:v>
                </c:pt>
              </c:numCache>
            </c:numRef>
          </c:val>
          <c:extLst>
            <c:ext xmlns:c16="http://schemas.microsoft.com/office/drawing/2014/chart" uri="{C3380CC4-5D6E-409C-BE32-E72D297353CC}">
              <c16:uniqueId val="{00000002-1822-4921-B0A2-C266174E2691}"/>
            </c:ext>
          </c:extLst>
        </c:ser>
        <c:ser>
          <c:idx val="2"/>
          <c:order val="2"/>
          <c:tx>
            <c:strRef>
              <c:f>Sheet1!$D$1</c:f>
              <c:strCache>
                <c:ptCount val="1"/>
                <c:pt idx="0">
                  <c:v>Stage 3</c:v>
                </c:pt>
              </c:strCache>
            </c:strRef>
          </c:tx>
          <c:spPr>
            <a:solidFill>
              <a:srgbClr val="0E4670"/>
            </a:solidFill>
          </c:spPr>
          <c:invertIfNegative val="0"/>
          <c:dLbls>
            <c:spPr>
              <a:no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Sheet1!$D$2</c:f>
              <c:numCache>
                <c:formatCode>0%</c:formatCode>
                <c:ptCount val="1"/>
                <c:pt idx="0">
                  <c:v>1</c:v>
                </c:pt>
              </c:numCache>
            </c:numRef>
          </c:val>
          <c:extLst>
            <c:ext xmlns:c16="http://schemas.microsoft.com/office/drawing/2014/chart" uri="{C3380CC4-5D6E-409C-BE32-E72D297353CC}">
              <c16:uniqueId val="{00000003-1822-4921-B0A2-C266174E2691}"/>
            </c:ext>
          </c:extLst>
        </c:ser>
        <c:dLbls>
          <c:showLegendKey val="0"/>
          <c:showVal val="1"/>
          <c:showCatName val="0"/>
          <c:showSerName val="0"/>
          <c:showPercent val="0"/>
          <c:showBubbleSize val="0"/>
        </c:dLbls>
        <c:gapWidth val="82"/>
        <c:overlap val="-10"/>
        <c:axId val="435860416"/>
        <c:axId val="435860808"/>
      </c:barChart>
      <c:catAx>
        <c:axId val="435860416"/>
        <c:scaling>
          <c:orientation val="minMax"/>
        </c:scaling>
        <c:delete val="1"/>
        <c:axPos val="b"/>
        <c:numFmt formatCode="General" sourceLinked="0"/>
        <c:majorTickMark val="out"/>
        <c:minorTickMark val="none"/>
        <c:tickLblPos val="none"/>
        <c:crossAx val="435860808"/>
        <c:crosses val="autoZero"/>
        <c:auto val="1"/>
        <c:lblAlgn val="ctr"/>
        <c:lblOffset val="100"/>
        <c:noMultiLvlLbl val="0"/>
      </c:catAx>
      <c:valAx>
        <c:axId val="435860808"/>
        <c:scaling>
          <c:orientation val="minMax"/>
          <c:max val="1"/>
          <c:min val="0"/>
        </c:scaling>
        <c:delete val="1"/>
        <c:axPos val="l"/>
        <c:numFmt formatCode="0%" sourceLinked="1"/>
        <c:majorTickMark val="out"/>
        <c:minorTickMark val="none"/>
        <c:tickLblPos val="nextTo"/>
        <c:crossAx val="435860416"/>
        <c:crosses val="autoZero"/>
        <c:crossBetween val="between"/>
      </c:valAx>
    </c:plotArea>
    <c:plotVisOnly val="1"/>
    <c:dispBlanksAs val="gap"/>
    <c:showDLblsOverMax val="0"/>
  </c:chart>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manualLayout>
          <c:layoutTarget val="inner"/>
          <c:xMode val="edge"/>
          <c:yMode val="edge"/>
          <c:x val="5.4875299123409334E-2"/>
          <c:y val="0.25412561065898276"/>
          <c:w val="0.89024940175319101"/>
          <c:h val="0.61276097423393083"/>
        </c:manualLayout>
      </c:layout>
      <c:barChart>
        <c:barDir val="col"/>
        <c:grouping val="clustered"/>
        <c:varyColors val="0"/>
        <c:ser>
          <c:idx val="0"/>
          <c:order val="0"/>
          <c:tx>
            <c:strRef>
              <c:f>Sheet1!$B$1</c:f>
              <c:strCache>
                <c:ptCount val="1"/>
                <c:pt idx="0">
                  <c:v>Stage 1</c:v>
                </c:pt>
              </c:strCache>
            </c:strRef>
          </c:tx>
          <c:spPr>
            <a:solidFill>
              <a:srgbClr val="A1ACC0"/>
            </a:solidFill>
          </c:spPr>
          <c:invertIfNegative val="0"/>
          <c:dLbls>
            <c:spPr>
              <a:solidFill>
                <a:schemeClr val="tx1">
                  <a:lumMod val="65000"/>
                  <a:lumOff val="35000"/>
                </a:schemeClr>
              </a:solid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trendlineType val="linear"/>
            <c:dispRSqr val="0"/>
            <c:dispEq val="0"/>
          </c:trendline>
          <c:cat>
            <c:strRef>
              <c:f>Sheet1!$A$2</c:f>
              <c:strCache>
                <c:ptCount val="1"/>
                <c:pt idx="0">
                  <c:v>Category 1</c:v>
                </c:pt>
              </c:strCache>
            </c:strRef>
          </c:cat>
          <c:val>
            <c:numRef>
              <c:f>Sheet1!$B$2</c:f>
              <c:numCache>
                <c:formatCode>0%</c:formatCode>
                <c:ptCount val="1"/>
                <c:pt idx="0">
                  <c:v>0.14000000000000001</c:v>
                </c:pt>
              </c:numCache>
            </c:numRef>
          </c:val>
          <c:extLst>
            <c:ext xmlns:c16="http://schemas.microsoft.com/office/drawing/2014/chart" uri="{C3380CC4-5D6E-409C-BE32-E72D297353CC}">
              <c16:uniqueId val="{00000001-741E-44AB-BEDB-3161E27BA773}"/>
            </c:ext>
          </c:extLst>
        </c:ser>
        <c:ser>
          <c:idx val="1"/>
          <c:order val="1"/>
          <c:tx>
            <c:strRef>
              <c:f>Sheet1!$C$1</c:f>
              <c:strCache>
                <c:ptCount val="1"/>
                <c:pt idx="0">
                  <c:v>Stage 2</c:v>
                </c:pt>
              </c:strCache>
            </c:strRef>
          </c:tx>
          <c:spPr>
            <a:solidFill>
              <a:srgbClr val="135789"/>
            </a:solidFill>
          </c:spPr>
          <c:invertIfNegative val="0"/>
          <c:dLbls>
            <c:spPr>
              <a:solidFill>
                <a:schemeClr val="tx1">
                  <a:lumMod val="65000"/>
                  <a:lumOff val="35000"/>
                </a:schemeClr>
              </a:solid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Sheet1!$C$2</c:f>
              <c:numCache>
                <c:formatCode>0%</c:formatCode>
                <c:ptCount val="1"/>
                <c:pt idx="0">
                  <c:v>0.32</c:v>
                </c:pt>
              </c:numCache>
            </c:numRef>
          </c:val>
          <c:extLst>
            <c:ext xmlns:c16="http://schemas.microsoft.com/office/drawing/2014/chart" uri="{C3380CC4-5D6E-409C-BE32-E72D297353CC}">
              <c16:uniqueId val="{00000002-741E-44AB-BEDB-3161E27BA773}"/>
            </c:ext>
          </c:extLst>
        </c:ser>
        <c:ser>
          <c:idx val="2"/>
          <c:order val="2"/>
          <c:tx>
            <c:strRef>
              <c:f>Sheet1!$D$1</c:f>
              <c:strCache>
                <c:ptCount val="1"/>
                <c:pt idx="0">
                  <c:v>Stage 3</c:v>
                </c:pt>
              </c:strCache>
            </c:strRef>
          </c:tx>
          <c:spPr>
            <a:solidFill>
              <a:srgbClr val="0E4670"/>
            </a:solidFill>
          </c:spPr>
          <c:invertIfNegative val="0"/>
          <c:dLbls>
            <c:spPr>
              <a:no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Sheet1!$D$2</c:f>
              <c:numCache>
                <c:formatCode>0%</c:formatCode>
                <c:ptCount val="1"/>
                <c:pt idx="0">
                  <c:v>1</c:v>
                </c:pt>
              </c:numCache>
            </c:numRef>
          </c:val>
          <c:extLst>
            <c:ext xmlns:c16="http://schemas.microsoft.com/office/drawing/2014/chart" uri="{C3380CC4-5D6E-409C-BE32-E72D297353CC}">
              <c16:uniqueId val="{00000003-741E-44AB-BEDB-3161E27BA773}"/>
            </c:ext>
          </c:extLst>
        </c:ser>
        <c:dLbls>
          <c:showLegendKey val="0"/>
          <c:showVal val="1"/>
          <c:showCatName val="0"/>
          <c:showSerName val="0"/>
          <c:showPercent val="0"/>
          <c:showBubbleSize val="0"/>
        </c:dLbls>
        <c:gapWidth val="82"/>
        <c:overlap val="-10"/>
        <c:axId val="435863552"/>
        <c:axId val="435863944"/>
      </c:barChart>
      <c:catAx>
        <c:axId val="435863552"/>
        <c:scaling>
          <c:orientation val="minMax"/>
        </c:scaling>
        <c:delete val="1"/>
        <c:axPos val="b"/>
        <c:numFmt formatCode="General" sourceLinked="0"/>
        <c:majorTickMark val="out"/>
        <c:minorTickMark val="none"/>
        <c:tickLblPos val="none"/>
        <c:crossAx val="435863944"/>
        <c:crosses val="autoZero"/>
        <c:auto val="1"/>
        <c:lblAlgn val="ctr"/>
        <c:lblOffset val="100"/>
        <c:noMultiLvlLbl val="0"/>
      </c:catAx>
      <c:valAx>
        <c:axId val="435863944"/>
        <c:scaling>
          <c:orientation val="minMax"/>
          <c:max val="1"/>
          <c:min val="0"/>
        </c:scaling>
        <c:delete val="1"/>
        <c:axPos val="l"/>
        <c:numFmt formatCode="0%" sourceLinked="1"/>
        <c:majorTickMark val="out"/>
        <c:minorTickMark val="none"/>
        <c:tickLblPos val="nextTo"/>
        <c:crossAx val="435863552"/>
        <c:crosses val="autoZero"/>
        <c:crossBetween val="between"/>
      </c:valAx>
    </c:plotArea>
    <c:plotVisOnly val="1"/>
    <c:dispBlanksAs val="gap"/>
    <c:showDLblsOverMax val="0"/>
  </c:chart>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manualLayout>
          <c:layoutTarget val="inner"/>
          <c:xMode val="edge"/>
          <c:yMode val="edge"/>
          <c:x val="5.4875299123409334E-2"/>
          <c:y val="0.25412561065898276"/>
          <c:w val="0.89024940175319101"/>
          <c:h val="0.61276097423393083"/>
        </c:manualLayout>
      </c:layout>
      <c:barChart>
        <c:barDir val="col"/>
        <c:grouping val="clustered"/>
        <c:varyColors val="0"/>
        <c:ser>
          <c:idx val="0"/>
          <c:order val="0"/>
          <c:tx>
            <c:strRef>
              <c:f>Sheet1!$B$1</c:f>
              <c:strCache>
                <c:ptCount val="1"/>
                <c:pt idx="0">
                  <c:v>Stage 1</c:v>
                </c:pt>
              </c:strCache>
            </c:strRef>
          </c:tx>
          <c:spPr>
            <a:solidFill>
              <a:srgbClr val="A1ACC0"/>
            </a:solidFill>
          </c:spPr>
          <c:invertIfNegative val="0"/>
          <c:dLbls>
            <c:spPr>
              <a:solidFill>
                <a:schemeClr val="tx1">
                  <a:lumMod val="65000"/>
                  <a:lumOff val="35000"/>
                </a:schemeClr>
              </a:solid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trendlineType val="linear"/>
            <c:dispRSqr val="0"/>
            <c:dispEq val="0"/>
          </c:trendline>
          <c:cat>
            <c:strRef>
              <c:f>Sheet1!$A$2</c:f>
              <c:strCache>
                <c:ptCount val="1"/>
                <c:pt idx="0">
                  <c:v>Category 1</c:v>
                </c:pt>
              </c:strCache>
            </c:strRef>
          </c:cat>
          <c:val>
            <c:numRef>
              <c:f>Sheet1!$B$2</c:f>
              <c:numCache>
                <c:formatCode>0%</c:formatCode>
                <c:ptCount val="1"/>
                <c:pt idx="0">
                  <c:v>0.23</c:v>
                </c:pt>
              </c:numCache>
            </c:numRef>
          </c:val>
          <c:extLst>
            <c:ext xmlns:c16="http://schemas.microsoft.com/office/drawing/2014/chart" uri="{C3380CC4-5D6E-409C-BE32-E72D297353CC}">
              <c16:uniqueId val="{00000001-B426-4C0B-A1FE-84165ECF6285}"/>
            </c:ext>
          </c:extLst>
        </c:ser>
        <c:ser>
          <c:idx val="1"/>
          <c:order val="1"/>
          <c:tx>
            <c:strRef>
              <c:f>Sheet1!$C$1</c:f>
              <c:strCache>
                <c:ptCount val="1"/>
                <c:pt idx="0">
                  <c:v>Stage 2</c:v>
                </c:pt>
              </c:strCache>
            </c:strRef>
          </c:tx>
          <c:spPr>
            <a:solidFill>
              <a:srgbClr val="135789"/>
            </a:solidFill>
          </c:spPr>
          <c:invertIfNegative val="0"/>
          <c:dLbls>
            <c:spPr>
              <a:solidFill>
                <a:schemeClr val="tx1">
                  <a:lumMod val="65000"/>
                  <a:lumOff val="35000"/>
                </a:schemeClr>
              </a:solid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Sheet1!$C$2</c:f>
              <c:numCache>
                <c:formatCode>0%</c:formatCode>
                <c:ptCount val="1"/>
                <c:pt idx="0">
                  <c:v>0.11</c:v>
                </c:pt>
              </c:numCache>
            </c:numRef>
          </c:val>
          <c:extLst>
            <c:ext xmlns:c16="http://schemas.microsoft.com/office/drawing/2014/chart" uri="{C3380CC4-5D6E-409C-BE32-E72D297353CC}">
              <c16:uniqueId val="{00000002-B426-4C0B-A1FE-84165ECF6285}"/>
            </c:ext>
          </c:extLst>
        </c:ser>
        <c:ser>
          <c:idx val="2"/>
          <c:order val="2"/>
          <c:tx>
            <c:strRef>
              <c:f>Sheet1!$D$1</c:f>
              <c:strCache>
                <c:ptCount val="1"/>
                <c:pt idx="0">
                  <c:v>Stage 3</c:v>
                </c:pt>
              </c:strCache>
            </c:strRef>
          </c:tx>
          <c:spPr>
            <a:solidFill>
              <a:srgbClr val="0E4670"/>
            </a:solidFill>
          </c:spPr>
          <c:invertIfNegative val="0"/>
          <c:dLbls>
            <c:spPr>
              <a:no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Sheet1!$D$2</c:f>
              <c:numCache>
                <c:formatCode>0%</c:formatCode>
                <c:ptCount val="1"/>
                <c:pt idx="0">
                  <c:v>0.67</c:v>
                </c:pt>
              </c:numCache>
            </c:numRef>
          </c:val>
          <c:extLst>
            <c:ext xmlns:c16="http://schemas.microsoft.com/office/drawing/2014/chart" uri="{C3380CC4-5D6E-409C-BE32-E72D297353CC}">
              <c16:uniqueId val="{00000003-B426-4C0B-A1FE-84165ECF6285}"/>
            </c:ext>
          </c:extLst>
        </c:ser>
        <c:dLbls>
          <c:showLegendKey val="0"/>
          <c:showVal val="1"/>
          <c:showCatName val="0"/>
          <c:showSerName val="0"/>
          <c:showPercent val="0"/>
          <c:showBubbleSize val="0"/>
        </c:dLbls>
        <c:gapWidth val="82"/>
        <c:overlap val="-10"/>
        <c:axId val="435865120"/>
        <c:axId val="435865512"/>
      </c:barChart>
      <c:catAx>
        <c:axId val="435865120"/>
        <c:scaling>
          <c:orientation val="minMax"/>
        </c:scaling>
        <c:delete val="1"/>
        <c:axPos val="b"/>
        <c:numFmt formatCode="General" sourceLinked="0"/>
        <c:majorTickMark val="out"/>
        <c:minorTickMark val="none"/>
        <c:tickLblPos val="none"/>
        <c:crossAx val="435865512"/>
        <c:crosses val="autoZero"/>
        <c:auto val="1"/>
        <c:lblAlgn val="ctr"/>
        <c:lblOffset val="100"/>
        <c:noMultiLvlLbl val="0"/>
      </c:catAx>
      <c:valAx>
        <c:axId val="435865512"/>
        <c:scaling>
          <c:orientation val="minMax"/>
          <c:max val="1"/>
          <c:min val="0"/>
        </c:scaling>
        <c:delete val="1"/>
        <c:axPos val="l"/>
        <c:numFmt formatCode="0%" sourceLinked="1"/>
        <c:majorTickMark val="out"/>
        <c:minorTickMark val="none"/>
        <c:tickLblPos val="nextTo"/>
        <c:crossAx val="435865120"/>
        <c:crosses val="autoZero"/>
        <c:crossBetween val="between"/>
      </c:valAx>
    </c:plotArea>
    <c:plotVisOnly val="1"/>
    <c:dispBlanksAs val="gap"/>
    <c:showDLblsOverMax val="0"/>
  </c:chart>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278497732419848"/>
          <c:y val="2.791877582374367E-2"/>
          <c:w val="0.48721505475080923"/>
          <c:h val="0.9127197637712785"/>
        </c:manualLayout>
      </c:layout>
      <c:barChart>
        <c:barDir val="bar"/>
        <c:grouping val="stacked"/>
        <c:varyColors val="0"/>
        <c:ser>
          <c:idx val="0"/>
          <c:order val="0"/>
          <c:tx>
            <c:strRef>
              <c:f>Sheet1!$B$1</c:f>
              <c:strCache>
                <c:ptCount val="1"/>
                <c:pt idx="0">
                  <c:v>Total</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48BA-4B39-B4BD-CC97B683220E}"/>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48BA-4B39-B4BD-CC97B683220E}"/>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48BA-4B39-B4BD-CC97B683220E}"/>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48BA-4B39-B4BD-CC97B683220E}"/>
              </c:ext>
            </c:extLst>
          </c:dPt>
          <c:dPt>
            <c:idx val="4"/>
            <c:invertIfNegative val="0"/>
            <c:bubble3D val="0"/>
            <c:spPr>
              <a:solidFill>
                <a:schemeClr val="accent3"/>
              </a:solidFill>
              <a:ln>
                <a:noFill/>
              </a:ln>
              <a:effectLst/>
            </c:spPr>
            <c:extLst>
              <c:ext xmlns:c16="http://schemas.microsoft.com/office/drawing/2014/chart" uri="{C3380CC4-5D6E-409C-BE32-E72D297353CC}">
                <c16:uniqueId val="{00000009-48BA-4B39-B4BD-CC97B683220E}"/>
              </c:ext>
            </c:extLst>
          </c:dPt>
          <c:dPt>
            <c:idx val="5"/>
            <c:invertIfNegative val="0"/>
            <c:bubble3D val="0"/>
            <c:spPr>
              <a:solidFill>
                <a:schemeClr val="accent3"/>
              </a:solidFill>
              <a:ln>
                <a:noFill/>
              </a:ln>
              <a:effectLst/>
            </c:spPr>
            <c:extLst>
              <c:ext xmlns:c16="http://schemas.microsoft.com/office/drawing/2014/chart" uri="{C3380CC4-5D6E-409C-BE32-E72D297353CC}">
                <c16:uniqueId val="{0000000B-48BA-4B39-B4BD-CC97B683220E}"/>
              </c:ext>
            </c:extLst>
          </c:dPt>
          <c:dPt>
            <c:idx val="6"/>
            <c:invertIfNegative val="0"/>
            <c:bubble3D val="0"/>
            <c:spPr>
              <a:solidFill>
                <a:schemeClr val="accent1"/>
              </a:solidFill>
              <a:ln>
                <a:noFill/>
              </a:ln>
              <a:effectLst/>
            </c:spPr>
            <c:extLst>
              <c:ext xmlns:c16="http://schemas.microsoft.com/office/drawing/2014/chart" uri="{C3380CC4-5D6E-409C-BE32-E72D297353CC}">
                <c16:uniqueId val="{0000000D-48BA-4B39-B4BD-CC97B683220E}"/>
              </c:ext>
            </c:extLst>
          </c:dPt>
          <c:dPt>
            <c:idx val="7"/>
            <c:invertIfNegative val="0"/>
            <c:bubble3D val="0"/>
            <c:spPr>
              <a:solidFill>
                <a:schemeClr val="accent2"/>
              </a:solidFill>
              <a:ln>
                <a:noFill/>
              </a:ln>
              <a:effectLst/>
            </c:spPr>
            <c:extLst>
              <c:ext xmlns:c16="http://schemas.microsoft.com/office/drawing/2014/chart" uri="{C3380CC4-5D6E-409C-BE32-E72D297353CC}">
                <c16:uniqueId val="{0000000F-48BA-4B39-B4BD-CC97B683220E}"/>
              </c:ext>
            </c:extLst>
          </c:dPt>
          <c:dPt>
            <c:idx val="8"/>
            <c:invertIfNegative val="0"/>
            <c:bubble3D val="0"/>
            <c:spPr>
              <a:solidFill>
                <a:schemeClr val="accent2"/>
              </a:solidFill>
              <a:ln>
                <a:noFill/>
              </a:ln>
              <a:effectLst/>
            </c:spPr>
            <c:extLst>
              <c:ext xmlns:c16="http://schemas.microsoft.com/office/drawing/2014/chart" uri="{C3380CC4-5D6E-409C-BE32-E72D297353CC}">
                <c16:uniqueId val="{00000011-48BA-4B39-B4BD-CC97B683220E}"/>
              </c:ext>
            </c:extLst>
          </c:dPt>
          <c:dPt>
            <c:idx val="9"/>
            <c:invertIfNegative val="0"/>
            <c:bubble3D val="0"/>
            <c:spPr>
              <a:solidFill>
                <a:schemeClr val="accent4"/>
              </a:solidFill>
              <a:ln>
                <a:noFill/>
              </a:ln>
              <a:effectLst/>
            </c:spPr>
            <c:extLst>
              <c:ext xmlns:c16="http://schemas.microsoft.com/office/drawing/2014/chart" uri="{C3380CC4-5D6E-409C-BE32-E72D297353CC}">
                <c16:uniqueId val="{00000013-48BA-4B39-B4BD-CC97B683220E}"/>
              </c:ext>
            </c:extLst>
          </c:dPt>
          <c:dPt>
            <c:idx val="10"/>
            <c:invertIfNegative val="0"/>
            <c:bubble3D val="0"/>
            <c:spPr>
              <a:solidFill>
                <a:schemeClr val="accent4"/>
              </a:solidFill>
              <a:ln>
                <a:noFill/>
              </a:ln>
              <a:effectLst/>
            </c:spPr>
            <c:extLst>
              <c:ext xmlns:c16="http://schemas.microsoft.com/office/drawing/2014/chart" uri="{C3380CC4-5D6E-409C-BE32-E72D297353CC}">
                <c16:uniqueId val="{00000015-48BA-4B39-B4BD-CC97B683220E}"/>
              </c:ext>
            </c:extLst>
          </c:dPt>
          <c:dPt>
            <c:idx val="11"/>
            <c:invertIfNegative val="0"/>
            <c:bubble3D val="0"/>
            <c:spPr>
              <a:solidFill>
                <a:schemeClr val="accent4"/>
              </a:solidFill>
              <a:ln>
                <a:noFill/>
              </a:ln>
              <a:effectLst/>
            </c:spPr>
            <c:extLst>
              <c:ext xmlns:c16="http://schemas.microsoft.com/office/drawing/2014/chart" uri="{C3380CC4-5D6E-409C-BE32-E72D297353CC}">
                <c16:uniqueId val="{00000017-48BA-4B39-B4BD-CC97B683220E}"/>
              </c:ext>
            </c:extLst>
          </c:dPt>
          <c:dPt>
            <c:idx val="12"/>
            <c:invertIfNegative val="0"/>
            <c:bubble3D val="0"/>
            <c:spPr>
              <a:solidFill>
                <a:schemeClr val="accent4"/>
              </a:solidFill>
              <a:ln>
                <a:noFill/>
              </a:ln>
              <a:effectLst/>
            </c:spPr>
            <c:extLst>
              <c:ext xmlns:c16="http://schemas.microsoft.com/office/drawing/2014/chart" uri="{C3380CC4-5D6E-409C-BE32-E72D297353CC}">
                <c16:uniqueId val="{00000019-48BA-4B39-B4BD-CC97B683220E}"/>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1B-48BA-4B39-B4BD-CC97B683220E}"/>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1D-48BA-4B39-B4BD-CC97B683220E}"/>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1F-48BA-4B39-B4BD-CC97B683220E}"/>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SG&amp;A cost optimization</c:v>
                </c:pt>
                <c:pt idx="1">
                  <c:v>Customer-focus improvement</c:v>
                </c:pt>
                <c:pt idx="2">
                  <c:v>Product or service portfolio expansion*</c:v>
                </c:pt>
                <c:pt idx="3">
                  <c:v>Data management or analytical capability improvement</c:v>
                </c:pt>
                <c:pt idx="4">
                  <c:v>Major technology platform upgrade or new technology introduction</c:v>
                </c:pt>
                <c:pt idx="5">
                  <c:v>Enterprise digital transformation***</c:v>
                </c:pt>
                <c:pt idx="6">
                  <c:v>Market expansion**</c:v>
                </c:pt>
                <c:pt idx="7">
                  <c:v>Major re-organization/organizational realignment</c:v>
                </c:pt>
                <c:pt idx="8">
                  <c:v>Global operations/supply chain optimization</c:v>
                </c:pt>
                <c:pt idx="9">
                  <c:v>Develop or expand diversity and inclusion program</c:v>
                </c:pt>
                <c:pt idx="10">
                  <c:v>New talent acquisition or development</c:v>
                </c:pt>
                <c:pt idx="11">
                  <c:v>Develop or expand corporate social responsibility program****</c:v>
                </c:pt>
                <c:pt idx="12">
                  <c:v>Cultural change program</c:v>
                </c:pt>
              </c:strCache>
            </c:strRef>
          </c:cat>
          <c:val>
            <c:numRef>
              <c:f>Sheet1!$B$2:$B$14</c:f>
              <c:numCache>
                <c:formatCode>0%</c:formatCode>
                <c:ptCount val="13"/>
                <c:pt idx="0">
                  <c:v>0.59</c:v>
                </c:pt>
                <c:pt idx="1">
                  <c:v>0.56000000000000005</c:v>
                </c:pt>
                <c:pt idx="2">
                  <c:v>0.55000000000000004</c:v>
                </c:pt>
                <c:pt idx="3">
                  <c:v>0.47</c:v>
                </c:pt>
                <c:pt idx="4">
                  <c:v>0.42</c:v>
                </c:pt>
                <c:pt idx="5">
                  <c:v>0.41</c:v>
                </c:pt>
                <c:pt idx="6">
                  <c:v>0.39</c:v>
                </c:pt>
                <c:pt idx="7">
                  <c:v>0.36</c:v>
                </c:pt>
                <c:pt idx="8">
                  <c:v>0.35</c:v>
                </c:pt>
                <c:pt idx="9">
                  <c:v>0.34</c:v>
                </c:pt>
                <c:pt idx="10">
                  <c:v>0.33</c:v>
                </c:pt>
                <c:pt idx="11">
                  <c:v>0.32</c:v>
                </c:pt>
                <c:pt idx="12">
                  <c:v>0.28000000000000003</c:v>
                </c:pt>
              </c:numCache>
            </c:numRef>
          </c:val>
          <c:extLst>
            <c:ext xmlns:c16="http://schemas.microsoft.com/office/drawing/2014/chart" uri="{C3380CC4-5D6E-409C-BE32-E72D297353CC}">
              <c16:uniqueId val="{00000020-48BA-4B39-B4BD-CC97B683220E}"/>
            </c:ext>
          </c:extLst>
        </c:ser>
        <c:dLbls>
          <c:showLegendKey val="0"/>
          <c:showVal val="0"/>
          <c:showCatName val="0"/>
          <c:showSerName val="0"/>
          <c:showPercent val="0"/>
          <c:showBubbleSize val="0"/>
        </c:dLbls>
        <c:gapWidth val="24"/>
        <c:overlap val="100"/>
        <c:axId val="81069200"/>
        <c:axId val="81069592"/>
      </c:barChart>
      <c:catAx>
        <c:axId val="81069200"/>
        <c:scaling>
          <c:orientation val="maxMin"/>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81069592"/>
        <c:crosses val="autoZero"/>
        <c:auto val="1"/>
        <c:lblAlgn val="ctr"/>
        <c:lblOffset val="100"/>
        <c:noMultiLvlLbl val="0"/>
      </c:catAx>
      <c:valAx>
        <c:axId val="81069592"/>
        <c:scaling>
          <c:orientation val="minMax"/>
        </c:scaling>
        <c:delete val="1"/>
        <c:axPos val="t"/>
        <c:numFmt formatCode="0%" sourceLinked="1"/>
        <c:majorTickMark val="out"/>
        <c:minorTickMark val="none"/>
        <c:tickLblPos val="nextTo"/>
        <c:crossAx val="81069200"/>
        <c:crosses val="autoZero"/>
        <c:crossBetween val="between"/>
      </c:valAx>
      <c:spPr>
        <a:noFill/>
        <a:ln w="25400">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272158449595346"/>
          <c:y val="1.02476894900647E-2"/>
          <c:w val="0.57539519639565351"/>
          <c:h val="0.86420474595047525"/>
        </c:manualLayout>
      </c:layout>
      <c:barChart>
        <c:barDir val="bar"/>
        <c:grouping val="stacked"/>
        <c:varyColors val="0"/>
        <c:ser>
          <c:idx val="0"/>
          <c:order val="0"/>
          <c:tx>
            <c:strRef>
              <c:f>Sheet1!$B$1</c:f>
              <c:strCache>
                <c:ptCount val="1"/>
                <c:pt idx="0">
                  <c:v>Large scale deployment**</c:v>
                </c:pt>
              </c:strCache>
            </c:strRef>
          </c:tx>
          <c:spPr>
            <a:solidFill>
              <a:schemeClr val="accent4"/>
            </a:solidFill>
            <a:ln>
              <a:noFill/>
            </a:ln>
          </c:spPr>
          <c:invertIfNegative val="0"/>
          <c:dLbls>
            <c:dLbl>
              <c:idx val="4"/>
              <c:layout>
                <c:manualLayout>
                  <c:x val="2.529575618874525E-3"/>
                  <c:y val="3.203601068556457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745-425A-95B8-B122B9174349}"/>
                </c:ext>
              </c:extLst>
            </c:dLbl>
            <c:spPr>
              <a:noFill/>
              <a:ln>
                <a:noFill/>
              </a:ln>
              <a:effectLst/>
            </c:spPr>
            <c:txPr>
              <a:bodyPr wrap="square" lIns="38100" tIns="19050" rIns="38100" bIns="19050" anchor="ctr">
                <a:spAutoFit/>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Next-generation, cloud-based core applications</c:v>
                </c:pt>
                <c:pt idx="1">
                  <c:v>Legacy applications</c:v>
                </c:pt>
                <c:pt idx="2">
                  <c:v>Robotic process automation</c:v>
                </c:pt>
                <c:pt idx="3">
                  <c:v>Best of breed point solutions</c:v>
                </c:pt>
                <c:pt idx="4">
                  <c:v>Business process management (BPM) tools</c:v>
                </c:pt>
              </c:strCache>
            </c:strRef>
          </c:cat>
          <c:val>
            <c:numRef>
              <c:f>Sheet1!$B$2:$B$6</c:f>
              <c:numCache>
                <c:formatCode>0%</c:formatCode>
                <c:ptCount val="5"/>
                <c:pt idx="0">
                  <c:v>0.37</c:v>
                </c:pt>
                <c:pt idx="1">
                  <c:v>0.5</c:v>
                </c:pt>
                <c:pt idx="2">
                  <c:v>0.13</c:v>
                </c:pt>
                <c:pt idx="3">
                  <c:v>0.14000000000000001</c:v>
                </c:pt>
                <c:pt idx="4">
                  <c:v>0.15</c:v>
                </c:pt>
              </c:numCache>
            </c:numRef>
          </c:val>
          <c:extLst>
            <c:ext xmlns:c16="http://schemas.microsoft.com/office/drawing/2014/chart" uri="{C3380CC4-5D6E-409C-BE32-E72D297353CC}">
              <c16:uniqueId val="{00000000-955F-454E-B144-75EABC32F410}"/>
            </c:ext>
          </c:extLst>
        </c:ser>
        <c:ser>
          <c:idx val="1"/>
          <c:order val="1"/>
          <c:tx>
            <c:strRef>
              <c:f>Sheet1!$C$1</c:f>
              <c:strCache>
                <c:ptCount val="1"/>
                <c:pt idx="0">
                  <c:v>Pilots/small-scale deployments***</c:v>
                </c:pt>
              </c:strCache>
            </c:strRef>
          </c:tx>
          <c:spPr>
            <a:solidFill>
              <a:schemeClr val="accent3"/>
            </a:solidFill>
          </c:spPr>
          <c:invertIfNegative val="0"/>
          <c:dLbls>
            <c:spPr>
              <a:noFill/>
              <a:ln>
                <a:noFill/>
              </a:ln>
              <a:effectLst/>
            </c:spPr>
            <c:txPr>
              <a:bodyPr wrap="square" lIns="38100" tIns="19050" rIns="38100" bIns="19050" anchor="ctr">
                <a:spAutoFit/>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Next-generation, cloud-based core applications</c:v>
                </c:pt>
                <c:pt idx="1">
                  <c:v>Legacy applications</c:v>
                </c:pt>
                <c:pt idx="2">
                  <c:v>Robotic process automation</c:v>
                </c:pt>
                <c:pt idx="3">
                  <c:v>Best of breed point solutions</c:v>
                </c:pt>
                <c:pt idx="4">
                  <c:v>Business process management (BPM) tools</c:v>
                </c:pt>
              </c:strCache>
            </c:strRef>
          </c:cat>
          <c:val>
            <c:numRef>
              <c:f>Sheet1!$C$2:$C$6</c:f>
              <c:numCache>
                <c:formatCode>0%</c:formatCode>
                <c:ptCount val="5"/>
                <c:pt idx="0">
                  <c:v>0.46</c:v>
                </c:pt>
                <c:pt idx="1">
                  <c:v>0.23</c:v>
                </c:pt>
                <c:pt idx="2">
                  <c:v>0.53</c:v>
                </c:pt>
                <c:pt idx="3">
                  <c:v>0.51</c:v>
                </c:pt>
                <c:pt idx="4">
                  <c:v>0.44</c:v>
                </c:pt>
              </c:numCache>
            </c:numRef>
          </c:val>
          <c:extLst>
            <c:ext xmlns:c16="http://schemas.microsoft.com/office/drawing/2014/chart" uri="{C3380CC4-5D6E-409C-BE32-E72D297353CC}">
              <c16:uniqueId val="{00000001-955F-454E-B144-75EABC32F410}"/>
            </c:ext>
          </c:extLst>
        </c:ser>
        <c:ser>
          <c:idx val="2"/>
          <c:order val="2"/>
          <c:tx>
            <c:strRef>
              <c:f>Sheet1!$D$1</c:f>
              <c:strCache>
                <c:ptCount val="1"/>
                <c:pt idx="0">
                  <c:v> </c:v>
                </c:pt>
              </c:strCache>
            </c:strRef>
          </c:tx>
          <c:spPr>
            <a:noFill/>
          </c:spPr>
          <c:invertIfNegative val="0"/>
          <c:dLbls>
            <c:spPr>
              <a:noFill/>
              <a:ln>
                <a:noFill/>
              </a:ln>
              <a:effectLst/>
            </c:spPr>
            <c:txPr>
              <a:bodyPr wrap="square" lIns="38100" tIns="19050" rIns="38100" bIns="19050" anchor="ctr">
                <a:spAutoFit/>
              </a:bodyPr>
              <a:lstStyle/>
              <a:p>
                <a:pPr>
                  <a:defRPr b="1"/>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Next-generation, cloud-based core applications</c:v>
                </c:pt>
                <c:pt idx="1">
                  <c:v>Legacy applications</c:v>
                </c:pt>
                <c:pt idx="2">
                  <c:v>Robotic process automation</c:v>
                </c:pt>
                <c:pt idx="3">
                  <c:v>Best of breed point solutions</c:v>
                </c:pt>
                <c:pt idx="4">
                  <c:v>Business process management (BPM) tools</c:v>
                </c:pt>
              </c:strCache>
            </c:strRef>
          </c:cat>
          <c:val>
            <c:numRef>
              <c:f>Sheet1!$D$2:$D$6</c:f>
              <c:numCache>
                <c:formatCode>0%</c:formatCode>
                <c:ptCount val="5"/>
                <c:pt idx="0">
                  <c:v>0.83</c:v>
                </c:pt>
                <c:pt idx="1">
                  <c:v>0.73</c:v>
                </c:pt>
                <c:pt idx="2">
                  <c:v>0.66</c:v>
                </c:pt>
                <c:pt idx="3">
                  <c:v>0.65</c:v>
                </c:pt>
                <c:pt idx="4">
                  <c:v>0.59</c:v>
                </c:pt>
              </c:numCache>
            </c:numRef>
          </c:val>
          <c:extLst>
            <c:ext xmlns:c16="http://schemas.microsoft.com/office/drawing/2014/chart" uri="{C3380CC4-5D6E-409C-BE32-E72D297353CC}">
              <c16:uniqueId val="{00000002-955F-454E-B144-75EABC32F410}"/>
            </c:ext>
          </c:extLst>
        </c:ser>
        <c:dLbls>
          <c:showLegendKey val="0"/>
          <c:showVal val="1"/>
          <c:showCatName val="0"/>
          <c:showSerName val="0"/>
          <c:showPercent val="0"/>
          <c:showBubbleSize val="0"/>
        </c:dLbls>
        <c:gapWidth val="95"/>
        <c:overlap val="100"/>
        <c:axId val="390007280"/>
        <c:axId val="390000616"/>
      </c:barChart>
      <c:catAx>
        <c:axId val="390007280"/>
        <c:scaling>
          <c:orientation val="maxMin"/>
        </c:scaling>
        <c:delete val="0"/>
        <c:axPos val="l"/>
        <c:numFmt formatCode="General" sourceLinked="0"/>
        <c:majorTickMark val="out"/>
        <c:minorTickMark val="none"/>
        <c:tickLblPos val="nextTo"/>
        <c:spPr>
          <a:ln>
            <a:noFill/>
          </a:ln>
        </c:spPr>
        <c:txPr>
          <a:bodyPr/>
          <a:lstStyle/>
          <a:p>
            <a:pPr algn="r">
              <a:defRPr/>
            </a:pPr>
            <a:endParaRPr lang="en-US"/>
          </a:p>
        </c:txPr>
        <c:crossAx val="390000616"/>
        <c:crosses val="autoZero"/>
        <c:auto val="1"/>
        <c:lblAlgn val="ctr"/>
        <c:lblOffset val="100"/>
        <c:noMultiLvlLbl val="0"/>
      </c:catAx>
      <c:valAx>
        <c:axId val="390000616"/>
        <c:scaling>
          <c:orientation val="minMax"/>
          <c:max val="1.1000000000000001"/>
        </c:scaling>
        <c:delete val="1"/>
        <c:axPos val="t"/>
        <c:numFmt formatCode="0%" sourceLinked="1"/>
        <c:majorTickMark val="out"/>
        <c:minorTickMark val="none"/>
        <c:tickLblPos val="nextTo"/>
        <c:crossAx val="390007280"/>
        <c:crosses val="autoZero"/>
        <c:crossBetween val="between"/>
      </c:valAx>
    </c:plotArea>
    <c:legend>
      <c:legendPos val="b"/>
      <c:layout>
        <c:manualLayout>
          <c:xMode val="edge"/>
          <c:yMode val="edge"/>
          <c:x val="1.2982499121121857E-3"/>
          <c:y val="0.9220698375448122"/>
          <c:w val="0.99870175008788786"/>
          <c:h val="7.4726813618823176E-2"/>
        </c:manualLayout>
      </c:layout>
      <c:overlay val="0"/>
    </c:legend>
    <c:plotVisOnly val="1"/>
    <c:dispBlanksAs val="gap"/>
    <c:showDLblsOverMax val="0"/>
  </c:chart>
  <c:txPr>
    <a:bodyPr/>
    <a:lstStyle/>
    <a:p>
      <a:pPr>
        <a:defRPr sz="1200">
          <a:latin typeface="+mn-lt"/>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271394310686829"/>
          <c:y val="0.1139416081044804"/>
          <c:w val="0.78535221110555553"/>
          <c:h val="0.84129635364611433"/>
        </c:manualLayout>
      </c:layout>
      <c:barChart>
        <c:barDir val="bar"/>
        <c:grouping val="stacked"/>
        <c:varyColors val="0"/>
        <c:ser>
          <c:idx val="0"/>
          <c:order val="0"/>
          <c:tx>
            <c:strRef>
              <c:f>Sheet1!$B$1</c:f>
              <c:strCache>
                <c:ptCount val="1"/>
                <c:pt idx="0">
                  <c:v>Fell short</c:v>
                </c:pt>
              </c:strCache>
            </c:strRef>
          </c:tx>
          <c:spPr>
            <a:blipFill>
              <a:blip xmlns:r="http://schemas.openxmlformats.org/officeDocument/2006/relationships" r:embed="rId3"/>
              <a:stretch>
                <a:fillRect/>
              </a:stretch>
            </a:blipFill>
            <a:ln>
              <a:noFill/>
            </a:ln>
            <a:effectLst/>
          </c:spPr>
          <c:invertIfNegative val="0"/>
          <c:dPt>
            <c:idx val="2"/>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01-F1A5-4B3B-9E22-B2A289A08178}"/>
              </c:ext>
            </c:extLst>
          </c:dPt>
          <c:dPt>
            <c:idx val="3"/>
            <c:invertIfNegative val="0"/>
            <c:bubble3D val="0"/>
            <c:spPr>
              <a:blipFill>
                <a:blip xmlns:r="http://schemas.openxmlformats.org/officeDocument/2006/relationships" r:embed="rId5"/>
                <a:stretch>
                  <a:fillRect/>
                </a:stretch>
              </a:blipFill>
              <a:ln>
                <a:noFill/>
              </a:ln>
              <a:effectLst/>
            </c:spPr>
            <c:extLst>
              <c:ext xmlns:c16="http://schemas.microsoft.com/office/drawing/2014/chart" uri="{C3380CC4-5D6E-409C-BE32-E72D297353CC}">
                <c16:uniqueId val="{00000000-F1A5-4B3B-9E22-B2A289A08178}"/>
              </c:ext>
            </c:extLst>
          </c:dPt>
          <c:dLbls>
            <c:dLbl>
              <c:idx val="0"/>
              <c:layout>
                <c:manualLayout>
                  <c:x val="-0.10676687620716982"/>
                  <c:y val="6.2282012954658697E-3"/>
                </c:manualLayout>
              </c:layout>
              <c:tx>
                <c:rich>
                  <a:bodyPr/>
                  <a:lstStyle/>
                  <a:p>
                    <a:fld id="{269A1E34-3EE8-40FD-880D-D425D7F235F6}" type="CELLRANGE">
                      <a:rPr lang="en-US"/>
                      <a:pPr/>
                      <a:t>[ZELLBEREICH]</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4CE5-4C7D-B6D7-FF4F625F6FFA}"/>
                </c:ext>
              </c:extLst>
            </c:dLbl>
            <c:dLbl>
              <c:idx val="1"/>
              <c:layout>
                <c:manualLayout>
                  <c:x val="-0.12132599568996565"/>
                  <c:y val="-3.1141006477329349E-3"/>
                </c:manualLayout>
              </c:layout>
              <c:tx>
                <c:rich>
                  <a:bodyPr/>
                  <a:lstStyle/>
                  <a:p>
                    <a:fld id="{B708598B-7C27-401C-8A43-12AEF3B46B09}" type="CELLRANGE">
                      <a:rPr lang="en-US"/>
                      <a:pPr/>
                      <a:t>[ZELLBEREICH]</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4CE5-4C7D-B6D7-FF4F625F6FFA}"/>
                </c:ext>
              </c:extLst>
            </c:dLbl>
            <c:dLbl>
              <c:idx val="2"/>
              <c:layout>
                <c:manualLayout>
                  <c:x val="-0.10919339612096909"/>
                  <c:y val="-3.1141006477329349E-3"/>
                </c:manualLayout>
              </c:layout>
              <c:tx>
                <c:rich>
                  <a:bodyPr/>
                  <a:lstStyle/>
                  <a:p>
                    <a:fld id="{B1502411-417E-4415-A8B3-8EBA534ECEC4}" type="CELLRANGE">
                      <a:rPr lang="en-US"/>
                      <a:pPr/>
                      <a:t>[ZELLBEREICH]</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F1A5-4B3B-9E22-B2A289A08178}"/>
                </c:ext>
              </c:extLst>
            </c:dLbl>
            <c:dLbl>
              <c:idx val="3"/>
              <c:layout>
                <c:manualLayout>
                  <c:x val="-6.3089517758782229E-2"/>
                  <c:y val="0"/>
                </c:manualLayout>
              </c:layout>
              <c:tx>
                <c:rich>
                  <a:bodyPr/>
                  <a:lstStyle/>
                  <a:p>
                    <a:fld id="{F11EB3FA-0B93-4080-8267-22B96F0D5FA0}" type="CELLRANGE">
                      <a:rPr lang="en-US"/>
                      <a:pPr/>
                      <a:t>[ZELLBEREICH]</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F1A5-4B3B-9E22-B2A289A08178}"/>
                </c:ext>
              </c:extLst>
            </c:dLbl>
            <c:dLbl>
              <c:idx val="4"/>
              <c:layout>
                <c:manualLayout>
                  <c:x val="-0.10434035629337042"/>
                  <c:y val="3.1141006477329349E-3"/>
                </c:manualLayout>
              </c:layout>
              <c:tx>
                <c:rich>
                  <a:bodyPr/>
                  <a:lstStyle/>
                  <a:p>
                    <a:fld id="{F3A10EA1-491D-4F20-9CC6-B42D9A46304B}" type="CELLRANGE">
                      <a:rPr lang="en-US"/>
                      <a:pPr/>
                      <a:t>[ZELLBEREICH]</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4CE5-4C7D-B6D7-FF4F625F6FF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Arial" panose="020B0604020202020204" pitchFamily="34" charset="0"/>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Sheet1!$A$2:$A$6</c:f>
              <c:strCache>
                <c:ptCount val="5"/>
                <c:pt idx="0">
                  <c:v>Next-generation, cloud-based core applications</c:v>
                </c:pt>
                <c:pt idx="1">
                  <c:v>Legacy applications</c:v>
                </c:pt>
                <c:pt idx="2">
                  <c:v>Robotic process automation</c:v>
                </c:pt>
                <c:pt idx="3">
                  <c:v>Best of breed point solutions</c:v>
                </c:pt>
                <c:pt idx="4">
                  <c:v>Business process management (BPM) tools</c:v>
                </c:pt>
              </c:strCache>
            </c:strRef>
          </c:cat>
          <c:val>
            <c:numRef>
              <c:f>Sheet1!$B$2:$B$6</c:f>
              <c:numCache>
                <c:formatCode>###0%</c:formatCode>
                <c:ptCount val="5"/>
                <c:pt idx="0">
                  <c:v>-0.3</c:v>
                </c:pt>
                <c:pt idx="1">
                  <c:v>-0.4</c:v>
                </c:pt>
                <c:pt idx="2">
                  <c:v>-0.35</c:v>
                </c:pt>
                <c:pt idx="3">
                  <c:v>-0.12</c:v>
                </c:pt>
                <c:pt idx="4">
                  <c:v>-0.3</c:v>
                </c:pt>
              </c:numCache>
            </c:numRef>
          </c:val>
          <c:extLst>
            <c:ext xmlns:c15="http://schemas.microsoft.com/office/drawing/2012/chart" uri="{02D57815-91ED-43cb-92C2-25804820EDAC}">
              <c15:datalabelsRange>
                <c15:f>Sheet1!$E$14:$E$18</c15:f>
                <c15:dlblRangeCache>
                  <c:ptCount val="5"/>
                  <c:pt idx="0">
                    <c:v>30%</c:v>
                  </c:pt>
                  <c:pt idx="1">
                    <c:v>40%</c:v>
                  </c:pt>
                  <c:pt idx="2">
                    <c:v>35%</c:v>
                  </c:pt>
                  <c:pt idx="3">
                    <c:v>12%</c:v>
                  </c:pt>
                  <c:pt idx="4">
                    <c:v>30%</c:v>
                  </c:pt>
                </c15:dlblRangeCache>
              </c15:datalabelsRange>
            </c:ext>
            <c:ext xmlns:c16="http://schemas.microsoft.com/office/drawing/2014/chart" uri="{C3380CC4-5D6E-409C-BE32-E72D297353CC}">
              <c16:uniqueId val="{00000000-6AD7-4ED1-84C1-EE73CB3A018C}"/>
            </c:ext>
          </c:extLst>
        </c:ser>
        <c:ser>
          <c:idx val="1"/>
          <c:order val="1"/>
          <c:tx>
            <c:strRef>
              <c:f>Sheet1!$C$1</c:f>
              <c:strCache>
                <c:ptCount val="1"/>
                <c:pt idx="0">
                  <c:v> </c:v>
                </c:pt>
              </c:strCache>
            </c:strRef>
          </c:tx>
          <c:spPr>
            <a:noFill/>
            <a:ln>
              <a:noFill/>
            </a:ln>
            <a:effectLst/>
          </c:spPr>
          <c:invertIfNegative val="0"/>
          <c:dLbls>
            <c:delete val="1"/>
          </c:dLbls>
          <c:cat>
            <c:strRef>
              <c:f>Sheet1!$A$2:$A$6</c:f>
              <c:strCache>
                <c:ptCount val="5"/>
                <c:pt idx="0">
                  <c:v>Next-generation, cloud-based core applications</c:v>
                </c:pt>
                <c:pt idx="1">
                  <c:v>Legacy applications</c:v>
                </c:pt>
                <c:pt idx="2">
                  <c:v>Robotic process automation</c:v>
                </c:pt>
                <c:pt idx="3">
                  <c:v>Best of breed point solutions</c:v>
                </c:pt>
                <c:pt idx="4">
                  <c:v>Business process management (BPM) tools</c:v>
                </c:pt>
              </c:strCache>
            </c:strRef>
          </c:cat>
          <c:val>
            <c:numRef>
              <c:f>Sheet1!$C$2:$C$6</c:f>
              <c:numCache>
                <c:formatCode>0%</c:formatCode>
                <c:ptCount val="5"/>
                <c:pt idx="0">
                  <c:v>-0.2</c:v>
                </c:pt>
                <c:pt idx="1">
                  <c:v>-0.2</c:v>
                </c:pt>
                <c:pt idx="2">
                  <c:v>-0.2</c:v>
                </c:pt>
                <c:pt idx="3">
                  <c:v>-0.2</c:v>
                </c:pt>
                <c:pt idx="4">
                  <c:v>-0.2</c:v>
                </c:pt>
              </c:numCache>
            </c:numRef>
          </c:val>
          <c:extLst>
            <c:ext xmlns:c16="http://schemas.microsoft.com/office/drawing/2014/chart" uri="{C3380CC4-5D6E-409C-BE32-E72D297353CC}">
              <c16:uniqueId val="{00000006-6AD7-4ED1-84C1-EE73CB3A018C}"/>
            </c:ext>
          </c:extLst>
        </c:ser>
        <c:ser>
          <c:idx val="2"/>
          <c:order val="2"/>
          <c:tx>
            <c:strRef>
              <c:f>Sheet1!$D$1</c:f>
              <c:strCache>
                <c:ptCount val="1"/>
                <c:pt idx="0">
                  <c:v>Exceeded</c:v>
                </c:pt>
              </c:strCache>
            </c:strRef>
          </c:tx>
          <c:spPr>
            <a:solidFill>
              <a:schemeClr val="accent2"/>
            </a:solidFill>
            <a:ln>
              <a:noFill/>
            </a:ln>
            <a:effectLst/>
          </c:spPr>
          <c:invertIfNegative val="0"/>
          <c:dLbls>
            <c:dLbl>
              <c:idx val="0"/>
              <c:layout>
                <c:manualLayout>
                  <c:x val="1.455911948279587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CE5-4C7D-B6D7-FF4F625F6FFA}"/>
                </c:ext>
              </c:extLst>
            </c:dLbl>
            <c:dLbl>
              <c:idx val="1"/>
              <c:layout>
                <c:manualLayout>
                  <c:x val="7.2795597413978499E-3"/>
                  <c:y val="5.7091185686188307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F2B-4EEB-8072-D5210B7E5593}"/>
                </c:ext>
              </c:extLst>
            </c:dLbl>
            <c:dLbl>
              <c:idx val="2"/>
              <c:layout>
                <c:manualLayout>
                  <c:x val="1.455911948279587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E5-4C7D-B6D7-FF4F625F6FFA}"/>
                </c:ext>
              </c:extLst>
            </c:dLbl>
            <c:dLbl>
              <c:idx val="3"/>
              <c:layout>
                <c:manualLayout>
                  <c:x val="9.7060796551972518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CE5-4C7D-B6D7-FF4F625F6FFA}"/>
                </c:ext>
              </c:extLst>
            </c:dLbl>
            <c:dLbl>
              <c:idx val="4"/>
              <c:layout>
                <c:manualLayout>
                  <c:x val="1.213259956899647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F2B-4EEB-8072-D5210B7E559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Next-generation, cloud-based core applications</c:v>
                </c:pt>
                <c:pt idx="1">
                  <c:v>Legacy applications</c:v>
                </c:pt>
                <c:pt idx="2">
                  <c:v>Robotic process automation</c:v>
                </c:pt>
                <c:pt idx="3">
                  <c:v>Best of breed point solutions</c:v>
                </c:pt>
                <c:pt idx="4">
                  <c:v>Business process management (BPM) tools</c:v>
                </c:pt>
              </c:strCache>
            </c:strRef>
          </c:cat>
          <c:val>
            <c:numRef>
              <c:f>Sheet1!$D$2:$D$6</c:f>
              <c:numCache>
                <c:formatCode>0%</c:formatCode>
                <c:ptCount val="5"/>
                <c:pt idx="0">
                  <c:v>0.1</c:v>
                </c:pt>
                <c:pt idx="1">
                  <c:v>7.0000000000000007E-2</c:v>
                </c:pt>
                <c:pt idx="2">
                  <c:v>0.1</c:v>
                </c:pt>
                <c:pt idx="3">
                  <c:v>0.12</c:v>
                </c:pt>
                <c:pt idx="4">
                  <c:v>0.06</c:v>
                </c:pt>
              </c:numCache>
            </c:numRef>
          </c:val>
          <c:extLst>
            <c:ext xmlns:c16="http://schemas.microsoft.com/office/drawing/2014/chart" uri="{C3380CC4-5D6E-409C-BE32-E72D297353CC}">
              <c16:uniqueId val="{00000007-6AD7-4ED1-84C1-EE73CB3A018C}"/>
            </c:ext>
          </c:extLst>
        </c:ser>
        <c:ser>
          <c:idx val="3"/>
          <c:order val="3"/>
          <c:tx>
            <c:strRef>
              <c:f>Sheet1!$E$1</c:f>
              <c:strCache>
                <c:ptCount val="1"/>
                <c:pt idx="0">
                  <c:v>Met</c:v>
                </c:pt>
              </c:strCache>
            </c:strRef>
          </c:tx>
          <c:spPr>
            <a:blipFill>
              <a:blip xmlns:r="http://schemas.openxmlformats.org/officeDocument/2006/relationships" r:embed="rId6"/>
              <a:stretch>
                <a:fillRect/>
              </a:stretch>
            </a:blipFill>
            <a:ln>
              <a:noFill/>
            </a:ln>
            <a:effectLst>
              <a:glow>
                <a:schemeClr val="accent1"/>
              </a:glow>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Next-generation, cloud-based core applications</c:v>
                </c:pt>
                <c:pt idx="1">
                  <c:v>Legacy applications</c:v>
                </c:pt>
                <c:pt idx="2">
                  <c:v>Robotic process automation</c:v>
                </c:pt>
                <c:pt idx="3">
                  <c:v>Best of breed point solutions</c:v>
                </c:pt>
                <c:pt idx="4">
                  <c:v>Business process management (BPM) tools</c:v>
                </c:pt>
              </c:strCache>
            </c:strRef>
          </c:cat>
          <c:val>
            <c:numRef>
              <c:f>Sheet1!$E$2:$E$6</c:f>
              <c:numCache>
                <c:formatCode>0%</c:formatCode>
                <c:ptCount val="5"/>
                <c:pt idx="0">
                  <c:v>0.61</c:v>
                </c:pt>
                <c:pt idx="1">
                  <c:v>0.53</c:v>
                </c:pt>
                <c:pt idx="2">
                  <c:v>0.55000000000000004</c:v>
                </c:pt>
                <c:pt idx="3">
                  <c:v>0.76</c:v>
                </c:pt>
                <c:pt idx="4">
                  <c:v>0.64</c:v>
                </c:pt>
              </c:numCache>
            </c:numRef>
          </c:val>
          <c:extLst>
            <c:ext xmlns:c16="http://schemas.microsoft.com/office/drawing/2014/chart" uri="{C3380CC4-5D6E-409C-BE32-E72D297353CC}">
              <c16:uniqueId val="{00000008-6AD7-4ED1-84C1-EE73CB3A018C}"/>
            </c:ext>
          </c:extLst>
        </c:ser>
        <c:ser>
          <c:idx val="4"/>
          <c:order val="4"/>
          <c:tx>
            <c:strRef>
              <c:f>Sheet1!$F$1</c:f>
              <c:strCache>
                <c:ptCount val="1"/>
                <c:pt idx="0">
                  <c:v>SUM</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Next-generation, cloud-based core applications</c:v>
                </c:pt>
                <c:pt idx="1">
                  <c:v>Legacy applications</c:v>
                </c:pt>
                <c:pt idx="2">
                  <c:v>Robotic process automation</c:v>
                </c:pt>
                <c:pt idx="3">
                  <c:v>Best of breed point solutions</c:v>
                </c:pt>
                <c:pt idx="4">
                  <c:v>Business process management (BPM) tools</c:v>
                </c:pt>
              </c:strCache>
            </c:strRef>
          </c:cat>
          <c:val>
            <c:numRef>
              <c:f>Sheet1!$F$2:$F$6</c:f>
              <c:numCache>
                <c:formatCode>0%</c:formatCode>
                <c:ptCount val="5"/>
                <c:pt idx="0">
                  <c:v>0.71</c:v>
                </c:pt>
                <c:pt idx="1">
                  <c:v>0.6</c:v>
                </c:pt>
                <c:pt idx="2">
                  <c:v>0.65</c:v>
                </c:pt>
                <c:pt idx="3">
                  <c:v>0.88</c:v>
                </c:pt>
                <c:pt idx="4">
                  <c:v>0.7</c:v>
                </c:pt>
              </c:numCache>
            </c:numRef>
          </c:val>
          <c:extLst>
            <c:ext xmlns:c16="http://schemas.microsoft.com/office/drawing/2014/chart" uri="{C3380CC4-5D6E-409C-BE32-E72D297353CC}">
              <c16:uniqueId val="{00000009-6AD7-4ED1-84C1-EE73CB3A018C}"/>
            </c:ext>
          </c:extLst>
        </c:ser>
        <c:dLbls>
          <c:dLblPos val="ctr"/>
          <c:showLegendKey val="0"/>
          <c:showVal val="1"/>
          <c:showCatName val="0"/>
          <c:showSerName val="0"/>
          <c:showPercent val="0"/>
          <c:showBubbleSize val="0"/>
        </c:dLbls>
        <c:gapWidth val="95"/>
        <c:overlap val="100"/>
        <c:axId val="250212256"/>
        <c:axId val="250214608"/>
      </c:barChart>
      <c:catAx>
        <c:axId val="250212256"/>
        <c:scaling>
          <c:orientation val="maxMin"/>
        </c:scaling>
        <c:delete val="1"/>
        <c:axPos val="l"/>
        <c:numFmt formatCode="General" sourceLinked="1"/>
        <c:majorTickMark val="out"/>
        <c:minorTickMark val="none"/>
        <c:tickLblPos val="nextTo"/>
        <c:crossAx val="250214608"/>
        <c:crossesAt val="-100"/>
        <c:auto val="1"/>
        <c:lblAlgn val="ctr"/>
        <c:lblOffset val="100"/>
        <c:noMultiLvlLbl val="0"/>
      </c:catAx>
      <c:valAx>
        <c:axId val="250214608"/>
        <c:scaling>
          <c:orientation val="minMax"/>
          <c:max val="1"/>
          <c:min val="-1"/>
        </c:scaling>
        <c:delete val="1"/>
        <c:axPos val="t"/>
        <c:numFmt formatCode="###0%" sourceLinked="1"/>
        <c:majorTickMark val="out"/>
        <c:minorTickMark val="none"/>
        <c:tickLblPos val="nextTo"/>
        <c:crossAx val="250212256"/>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mn-lt"/>
          <a:cs typeface="Arial" panose="020B0604020202020204" pitchFamily="34" charset="0"/>
        </a:defRPr>
      </a:pPr>
      <a:endParaRPr lang="en-US"/>
    </a:p>
  </c:txPr>
  <c:externalData r:id="rId7">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907244246460337"/>
          <c:y val="1.9857735999158549E-2"/>
          <c:w val="0.62092765329117139"/>
          <c:h val="0.86420474595047525"/>
        </c:manualLayout>
      </c:layout>
      <c:barChart>
        <c:barDir val="bar"/>
        <c:grouping val="stacked"/>
        <c:varyColors val="0"/>
        <c:ser>
          <c:idx val="0"/>
          <c:order val="0"/>
          <c:tx>
            <c:strRef>
              <c:f>Sheet1!$B$1</c:f>
              <c:strCache>
                <c:ptCount val="1"/>
                <c:pt idx="0">
                  <c:v>Growth</c:v>
                </c:pt>
              </c:strCache>
            </c:strRef>
          </c:tx>
          <c:spPr>
            <a:solidFill>
              <a:schemeClr val="accent2"/>
            </a:solidFill>
            <a:ln>
              <a:noFill/>
            </a:ln>
          </c:spPr>
          <c:invertIfNegative val="0"/>
          <c:dPt>
            <c:idx val="0"/>
            <c:invertIfNegative val="0"/>
            <c:bubble3D val="0"/>
            <c:spPr>
              <a:blipFill>
                <a:blip xmlns:r="http://schemas.openxmlformats.org/officeDocument/2006/relationships" r:embed="rId1"/>
                <a:stretch>
                  <a:fillRect/>
                </a:stretch>
              </a:blipFill>
              <a:ln>
                <a:noFill/>
              </a:ln>
            </c:spPr>
            <c:extLst>
              <c:ext xmlns:c16="http://schemas.microsoft.com/office/drawing/2014/chart" uri="{C3380CC4-5D6E-409C-BE32-E72D297353CC}">
                <c16:uniqueId val="{00000001-1275-4D51-B8CC-1D8DE955DB4D}"/>
              </c:ext>
            </c:extLst>
          </c:dPt>
          <c:dPt>
            <c:idx val="1"/>
            <c:invertIfNegative val="0"/>
            <c:bubble3D val="0"/>
            <c:spPr>
              <a:blipFill>
                <a:blip xmlns:r="http://schemas.openxmlformats.org/officeDocument/2006/relationships" r:embed="rId2"/>
                <a:stretch>
                  <a:fillRect/>
                </a:stretch>
              </a:blipFill>
              <a:ln>
                <a:noFill/>
              </a:ln>
            </c:spPr>
            <c:extLst>
              <c:ext xmlns:c16="http://schemas.microsoft.com/office/drawing/2014/chart" uri="{C3380CC4-5D6E-409C-BE32-E72D297353CC}">
                <c16:uniqueId val="{00000003-1275-4D51-B8CC-1D8DE955DB4D}"/>
              </c:ext>
            </c:extLst>
          </c:dPt>
          <c:dPt>
            <c:idx val="2"/>
            <c:invertIfNegative val="0"/>
            <c:bubble3D val="0"/>
            <c:spPr>
              <a:blipFill>
                <a:blip xmlns:r="http://schemas.openxmlformats.org/officeDocument/2006/relationships" r:embed="rId3"/>
                <a:stretch>
                  <a:fillRect/>
                </a:stretch>
              </a:blipFill>
              <a:ln>
                <a:noFill/>
              </a:ln>
            </c:spPr>
            <c:extLst>
              <c:ext xmlns:c16="http://schemas.microsoft.com/office/drawing/2014/chart" uri="{C3380CC4-5D6E-409C-BE32-E72D297353CC}">
                <c16:uniqueId val="{00000005-1275-4D51-B8CC-1D8DE955DB4D}"/>
              </c:ext>
            </c:extLst>
          </c:dPt>
          <c:dPt>
            <c:idx val="3"/>
            <c:invertIfNegative val="0"/>
            <c:bubble3D val="0"/>
            <c:spPr>
              <a:blipFill>
                <a:blip xmlns:r="http://schemas.openxmlformats.org/officeDocument/2006/relationships" r:embed="rId3"/>
                <a:stretch>
                  <a:fillRect/>
                </a:stretch>
              </a:blipFill>
              <a:ln>
                <a:noFill/>
              </a:ln>
            </c:spPr>
            <c:extLst>
              <c:ext xmlns:c16="http://schemas.microsoft.com/office/drawing/2014/chart" uri="{C3380CC4-5D6E-409C-BE32-E72D297353CC}">
                <c16:uniqueId val="{00000007-1275-4D51-B8CC-1D8DE955DB4D}"/>
              </c:ext>
            </c:extLst>
          </c:dPt>
          <c:dPt>
            <c:idx val="4"/>
            <c:invertIfNegative val="0"/>
            <c:bubble3D val="0"/>
            <c:spPr>
              <a:blipFill>
                <a:blip xmlns:r="http://schemas.openxmlformats.org/officeDocument/2006/relationships" r:embed="rId3"/>
                <a:stretch>
                  <a:fillRect/>
                </a:stretch>
              </a:blipFill>
              <a:ln>
                <a:noFill/>
              </a:ln>
            </c:spPr>
            <c:extLst>
              <c:ext xmlns:c16="http://schemas.microsoft.com/office/drawing/2014/chart" uri="{C3380CC4-5D6E-409C-BE32-E72D297353CC}">
                <c16:uniqueId val="{00000009-1275-4D51-B8CC-1D8DE955DB4D}"/>
              </c:ext>
            </c:extLst>
          </c:dPt>
          <c:dLbls>
            <c:dLbl>
              <c:idx val="0"/>
              <c:layout>
                <c:manualLayout>
                  <c:x val="0.10118302475498481"/>
                  <c:y val="6.407065496123343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275-4D51-B8CC-1D8DE955DB4D}"/>
                </c:ext>
              </c:extLst>
            </c:dLbl>
            <c:dLbl>
              <c:idx val="1"/>
              <c:layout>
                <c:manualLayout>
                  <c:x val="-6.0709814852990915E-2"/>
                  <c:y val="6.375388421274897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275-4D51-B8CC-1D8DE955DB4D}"/>
                </c:ext>
              </c:extLst>
            </c:dLbl>
            <c:dLbl>
              <c:idx val="2"/>
              <c:layout>
                <c:manualLayout>
                  <c:x val="6.8298541709614677E-2"/>
                  <c:y val="6.406697672729235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275-4D51-B8CC-1D8DE955DB4D}"/>
                </c:ext>
              </c:extLst>
            </c:dLbl>
            <c:dLbl>
              <c:idx val="3"/>
              <c:layout>
                <c:manualLayout>
                  <c:x val="6.576896609073996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275-4D51-B8CC-1D8DE955DB4D}"/>
                </c:ext>
              </c:extLst>
            </c:dLbl>
            <c:dLbl>
              <c:idx val="4"/>
              <c:layout>
                <c:manualLayout>
                  <c:x val="6.070981485299082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275-4D51-B8CC-1D8DE955DB4D}"/>
                </c:ext>
              </c:extLst>
            </c:dLbl>
            <c:spPr>
              <a:noFill/>
              <a:ln>
                <a:noFill/>
              </a:ln>
              <a:effectLst/>
            </c:spPr>
            <c:txPr>
              <a:bodyPr/>
              <a:lstStyle/>
              <a:p>
                <a:pPr algn="ctr">
                  <a:defRPr b="1">
                    <a:solidFill>
                      <a:schemeClr val="tx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Next-generation, cloud-based core applications</c:v>
                </c:pt>
                <c:pt idx="1">
                  <c:v>Legacy applications</c:v>
                </c:pt>
                <c:pt idx="2">
                  <c:v>Robotic process automation</c:v>
                </c:pt>
                <c:pt idx="3">
                  <c:v>Best of breed point solutions</c:v>
                </c:pt>
                <c:pt idx="4">
                  <c:v>Business process management (BPM) tools</c:v>
                </c:pt>
              </c:strCache>
            </c:strRef>
          </c:cat>
          <c:val>
            <c:numRef>
              <c:f>Sheet1!$B$2:$B$6</c:f>
              <c:numCache>
                <c:formatCode>0%</c:formatCode>
                <c:ptCount val="5"/>
                <c:pt idx="0">
                  <c:v>0.22</c:v>
                </c:pt>
                <c:pt idx="1">
                  <c:v>-0.03</c:v>
                </c:pt>
                <c:pt idx="2">
                  <c:v>0.17</c:v>
                </c:pt>
                <c:pt idx="3">
                  <c:v>0.1</c:v>
                </c:pt>
                <c:pt idx="4">
                  <c:v>0.12</c:v>
                </c:pt>
              </c:numCache>
            </c:numRef>
          </c:val>
          <c:extLst>
            <c:ext xmlns:c16="http://schemas.microsoft.com/office/drawing/2014/chart" uri="{C3380CC4-5D6E-409C-BE32-E72D297353CC}">
              <c16:uniqueId val="{0000000A-1275-4D51-B8CC-1D8DE955DB4D}"/>
            </c:ext>
          </c:extLst>
        </c:ser>
        <c:dLbls>
          <c:showLegendKey val="0"/>
          <c:showVal val="1"/>
          <c:showCatName val="0"/>
          <c:showSerName val="0"/>
          <c:showPercent val="0"/>
          <c:showBubbleSize val="0"/>
        </c:dLbls>
        <c:gapWidth val="95"/>
        <c:overlap val="100"/>
        <c:axId val="390007280"/>
        <c:axId val="390000616"/>
      </c:barChart>
      <c:catAx>
        <c:axId val="390007280"/>
        <c:scaling>
          <c:orientation val="maxMin"/>
        </c:scaling>
        <c:delete val="1"/>
        <c:axPos val="l"/>
        <c:numFmt formatCode="General" sourceLinked="0"/>
        <c:majorTickMark val="out"/>
        <c:minorTickMark val="none"/>
        <c:tickLblPos val="nextTo"/>
        <c:crossAx val="390000616"/>
        <c:crosses val="autoZero"/>
        <c:auto val="1"/>
        <c:lblAlgn val="ctr"/>
        <c:lblOffset val="100"/>
        <c:noMultiLvlLbl val="0"/>
      </c:catAx>
      <c:valAx>
        <c:axId val="390000616"/>
        <c:scaling>
          <c:orientation val="minMax"/>
          <c:max val="1.1000000000000001"/>
        </c:scaling>
        <c:delete val="1"/>
        <c:axPos val="t"/>
        <c:numFmt formatCode="0%" sourceLinked="1"/>
        <c:majorTickMark val="out"/>
        <c:minorTickMark val="none"/>
        <c:tickLblPos val="nextTo"/>
        <c:crossAx val="390007280"/>
        <c:crosses val="autoZero"/>
        <c:crossBetween val="between"/>
      </c:valAx>
    </c:plotArea>
    <c:plotVisOnly val="1"/>
    <c:dispBlanksAs val="gap"/>
    <c:showDLblsOverMax val="0"/>
  </c:chart>
  <c:txPr>
    <a:bodyPr/>
    <a:lstStyle/>
    <a:p>
      <a:pPr>
        <a:defRPr sz="1200">
          <a:latin typeface="+mn-lt"/>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272158449595346"/>
          <c:y val="1.02476894900647E-2"/>
          <c:w val="0.57539519639565351"/>
          <c:h val="0.86420474595047525"/>
        </c:manualLayout>
      </c:layout>
      <c:barChart>
        <c:barDir val="bar"/>
        <c:grouping val="stacked"/>
        <c:varyColors val="0"/>
        <c:ser>
          <c:idx val="0"/>
          <c:order val="0"/>
          <c:tx>
            <c:strRef>
              <c:f>Sheet1!$B$1</c:f>
              <c:strCache>
                <c:ptCount val="1"/>
                <c:pt idx="0">
                  <c:v>Large scale deployment*</c:v>
                </c:pt>
              </c:strCache>
            </c:strRef>
          </c:tx>
          <c:spPr>
            <a:solidFill>
              <a:schemeClr val="accent4"/>
            </a:solidFill>
            <a:ln>
              <a:noFill/>
            </a:ln>
          </c:spPr>
          <c:invertIfNegative val="0"/>
          <c:dLbls>
            <c:dLbl>
              <c:idx val="1"/>
              <c:layout>
                <c:manualLayout>
                  <c:x val="5.0591512377492357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228-4CAD-9122-638CBF5DAA44}"/>
                </c:ext>
              </c:extLst>
            </c:dLbl>
            <c:dLbl>
              <c:idx val="3"/>
              <c:layout>
                <c:manualLayout>
                  <c:x val="-4.3002785520868503E-2"/>
                  <c:y val="6.7271334492424395E-2"/>
                </c:manualLayout>
              </c:layout>
              <c:spPr>
                <a:noFill/>
                <a:ln>
                  <a:noFill/>
                </a:ln>
                <a:effectLst/>
              </c:spPr>
              <c:txPr>
                <a:bodyPr/>
                <a:lstStyle/>
                <a:p>
                  <a:pPr algn="ctr">
                    <a:defRPr b="1">
                      <a:solidFill>
                        <a:schemeClr val="tx1"/>
                      </a:solidFill>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228-4CAD-9122-638CBF5DAA44}"/>
                </c:ext>
              </c:extLst>
            </c:dLbl>
            <c:dLbl>
              <c:idx val="4"/>
              <c:layout>
                <c:manualLayout>
                  <c:x val="-3.0354907426495506E-2"/>
                  <c:y val="7.3677527700769893E-2"/>
                </c:manualLayout>
              </c:layout>
              <c:spPr>
                <a:noFill/>
                <a:ln>
                  <a:noFill/>
                </a:ln>
                <a:effectLst/>
              </c:spPr>
              <c:txPr>
                <a:bodyPr/>
                <a:lstStyle/>
                <a:p>
                  <a:pPr algn="ctr">
                    <a:defRPr b="1">
                      <a:solidFill>
                        <a:schemeClr val="tx1"/>
                      </a:solidFill>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228-4CAD-9122-638CBF5DAA44}"/>
                </c:ext>
              </c:extLst>
            </c:dLbl>
            <c:spPr>
              <a:noFill/>
              <a:ln>
                <a:noFill/>
              </a:ln>
              <a:effectLst/>
            </c:spPr>
            <c:txPr>
              <a:bodyPr/>
              <a:lstStyle/>
              <a:p>
                <a:pPr algn="ctr">
                  <a:defRPr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Data visualization tools</c:v>
                </c:pt>
                <c:pt idx="1">
                  <c:v>Advanced analytics</c:v>
                </c:pt>
                <c:pt idx="3">
                  <c:v>Cognitive computing/AI</c:v>
                </c:pt>
                <c:pt idx="4">
                  <c:v>Virtual assistants/chatbots</c:v>
                </c:pt>
              </c:strCache>
            </c:strRef>
          </c:cat>
          <c:val>
            <c:numRef>
              <c:f>Sheet1!$B$2:$B$6</c:f>
              <c:numCache>
                <c:formatCode>0%</c:formatCode>
                <c:ptCount val="5"/>
                <c:pt idx="0">
                  <c:v>0.21</c:v>
                </c:pt>
                <c:pt idx="1">
                  <c:v>0.15</c:v>
                </c:pt>
                <c:pt idx="3">
                  <c:v>0.05</c:v>
                </c:pt>
                <c:pt idx="4">
                  <c:v>0.04</c:v>
                </c:pt>
              </c:numCache>
            </c:numRef>
          </c:val>
          <c:extLst>
            <c:ext xmlns:c16="http://schemas.microsoft.com/office/drawing/2014/chart" uri="{C3380CC4-5D6E-409C-BE32-E72D297353CC}">
              <c16:uniqueId val="{00000003-5228-4CAD-9122-638CBF5DAA44}"/>
            </c:ext>
          </c:extLst>
        </c:ser>
        <c:ser>
          <c:idx val="1"/>
          <c:order val="1"/>
          <c:tx>
            <c:strRef>
              <c:f>Sheet1!$C$1</c:f>
              <c:strCache>
                <c:ptCount val="1"/>
                <c:pt idx="0">
                  <c:v>Pilots/small-scale deployments**</c:v>
                </c:pt>
              </c:strCache>
            </c:strRef>
          </c:tx>
          <c:spPr>
            <a:solidFill>
              <a:schemeClr val="accent3"/>
            </a:solidFill>
          </c:spPr>
          <c:invertIfNegative val="0"/>
          <c:dLbls>
            <c:spPr>
              <a:noFill/>
              <a:ln>
                <a:noFill/>
              </a:ln>
              <a:effectLst/>
            </c:spPr>
            <c:txPr>
              <a:bodyPr wrap="square" lIns="38100" tIns="19050" rIns="38100" bIns="19050" anchor="ctr">
                <a:spAutoFit/>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Data visualization tools</c:v>
                </c:pt>
                <c:pt idx="1">
                  <c:v>Advanced analytics</c:v>
                </c:pt>
                <c:pt idx="3">
                  <c:v>Cognitive computing/AI</c:v>
                </c:pt>
                <c:pt idx="4">
                  <c:v>Virtual assistants/chatbots</c:v>
                </c:pt>
              </c:strCache>
            </c:strRef>
          </c:cat>
          <c:val>
            <c:numRef>
              <c:f>Sheet1!$C$2:$C$6</c:f>
              <c:numCache>
                <c:formatCode>0%</c:formatCode>
                <c:ptCount val="5"/>
                <c:pt idx="0">
                  <c:v>0.5</c:v>
                </c:pt>
                <c:pt idx="1">
                  <c:v>0.5</c:v>
                </c:pt>
                <c:pt idx="3">
                  <c:v>0.41</c:v>
                </c:pt>
                <c:pt idx="4">
                  <c:v>0.36</c:v>
                </c:pt>
              </c:numCache>
            </c:numRef>
          </c:val>
          <c:extLst>
            <c:ext xmlns:c16="http://schemas.microsoft.com/office/drawing/2014/chart" uri="{C3380CC4-5D6E-409C-BE32-E72D297353CC}">
              <c16:uniqueId val="{00000004-5228-4CAD-9122-638CBF5DAA44}"/>
            </c:ext>
          </c:extLst>
        </c:ser>
        <c:ser>
          <c:idx val="2"/>
          <c:order val="2"/>
          <c:tx>
            <c:strRef>
              <c:f>Sheet1!$D$1</c:f>
              <c:strCache>
                <c:ptCount val="1"/>
                <c:pt idx="0">
                  <c:v> </c:v>
                </c:pt>
              </c:strCache>
            </c:strRef>
          </c:tx>
          <c:spPr>
            <a:noFill/>
          </c:spPr>
          <c:invertIfNegative val="0"/>
          <c:dLbls>
            <c:spPr>
              <a:noFill/>
              <a:ln>
                <a:noFill/>
              </a:ln>
              <a:effectLst/>
            </c:spPr>
            <c:txPr>
              <a:bodyPr wrap="square" lIns="38100" tIns="19050" rIns="38100" bIns="19050" anchor="ctr">
                <a:spAutoFit/>
              </a:bodyPr>
              <a:lstStyle/>
              <a:p>
                <a:pPr>
                  <a:defRPr b="0"/>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Data visualization tools</c:v>
                </c:pt>
                <c:pt idx="1">
                  <c:v>Advanced analytics</c:v>
                </c:pt>
                <c:pt idx="3">
                  <c:v>Cognitive computing/AI</c:v>
                </c:pt>
                <c:pt idx="4">
                  <c:v>Virtual assistants/chatbots</c:v>
                </c:pt>
              </c:strCache>
            </c:strRef>
          </c:cat>
          <c:val>
            <c:numRef>
              <c:f>Sheet1!$D$2:$D$6</c:f>
              <c:numCache>
                <c:formatCode>0%</c:formatCode>
                <c:ptCount val="5"/>
                <c:pt idx="0">
                  <c:v>0.71</c:v>
                </c:pt>
                <c:pt idx="1">
                  <c:v>0.65</c:v>
                </c:pt>
                <c:pt idx="3">
                  <c:v>0.46</c:v>
                </c:pt>
                <c:pt idx="4">
                  <c:v>0.4</c:v>
                </c:pt>
              </c:numCache>
            </c:numRef>
          </c:val>
          <c:extLst>
            <c:ext xmlns:c16="http://schemas.microsoft.com/office/drawing/2014/chart" uri="{C3380CC4-5D6E-409C-BE32-E72D297353CC}">
              <c16:uniqueId val="{00000005-5228-4CAD-9122-638CBF5DAA44}"/>
            </c:ext>
          </c:extLst>
        </c:ser>
        <c:dLbls>
          <c:showLegendKey val="0"/>
          <c:showVal val="1"/>
          <c:showCatName val="0"/>
          <c:showSerName val="0"/>
          <c:showPercent val="0"/>
          <c:showBubbleSize val="0"/>
        </c:dLbls>
        <c:gapWidth val="95"/>
        <c:overlap val="100"/>
        <c:axId val="390007280"/>
        <c:axId val="390000616"/>
      </c:barChart>
      <c:catAx>
        <c:axId val="390007280"/>
        <c:scaling>
          <c:orientation val="maxMin"/>
        </c:scaling>
        <c:delete val="0"/>
        <c:axPos val="l"/>
        <c:numFmt formatCode="General" sourceLinked="0"/>
        <c:majorTickMark val="out"/>
        <c:minorTickMark val="none"/>
        <c:tickLblPos val="nextTo"/>
        <c:spPr>
          <a:ln>
            <a:noFill/>
          </a:ln>
        </c:spPr>
        <c:txPr>
          <a:bodyPr/>
          <a:lstStyle/>
          <a:p>
            <a:pPr algn="r">
              <a:defRPr/>
            </a:pPr>
            <a:endParaRPr lang="en-US"/>
          </a:p>
        </c:txPr>
        <c:crossAx val="390000616"/>
        <c:crosses val="autoZero"/>
        <c:auto val="1"/>
        <c:lblAlgn val="ctr"/>
        <c:lblOffset val="100"/>
        <c:noMultiLvlLbl val="0"/>
      </c:catAx>
      <c:valAx>
        <c:axId val="390000616"/>
        <c:scaling>
          <c:orientation val="minMax"/>
          <c:max val="1.1000000000000001"/>
        </c:scaling>
        <c:delete val="1"/>
        <c:axPos val="t"/>
        <c:numFmt formatCode="0%" sourceLinked="1"/>
        <c:majorTickMark val="out"/>
        <c:minorTickMark val="none"/>
        <c:tickLblPos val="nextTo"/>
        <c:crossAx val="390007280"/>
        <c:crosses val="autoZero"/>
        <c:crossBetween val="between"/>
      </c:valAx>
    </c:plotArea>
    <c:legend>
      <c:legendPos val="b"/>
      <c:layout>
        <c:manualLayout>
          <c:xMode val="edge"/>
          <c:yMode val="edge"/>
          <c:x val="1.2982499121121857E-3"/>
          <c:y val="0.9220698375448122"/>
          <c:w val="0.99870175008788786"/>
          <c:h val="7.4726813618823176E-2"/>
        </c:manualLayout>
      </c:layout>
      <c:overlay val="0"/>
    </c:legend>
    <c:plotVisOnly val="1"/>
    <c:dispBlanksAs val="gap"/>
    <c:showDLblsOverMax val="0"/>
  </c:chart>
  <c:txPr>
    <a:bodyPr/>
    <a:lstStyle/>
    <a:p>
      <a:pPr>
        <a:defRPr sz="1200">
          <a:latin typeface="+mn-lt"/>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271394310686829"/>
          <c:y val="0.1139416081044804"/>
          <c:w val="0.78535221110555553"/>
          <c:h val="0.84129635364611433"/>
        </c:manualLayout>
      </c:layout>
      <c:barChart>
        <c:barDir val="bar"/>
        <c:grouping val="stacked"/>
        <c:varyColors val="0"/>
        <c:ser>
          <c:idx val="0"/>
          <c:order val="0"/>
          <c:tx>
            <c:strRef>
              <c:f>Sheet1!$B$1</c:f>
              <c:strCache>
                <c:ptCount val="1"/>
                <c:pt idx="0">
                  <c:v>Fell short</c:v>
                </c:pt>
              </c:strCache>
            </c:strRef>
          </c:tx>
          <c:spPr>
            <a:blipFill>
              <a:blip xmlns:r="http://schemas.openxmlformats.org/officeDocument/2006/relationships" r:embed="rId3"/>
              <a:stretch>
                <a:fillRect/>
              </a:stretch>
            </a:blipFill>
            <a:ln>
              <a:noFill/>
            </a:ln>
            <a:effectLst/>
          </c:spPr>
          <c:invertIfNegative val="0"/>
          <c:dPt>
            <c:idx val="0"/>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0C-761B-4102-8E39-D7B07D387365}"/>
              </c:ext>
            </c:extLst>
          </c:dPt>
          <c:dLbls>
            <c:delete val="1"/>
          </c:dLbls>
          <c:cat>
            <c:strRef>
              <c:f>Sheet1!$A$2:$A$6</c:f>
              <c:strCache>
                <c:ptCount val="5"/>
                <c:pt idx="0">
                  <c:v>Data visualization tools</c:v>
                </c:pt>
                <c:pt idx="1">
                  <c:v>Advanced analytics</c:v>
                </c:pt>
                <c:pt idx="3">
                  <c:v>Cognitive computing/AI</c:v>
                </c:pt>
                <c:pt idx="4">
                  <c:v>Virtual assistants/chatbots</c:v>
                </c:pt>
              </c:strCache>
            </c:strRef>
          </c:cat>
          <c:val>
            <c:numRef>
              <c:f>Sheet1!$B$2:$B$6</c:f>
              <c:numCache>
                <c:formatCode>###0%</c:formatCode>
                <c:ptCount val="5"/>
                <c:pt idx="0">
                  <c:v>-0.32</c:v>
                </c:pt>
                <c:pt idx="1">
                  <c:v>-0.44</c:v>
                </c:pt>
                <c:pt idx="3">
                  <c:v>-0.43</c:v>
                </c:pt>
                <c:pt idx="4">
                  <c:v>-0.4</c:v>
                </c:pt>
              </c:numCache>
            </c:numRef>
          </c:val>
          <c:extLst>
            <c:ext xmlns:c16="http://schemas.microsoft.com/office/drawing/2014/chart" uri="{C3380CC4-5D6E-409C-BE32-E72D297353CC}">
              <c16:uniqueId val="{00000000-761B-4102-8E39-D7B07D387365}"/>
            </c:ext>
          </c:extLst>
        </c:ser>
        <c:ser>
          <c:idx val="1"/>
          <c:order val="1"/>
          <c:tx>
            <c:strRef>
              <c:f>Sheet1!$C$1</c:f>
              <c:strCache>
                <c:ptCount val="1"/>
                <c:pt idx="0">
                  <c:v> </c:v>
                </c:pt>
              </c:strCache>
            </c:strRef>
          </c:tx>
          <c:spPr>
            <a:noFill/>
            <a:ln>
              <a:noFill/>
            </a:ln>
            <a:effectLst/>
          </c:spPr>
          <c:invertIfNegative val="0"/>
          <c:dLbls>
            <c:dLbl>
              <c:idx val="0"/>
              <c:tx>
                <c:rich>
                  <a:bodyPr/>
                  <a:lstStyle/>
                  <a:p>
                    <a:fld id="{9B41EEAE-D91A-4FA1-AA05-218D281FD56A}" type="CELLRANGE">
                      <a:rPr lang="en-US"/>
                      <a:pPr/>
                      <a:t>[ZELLBEREICH]</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761B-4102-8E39-D7B07D387365}"/>
                </c:ext>
              </c:extLst>
            </c:dLbl>
            <c:dLbl>
              <c:idx val="1"/>
              <c:tx>
                <c:rich>
                  <a:bodyPr/>
                  <a:lstStyle/>
                  <a:p>
                    <a:fld id="{DA4EE2FC-9CD1-4F91-9532-CB48584CC663}" type="CELLRANGE">
                      <a:rPr lang="en-US"/>
                      <a:pPr/>
                      <a:t>[ZELLBEREICH]</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761B-4102-8E39-D7B07D387365}"/>
                </c:ext>
              </c:extLst>
            </c:dLbl>
            <c:dLbl>
              <c:idx val="2"/>
              <c:tx>
                <c:rich>
                  <a:bodyPr/>
                  <a:lstStyle/>
                  <a:p>
                    <a:endParaRPr lang="en-US"/>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61B-4102-8E39-D7B07D387365}"/>
                </c:ext>
              </c:extLst>
            </c:dLbl>
            <c:dLbl>
              <c:idx val="3"/>
              <c:tx>
                <c:rich>
                  <a:bodyPr/>
                  <a:lstStyle/>
                  <a:p>
                    <a:fld id="{D0EA6D58-BA4B-4B2C-AB7B-9FB4B35FCA78}" type="CELLRANGE">
                      <a:rPr lang="en-US"/>
                      <a:pPr/>
                      <a:t>[ZELLBEREICH]</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761B-4102-8E39-D7B07D387365}"/>
                </c:ext>
              </c:extLst>
            </c:dLbl>
            <c:dLbl>
              <c:idx val="4"/>
              <c:tx>
                <c:rich>
                  <a:bodyPr/>
                  <a:lstStyle/>
                  <a:p>
                    <a:fld id="{D85761C3-58EF-4AFD-8C9C-FEA2FD749437}" type="CELLRANGE">
                      <a:rPr lang="en-US"/>
                      <a:pPr/>
                      <a:t>[ZELLBEREICH]</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761B-4102-8E39-D7B07D387365}"/>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Arial" panose="020B0604020202020204" pitchFamily="34" charset="0"/>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Sheet1!$A$2:$A$6</c:f>
              <c:strCache>
                <c:ptCount val="5"/>
                <c:pt idx="0">
                  <c:v>Data visualization tools</c:v>
                </c:pt>
                <c:pt idx="1">
                  <c:v>Advanced analytics</c:v>
                </c:pt>
                <c:pt idx="3">
                  <c:v>Cognitive computing/AI</c:v>
                </c:pt>
                <c:pt idx="4">
                  <c:v>Virtual assistants/chatbots</c:v>
                </c:pt>
              </c:strCache>
            </c:strRef>
          </c:cat>
          <c:val>
            <c:numRef>
              <c:f>Sheet1!$C$2:$C$6</c:f>
              <c:numCache>
                <c:formatCode>0%</c:formatCode>
                <c:ptCount val="5"/>
                <c:pt idx="0">
                  <c:v>-0.2</c:v>
                </c:pt>
                <c:pt idx="1">
                  <c:v>-0.2</c:v>
                </c:pt>
                <c:pt idx="3">
                  <c:v>-0.2</c:v>
                </c:pt>
                <c:pt idx="4">
                  <c:v>-0.2</c:v>
                </c:pt>
              </c:numCache>
            </c:numRef>
          </c:val>
          <c:extLst>
            <c:ext xmlns:c15="http://schemas.microsoft.com/office/drawing/2012/chart" uri="{02D57815-91ED-43cb-92C2-25804820EDAC}">
              <c15:datalabelsRange>
                <c15:f>Sheet1!$E$14:$E$18</c15:f>
                <c15:dlblRangeCache>
                  <c:ptCount val="5"/>
                  <c:pt idx="0">
                    <c:v>32%</c:v>
                  </c:pt>
                  <c:pt idx="1">
                    <c:v>44%</c:v>
                  </c:pt>
                  <c:pt idx="3">
                    <c:v>43%</c:v>
                  </c:pt>
                  <c:pt idx="4">
                    <c:v>40%</c:v>
                  </c:pt>
                </c15:dlblRangeCache>
              </c15:datalabelsRange>
            </c:ext>
            <c:ext xmlns:c16="http://schemas.microsoft.com/office/drawing/2014/chart" uri="{C3380CC4-5D6E-409C-BE32-E72D297353CC}">
              <c16:uniqueId val="{00000006-761B-4102-8E39-D7B07D387365}"/>
            </c:ext>
          </c:extLst>
        </c:ser>
        <c:ser>
          <c:idx val="2"/>
          <c:order val="2"/>
          <c:tx>
            <c:strRef>
              <c:f>Sheet1!$D$1</c:f>
              <c:strCache>
                <c:ptCount val="1"/>
                <c:pt idx="0">
                  <c:v>Exceeded</c:v>
                </c:pt>
              </c:strCache>
            </c:strRef>
          </c:tx>
          <c:spPr>
            <a:solidFill>
              <a:schemeClr val="accent2"/>
            </a:solidFill>
            <a:ln>
              <a:noFill/>
            </a:ln>
            <a:effectLst/>
          </c:spPr>
          <c:invertIfNegative val="0"/>
          <c:dLbls>
            <c:dLbl>
              <c:idx val="4"/>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61B-4102-8E39-D7B07D38736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Data visualization tools</c:v>
                </c:pt>
                <c:pt idx="1">
                  <c:v>Advanced analytics</c:v>
                </c:pt>
                <c:pt idx="3">
                  <c:v>Cognitive computing/AI</c:v>
                </c:pt>
                <c:pt idx="4">
                  <c:v>Virtual assistants/chatbots</c:v>
                </c:pt>
              </c:strCache>
            </c:strRef>
          </c:cat>
          <c:val>
            <c:numRef>
              <c:f>Sheet1!$D$2:$D$6</c:f>
              <c:numCache>
                <c:formatCode>0%</c:formatCode>
                <c:ptCount val="5"/>
                <c:pt idx="0">
                  <c:v>0.17</c:v>
                </c:pt>
                <c:pt idx="1">
                  <c:v>0.11</c:v>
                </c:pt>
                <c:pt idx="3">
                  <c:v>0.09</c:v>
                </c:pt>
                <c:pt idx="4">
                  <c:v>7.0000000000000007E-2</c:v>
                </c:pt>
              </c:numCache>
            </c:numRef>
          </c:val>
          <c:extLst>
            <c:ext xmlns:c16="http://schemas.microsoft.com/office/drawing/2014/chart" uri="{C3380CC4-5D6E-409C-BE32-E72D297353CC}">
              <c16:uniqueId val="{00000008-761B-4102-8E39-D7B07D387365}"/>
            </c:ext>
          </c:extLst>
        </c:ser>
        <c:ser>
          <c:idx val="3"/>
          <c:order val="3"/>
          <c:tx>
            <c:strRef>
              <c:f>Sheet1!$E$1</c:f>
              <c:strCache>
                <c:ptCount val="1"/>
                <c:pt idx="0">
                  <c:v>Met</c:v>
                </c:pt>
              </c:strCache>
            </c:strRef>
          </c:tx>
          <c:spPr>
            <a:blipFill>
              <a:blip xmlns:r="http://schemas.openxmlformats.org/officeDocument/2006/relationships" r:embed="rId5"/>
              <a:stretch>
                <a:fillRect/>
              </a:stretch>
            </a:blip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Data visualization tools</c:v>
                </c:pt>
                <c:pt idx="1">
                  <c:v>Advanced analytics</c:v>
                </c:pt>
                <c:pt idx="3">
                  <c:v>Cognitive computing/AI</c:v>
                </c:pt>
                <c:pt idx="4">
                  <c:v>Virtual assistants/chatbots</c:v>
                </c:pt>
              </c:strCache>
            </c:strRef>
          </c:cat>
          <c:val>
            <c:numRef>
              <c:f>Sheet1!$E$2:$E$6</c:f>
              <c:numCache>
                <c:formatCode>0%</c:formatCode>
                <c:ptCount val="5"/>
                <c:pt idx="0">
                  <c:v>0.5</c:v>
                </c:pt>
                <c:pt idx="1">
                  <c:v>0.45</c:v>
                </c:pt>
                <c:pt idx="3">
                  <c:v>0.49</c:v>
                </c:pt>
                <c:pt idx="4">
                  <c:v>0.53</c:v>
                </c:pt>
              </c:numCache>
            </c:numRef>
          </c:val>
          <c:extLst>
            <c:ext xmlns:c16="http://schemas.microsoft.com/office/drawing/2014/chart" uri="{C3380CC4-5D6E-409C-BE32-E72D297353CC}">
              <c16:uniqueId val="{00000009-761B-4102-8E39-D7B07D387365}"/>
            </c:ext>
          </c:extLst>
        </c:ser>
        <c:ser>
          <c:idx val="4"/>
          <c:order val="4"/>
          <c:tx>
            <c:strRef>
              <c:f>Sheet1!$F$1</c:f>
              <c:strCache>
                <c:ptCount val="1"/>
                <c:pt idx="0">
                  <c:v>SUM</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Data visualization tools</c:v>
                </c:pt>
                <c:pt idx="1">
                  <c:v>Advanced analytics</c:v>
                </c:pt>
                <c:pt idx="3">
                  <c:v>Cognitive computing/AI</c:v>
                </c:pt>
                <c:pt idx="4">
                  <c:v>Virtual assistants/chatbots</c:v>
                </c:pt>
              </c:strCache>
            </c:strRef>
          </c:cat>
          <c:val>
            <c:numRef>
              <c:f>Sheet1!$F$2:$F$6</c:f>
              <c:numCache>
                <c:formatCode>0%</c:formatCode>
                <c:ptCount val="5"/>
                <c:pt idx="0">
                  <c:v>0.68</c:v>
                </c:pt>
                <c:pt idx="1">
                  <c:v>0.56000000000000005</c:v>
                </c:pt>
                <c:pt idx="3">
                  <c:v>0.56999999999999995</c:v>
                </c:pt>
                <c:pt idx="4">
                  <c:v>0.6</c:v>
                </c:pt>
              </c:numCache>
            </c:numRef>
          </c:val>
          <c:extLst>
            <c:ext xmlns:c16="http://schemas.microsoft.com/office/drawing/2014/chart" uri="{C3380CC4-5D6E-409C-BE32-E72D297353CC}">
              <c16:uniqueId val="{0000000A-761B-4102-8E39-D7B07D387365}"/>
            </c:ext>
          </c:extLst>
        </c:ser>
        <c:dLbls>
          <c:dLblPos val="ctr"/>
          <c:showLegendKey val="0"/>
          <c:showVal val="1"/>
          <c:showCatName val="0"/>
          <c:showSerName val="0"/>
          <c:showPercent val="0"/>
          <c:showBubbleSize val="0"/>
        </c:dLbls>
        <c:gapWidth val="95"/>
        <c:overlap val="100"/>
        <c:axId val="250212256"/>
        <c:axId val="250214608"/>
      </c:barChart>
      <c:catAx>
        <c:axId val="250212256"/>
        <c:scaling>
          <c:orientation val="maxMin"/>
        </c:scaling>
        <c:delete val="1"/>
        <c:axPos val="l"/>
        <c:numFmt formatCode="General" sourceLinked="1"/>
        <c:majorTickMark val="out"/>
        <c:minorTickMark val="none"/>
        <c:tickLblPos val="nextTo"/>
        <c:crossAx val="250214608"/>
        <c:crossesAt val="-100"/>
        <c:auto val="1"/>
        <c:lblAlgn val="ctr"/>
        <c:lblOffset val="100"/>
        <c:noMultiLvlLbl val="0"/>
      </c:catAx>
      <c:valAx>
        <c:axId val="250214608"/>
        <c:scaling>
          <c:orientation val="minMax"/>
          <c:max val="1"/>
          <c:min val="-1"/>
        </c:scaling>
        <c:delete val="1"/>
        <c:axPos val="t"/>
        <c:numFmt formatCode="###0%" sourceLinked="1"/>
        <c:majorTickMark val="out"/>
        <c:minorTickMark val="none"/>
        <c:tickLblPos val="nextTo"/>
        <c:crossAx val="250212256"/>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mn-lt"/>
          <a:cs typeface="Arial" panose="020B0604020202020204" pitchFamily="34" charset="0"/>
        </a:defRPr>
      </a:pPr>
      <a:endParaRPr lang="en-US"/>
    </a:p>
  </c:txPr>
  <c:externalData r:id="rId6">
    <c:autoUpdate val="0"/>
  </c:externalData>
  <c:userShapes r:id="rId7"/>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907244246460337"/>
          <c:y val="1.9857735999158549E-2"/>
          <c:w val="0.62092765329117139"/>
          <c:h val="0.86420474595047525"/>
        </c:manualLayout>
      </c:layout>
      <c:barChart>
        <c:barDir val="bar"/>
        <c:grouping val="stacked"/>
        <c:varyColors val="0"/>
        <c:ser>
          <c:idx val="0"/>
          <c:order val="0"/>
          <c:tx>
            <c:strRef>
              <c:f>Sheet1!$B$1</c:f>
              <c:strCache>
                <c:ptCount val="1"/>
                <c:pt idx="0">
                  <c:v>Growth</c:v>
                </c:pt>
              </c:strCache>
            </c:strRef>
          </c:tx>
          <c:spPr>
            <a:blipFill>
              <a:blip xmlns:r="http://schemas.openxmlformats.org/officeDocument/2006/relationships" r:embed="rId1"/>
              <a:stretch>
                <a:fillRect/>
              </a:stretch>
            </a:blipFill>
            <a:ln>
              <a:noFill/>
            </a:ln>
          </c:spPr>
          <c:invertIfNegative val="0"/>
          <c:dLbls>
            <c:dLbl>
              <c:idx val="0"/>
              <c:layout>
                <c:manualLayout>
                  <c:x val="9.1064722279486324E-2"/>
                  <c:y val="6.407065496123343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8C1-4E2E-B237-7DC7E19515BD}"/>
                </c:ext>
              </c:extLst>
            </c:dLbl>
            <c:dLbl>
              <c:idx val="1"/>
              <c:layout>
                <c:manualLayout>
                  <c:x val="8.0946419803987674E-2"/>
                  <c:y val="6.37538842127495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8C1-4E2E-B237-7DC7E19515BD}"/>
                </c:ext>
              </c:extLst>
            </c:dLbl>
            <c:dLbl>
              <c:idx val="2"/>
              <c:layout>
                <c:manualLayout>
                  <c:x val="6.8298541709614677E-2"/>
                  <c:y val="6.406697672729235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8C1-4E2E-B237-7DC7E19515BD}"/>
                </c:ext>
              </c:extLst>
            </c:dLbl>
            <c:dLbl>
              <c:idx val="3"/>
              <c:layout>
                <c:manualLayout>
                  <c:x val="6.576896609073996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8C1-4E2E-B237-7DC7E19515BD}"/>
                </c:ext>
              </c:extLst>
            </c:dLbl>
            <c:dLbl>
              <c:idx val="4"/>
              <c:layout>
                <c:manualLayout>
                  <c:x val="6.070981485299082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8C1-4E2E-B237-7DC7E19515BD}"/>
                </c:ext>
              </c:extLst>
            </c:dLbl>
            <c:spPr>
              <a:noFill/>
              <a:ln>
                <a:noFill/>
              </a:ln>
              <a:effectLst/>
            </c:spPr>
            <c:txPr>
              <a:bodyPr/>
              <a:lstStyle/>
              <a:p>
                <a:pPr algn="ctr">
                  <a:defRPr b="1">
                    <a:solidFill>
                      <a:schemeClr val="tx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Data visualization tools</c:v>
                </c:pt>
                <c:pt idx="1">
                  <c:v>Advanced analytics</c:v>
                </c:pt>
                <c:pt idx="3">
                  <c:v>Cognitive computing/AI</c:v>
                </c:pt>
                <c:pt idx="4">
                  <c:v>Virtual assistants/chatbots</c:v>
                </c:pt>
              </c:strCache>
            </c:strRef>
          </c:cat>
          <c:val>
            <c:numRef>
              <c:f>Sheet1!$B$2:$B$6</c:f>
              <c:numCache>
                <c:formatCode>0%</c:formatCode>
                <c:ptCount val="5"/>
                <c:pt idx="0">
                  <c:v>0.2</c:v>
                </c:pt>
                <c:pt idx="1">
                  <c:v>0.19</c:v>
                </c:pt>
                <c:pt idx="3">
                  <c:v>0.1</c:v>
                </c:pt>
                <c:pt idx="4">
                  <c:v>0.08</c:v>
                </c:pt>
              </c:numCache>
            </c:numRef>
          </c:val>
          <c:extLst>
            <c:ext xmlns:c16="http://schemas.microsoft.com/office/drawing/2014/chart" uri="{C3380CC4-5D6E-409C-BE32-E72D297353CC}">
              <c16:uniqueId val="{00000005-48C1-4E2E-B237-7DC7E19515BD}"/>
            </c:ext>
          </c:extLst>
        </c:ser>
        <c:dLbls>
          <c:showLegendKey val="0"/>
          <c:showVal val="1"/>
          <c:showCatName val="0"/>
          <c:showSerName val="0"/>
          <c:showPercent val="0"/>
          <c:showBubbleSize val="0"/>
        </c:dLbls>
        <c:gapWidth val="95"/>
        <c:overlap val="100"/>
        <c:axId val="390007280"/>
        <c:axId val="390000616"/>
      </c:barChart>
      <c:catAx>
        <c:axId val="390007280"/>
        <c:scaling>
          <c:orientation val="maxMin"/>
        </c:scaling>
        <c:delete val="1"/>
        <c:axPos val="l"/>
        <c:numFmt formatCode="General" sourceLinked="0"/>
        <c:majorTickMark val="out"/>
        <c:minorTickMark val="none"/>
        <c:tickLblPos val="nextTo"/>
        <c:crossAx val="390000616"/>
        <c:crosses val="autoZero"/>
        <c:auto val="1"/>
        <c:lblAlgn val="ctr"/>
        <c:lblOffset val="100"/>
        <c:noMultiLvlLbl val="0"/>
      </c:catAx>
      <c:valAx>
        <c:axId val="390000616"/>
        <c:scaling>
          <c:orientation val="minMax"/>
          <c:max val="1.1000000000000001"/>
        </c:scaling>
        <c:delete val="1"/>
        <c:axPos val="t"/>
        <c:numFmt formatCode="0%" sourceLinked="1"/>
        <c:majorTickMark val="out"/>
        <c:minorTickMark val="none"/>
        <c:tickLblPos val="nextTo"/>
        <c:crossAx val="390007280"/>
        <c:crosses val="autoZero"/>
        <c:crossBetween val="between"/>
      </c:valAx>
    </c:plotArea>
    <c:plotVisOnly val="1"/>
    <c:dispBlanksAs val="gap"/>
    <c:showDLblsOverMax val="0"/>
  </c:chart>
  <c:txPr>
    <a:bodyPr/>
    <a:lstStyle/>
    <a:p>
      <a:pPr>
        <a:defRPr sz="1200">
          <a:latin typeface="+mn-lt"/>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211984581683456E-2"/>
          <c:y val="2.7693884448902601E-2"/>
          <c:w val="0.86052855022357233"/>
          <c:h val="0.70694037092360196"/>
        </c:manualLayout>
      </c:layout>
      <c:areaChart>
        <c:grouping val="stacked"/>
        <c:varyColors val="0"/>
        <c:ser>
          <c:idx val="0"/>
          <c:order val="0"/>
          <c:tx>
            <c:strRef>
              <c:f>Sheet3!$C$2</c:f>
              <c:strCache>
                <c:ptCount val="1"/>
                <c:pt idx="0">
                  <c:v>Limited Adoption</c:v>
                </c:pt>
              </c:strCache>
            </c:strRef>
          </c:tx>
          <c:spPr>
            <a:solidFill>
              <a:srgbClr val="00A1DE"/>
            </a:solidFill>
            <a:ln>
              <a:noFill/>
            </a:ln>
            <a:effectLst/>
          </c:spPr>
          <c:cat>
            <c:numRef>
              <c:f>Sheet3!$B$3:$B$5</c:f>
              <c:numCache>
                <c:formatCode>General</c:formatCode>
                <c:ptCount val="3"/>
                <c:pt idx="0">
                  <c:v>2017</c:v>
                </c:pt>
                <c:pt idx="1">
                  <c:v>2018</c:v>
                </c:pt>
                <c:pt idx="2">
                  <c:v>2019</c:v>
                </c:pt>
              </c:numCache>
            </c:numRef>
          </c:cat>
          <c:val>
            <c:numRef>
              <c:f>Sheet3!$C$3:$C$5</c:f>
              <c:numCache>
                <c:formatCode>0%</c:formatCode>
                <c:ptCount val="3"/>
                <c:pt idx="0">
                  <c:v>0.18</c:v>
                </c:pt>
                <c:pt idx="1">
                  <c:v>0.18</c:v>
                </c:pt>
                <c:pt idx="2">
                  <c:v>0.35</c:v>
                </c:pt>
              </c:numCache>
            </c:numRef>
          </c:val>
          <c:extLst>
            <c:ext xmlns:c16="http://schemas.microsoft.com/office/drawing/2014/chart" uri="{C3380CC4-5D6E-409C-BE32-E72D297353CC}">
              <c16:uniqueId val="{00000000-65B8-49B7-97A5-05203102699D}"/>
            </c:ext>
          </c:extLst>
        </c:ser>
        <c:ser>
          <c:idx val="1"/>
          <c:order val="1"/>
          <c:tx>
            <c:strRef>
              <c:f>Sheet3!$D$2</c:f>
              <c:strCache>
                <c:ptCount val="1"/>
                <c:pt idx="0">
                  <c:v>Broad Adoption</c:v>
                </c:pt>
              </c:strCache>
            </c:strRef>
          </c:tx>
          <c:spPr>
            <a:solidFill>
              <a:srgbClr val="006FC4"/>
            </a:solidFill>
            <a:ln>
              <a:noFill/>
            </a:ln>
            <a:effectLst/>
          </c:spPr>
          <c:cat>
            <c:numRef>
              <c:f>Sheet3!$B$3:$B$5</c:f>
              <c:numCache>
                <c:formatCode>General</c:formatCode>
                <c:ptCount val="3"/>
                <c:pt idx="0">
                  <c:v>2017</c:v>
                </c:pt>
                <c:pt idx="1">
                  <c:v>2018</c:v>
                </c:pt>
                <c:pt idx="2">
                  <c:v>2019</c:v>
                </c:pt>
              </c:numCache>
            </c:numRef>
          </c:cat>
          <c:val>
            <c:numRef>
              <c:f>Sheet3!$D$3:$D$5</c:f>
              <c:numCache>
                <c:formatCode>0%</c:formatCode>
                <c:ptCount val="3"/>
                <c:pt idx="0">
                  <c:v>0.03</c:v>
                </c:pt>
                <c:pt idx="1">
                  <c:v>0.03</c:v>
                </c:pt>
                <c:pt idx="2">
                  <c:v>0.03</c:v>
                </c:pt>
              </c:numCache>
            </c:numRef>
          </c:val>
          <c:extLst>
            <c:ext xmlns:c16="http://schemas.microsoft.com/office/drawing/2014/chart" uri="{C3380CC4-5D6E-409C-BE32-E72D297353CC}">
              <c16:uniqueId val="{00000001-65B8-49B7-97A5-05203102699D}"/>
            </c:ext>
          </c:extLst>
        </c:ser>
        <c:dLbls>
          <c:showLegendKey val="0"/>
          <c:showVal val="0"/>
          <c:showCatName val="0"/>
          <c:showSerName val="0"/>
          <c:showPercent val="0"/>
          <c:showBubbleSize val="0"/>
        </c:dLbls>
        <c:axId val="787015352"/>
        <c:axId val="787014696"/>
      </c:areaChart>
      <c:catAx>
        <c:axId val="7870153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787014696"/>
        <c:crosses val="autoZero"/>
        <c:auto val="1"/>
        <c:lblAlgn val="ctr"/>
        <c:lblOffset val="100"/>
        <c:noMultiLvlLbl val="0"/>
      </c:catAx>
      <c:valAx>
        <c:axId val="787014696"/>
        <c:scaling>
          <c:orientation val="minMax"/>
          <c:max val="1"/>
        </c:scaling>
        <c:delete val="1"/>
        <c:axPos val="l"/>
        <c:numFmt formatCode="0%" sourceLinked="1"/>
        <c:majorTickMark val="none"/>
        <c:minorTickMark val="none"/>
        <c:tickLblPos val="nextTo"/>
        <c:crossAx val="787015352"/>
        <c:crosses val="autoZero"/>
        <c:crossBetween val="midCat"/>
      </c:valAx>
      <c:spPr>
        <a:noFill/>
        <a:ln>
          <a:noFill/>
        </a:ln>
        <a:effectLst/>
      </c:spPr>
    </c:plotArea>
    <c:legend>
      <c:legendPos val="b"/>
      <c:legendEntry>
        <c:idx val="0"/>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cked"/>
        <c:varyColors val="0"/>
        <c:ser>
          <c:idx val="0"/>
          <c:order val="0"/>
          <c:tx>
            <c:strRef>
              <c:f>Sheet3!$H$2</c:f>
              <c:strCache>
                <c:ptCount val="1"/>
                <c:pt idx="0">
                  <c:v>Limited Adoption</c:v>
                </c:pt>
              </c:strCache>
            </c:strRef>
          </c:tx>
          <c:spPr>
            <a:solidFill>
              <a:srgbClr val="00A1DE"/>
            </a:solidFill>
            <a:ln>
              <a:noFill/>
            </a:ln>
            <a:effectLst/>
          </c:spPr>
          <c:cat>
            <c:numRef>
              <c:f>Sheet3!$G$3:$G$5</c:f>
              <c:numCache>
                <c:formatCode>General</c:formatCode>
                <c:ptCount val="3"/>
                <c:pt idx="0">
                  <c:v>2017</c:v>
                </c:pt>
                <c:pt idx="1">
                  <c:v>2018</c:v>
                </c:pt>
                <c:pt idx="2">
                  <c:v>2019</c:v>
                </c:pt>
              </c:numCache>
            </c:numRef>
          </c:cat>
          <c:val>
            <c:numRef>
              <c:f>Sheet3!$H$3:$H$5</c:f>
              <c:numCache>
                <c:formatCode>0%</c:formatCode>
                <c:ptCount val="3"/>
                <c:pt idx="0">
                  <c:v>0.37</c:v>
                </c:pt>
                <c:pt idx="1">
                  <c:v>0.4</c:v>
                </c:pt>
                <c:pt idx="2">
                  <c:v>0.31</c:v>
                </c:pt>
              </c:numCache>
            </c:numRef>
          </c:val>
          <c:extLst>
            <c:ext xmlns:c16="http://schemas.microsoft.com/office/drawing/2014/chart" uri="{C3380CC4-5D6E-409C-BE32-E72D297353CC}">
              <c16:uniqueId val="{00000000-E4AA-4FCD-BFB9-86E4E872ED4F}"/>
            </c:ext>
          </c:extLst>
        </c:ser>
        <c:ser>
          <c:idx val="1"/>
          <c:order val="1"/>
          <c:tx>
            <c:strRef>
              <c:f>Sheet3!$I$2</c:f>
              <c:strCache>
                <c:ptCount val="1"/>
                <c:pt idx="0">
                  <c:v>Broad Adoption</c:v>
                </c:pt>
              </c:strCache>
            </c:strRef>
          </c:tx>
          <c:spPr>
            <a:solidFill>
              <a:srgbClr val="006FC4"/>
            </a:solidFill>
            <a:ln>
              <a:noFill/>
            </a:ln>
            <a:effectLst/>
          </c:spPr>
          <c:cat>
            <c:numRef>
              <c:f>Sheet3!$G$3:$G$5</c:f>
              <c:numCache>
                <c:formatCode>General</c:formatCode>
                <c:ptCount val="3"/>
                <c:pt idx="0">
                  <c:v>2017</c:v>
                </c:pt>
                <c:pt idx="1">
                  <c:v>2018</c:v>
                </c:pt>
                <c:pt idx="2">
                  <c:v>2019</c:v>
                </c:pt>
              </c:numCache>
            </c:numRef>
          </c:cat>
          <c:val>
            <c:numRef>
              <c:f>Sheet3!$I$3:$I$5</c:f>
              <c:numCache>
                <c:formatCode>0%</c:formatCode>
                <c:ptCount val="3"/>
                <c:pt idx="0">
                  <c:v>0.28999999999999998</c:v>
                </c:pt>
                <c:pt idx="1">
                  <c:v>0.38</c:v>
                </c:pt>
                <c:pt idx="2">
                  <c:v>0.55000000000000004</c:v>
                </c:pt>
              </c:numCache>
            </c:numRef>
          </c:val>
          <c:extLst>
            <c:ext xmlns:c16="http://schemas.microsoft.com/office/drawing/2014/chart" uri="{C3380CC4-5D6E-409C-BE32-E72D297353CC}">
              <c16:uniqueId val="{00000001-E4AA-4FCD-BFB9-86E4E872ED4F}"/>
            </c:ext>
          </c:extLst>
        </c:ser>
        <c:dLbls>
          <c:showLegendKey val="0"/>
          <c:showVal val="0"/>
          <c:showCatName val="0"/>
          <c:showSerName val="0"/>
          <c:showPercent val="0"/>
          <c:showBubbleSize val="0"/>
        </c:dLbls>
        <c:axId val="792064824"/>
        <c:axId val="792062200"/>
      </c:areaChart>
      <c:catAx>
        <c:axId val="79206482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792062200"/>
        <c:crosses val="autoZero"/>
        <c:auto val="1"/>
        <c:lblAlgn val="ctr"/>
        <c:lblOffset val="100"/>
        <c:noMultiLvlLbl val="0"/>
      </c:catAx>
      <c:valAx>
        <c:axId val="792062200"/>
        <c:scaling>
          <c:orientation val="minMax"/>
        </c:scaling>
        <c:delete val="1"/>
        <c:axPos val="l"/>
        <c:numFmt formatCode="0%" sourceLinked="1"/>
        <c:majorTickMark val="none"/>
        <c:minorTickMark val="none"/>
        <c:tickLblPos val="nextTo"/>
        <c:crossAx val="79206482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765928623026151"/>
          <c:y val="2.9542097488921715E-3"/>
          <c:w val="0.38468133752500716"/>
          <c:h val="0.99409158050221569"/>
        </c:manualLayout>
      </c:layout>
      <c:doughnutChart>
        <c:varyColors val="1"/>
        <c:ser>
          <c:idx val="0"/>
          <c:order val="0"/>
          <c:tx>
            <c:strRef>
              <c:f>Tabelle1!$B$1</c:f>
              <c:strCache>
                <c:ptCount val="1"/>
                <c:pt idx="0">
                  <c:v>Spalte1</c:v>
                </c:pt>
              </c:strCache>
            </c:strRef>
          </c:tx>
          <c:spPr>
            <a:solidFill>
              <a:schemeClr val="bg1"/>
            </a:solidFill>
            <a:ln w="9525">
              <a:solidFill>
                <a:schemeClr val="bg1">
                  <a:lumMod val="65000"/>
                </a:schemeClr>
              </a:solidFill>
            </a:ln>
            <a:effectLst/>
          </c:spPr>
          <c:dPt>
            <c:idx val="0"/>
            <c:bubble3D val="0"/>
            <c:spPr>
              <a:solidFill>
                <a:schemeClr val="bg1"/>
              </a:solidFill>
              <a:ln w="9525">
                <a:solidFill>
                  <a:schemeClr val="bg1">
                    <a:lumMod val="65000"/>
                  </a:schemeClr>
                </a:solidFill>
              </a:ln>
              <a:effectLst/>
            </c:spPr>
            <c:extLst>
              <c:ext xmlns:c16="http://schemas.microsoft.com/office/drawing/2014/chart" uri="{C3380CC4-5D6E-409C-BE32-E72D297353CC}">
                <c16:uniqueId val="{00000001-886F-4A83-8497-F001FDEC1CB8}"/>
              </c:ext>
            </c:extLst>
          </c:dPt>
          <c:dPt>
            <c:idx val="1"/>
            <c:bubble3D val="0"/>
            <c:spPr>
              <a:solidFill>
                <a:schemeClr val="bg1"/>
              </a:solidFill>
              <a:ln w="9525">
                <a:solidFill>
                  <a:schemeClr val="bg1">
                    <a:lumMod val="65000"/>
                  </a:schemeClr>
                </a:solidFill>
              </a:ln>
              <a:effectLst/>
            </c:spPr>
            <c:extLst>
              <c:ext xmlns:c16="http://schemas.microsoft.com/office/drawing/2014/chart" uri="{C3380CC4-5D6E-409C-BE32-E72D297353CC}">
                <c16:uniqueId val="{00000003-886F-4A83-8497-F001FDEC1CB8}"/>
              </c:ext>
            </c:extLst>
          </c:dPt>
          <c:dPt>
            <c:idx val="2"/>
            <c:bubble3D val="0"/>
            <c:spPr>
              <a:solidFill>
                <a:schemeClr val="bg1"/>
              </a:solidFill>
              <a:ln w="9525">
                <a:solidFill>
                  <a:schemeClr val="bg1">
                    <a:lumMod val="65000"/>
                  </a:schemeClr>
                </a:solidFill>
              </a:ln>
              <a:effectLst/>
            </c:spPr>
            <c:extLst>
              <c:ext xmlns:c16="http://schemas.microsoft.com/office/drawing/2014/chart" uri="{C3380CC4-5D6E-409C-BE32-E72D297353CC}">
                <c16:uniqueId val="{00000005-886F-4A83-8497-F001FDEC1CB8}"/>
              </c:ext>
            </c:extLst>
          </c:dPt>
          <c:dPt>
            <c:idx val="3"/>
            <c:bubble3D val="0"/>
            <c:spPr>
              <a:solidFill>
                <a:schemeClr val="bg1"/>
              </a:solidFill>
              <a:ln w="9525">
                <a:solidFill>
                  <a:schemeClr val="bg1">
                    <a:lumMod val="65000"/>
                  </a:schemeClr>
                </a:solidFill>
              </a:ln>
              <a:effectLst/>
            </c:spPr>
            <c:extLst>
              <c:ext xmlns:c16="http://schemas.microsoft.com/office/drawing/2014/chart" uri="{C3380CC4-5D6E-409C-BE32-E72D297353CC}">
                <c16:uniqueId val="{00000007-886F-4A83-8497-F001FDEC1CB8}"/>
              </c:ext>
            </c:extLst>
          </c:dPt>
          <c:dPt>
            <c:idx val="4"/>
            <c:bubble3D val="0"/>
            <c:spPr>
              <a:solidFill>
                <a:schemeClr val="bg1"/>
              </a:solidFill>
              <a:ln w="9525">
                <a:solidFill>
                  <a:schemeClr val="bg1">
                    <a:lumMod val="65000"/>
                  </a:schemeClr>
                </a:solidFill>
              </a:ln>
              <a:effectLst/>
            </c:spPr>
            <c:extLst>
              <c:ext xmlns:c16="http://schemas.microsoft.com/office/drawing/2014/chart" uri="{C3380CC4-5D6E-409C-BE32-E72D297353CC}">
                <c16:uniqueId val="{00000009-886F-4A83-8497-F001FDEC1CB8}"/>
              </c:ext>
            </c:extLst>
          </c:dPt>
          <c:dPt>
            <c:idx val="5"/>
            <c:bubble3D val="0"/>
            <c:spPr>
              <a:solidFill>
                <a:srgbClr val="135789"/>
              </a:solidFill>
              <a:ln w="9525">
                <a:solidFill>
                  <a:schemeClr val="bg1">
                    <a:lumMod val="65000"/>
                  </a:schemeClr>
                </a:solidFill>
              </a:ln>
              <a:effectLst/>
            </c:spPr>
            <c:extLst>
              <c:ext xmlns:c16="http://schemas.microsoft.com/office/drawing/2014/chart" uri="{C3380CC4-5D6E-409C-BE32-E72D297353CC}">
                <c16:uniqueId val="{0000000B-886F-4A83-8497-F001FDEC1CB8}"/>
              </c:ext>
            </c:extLst>
          </c:dPt>
          <c:dPt>
            <c:idx val="6"/>
            <c:bubble3D val="0"/>
            <c:spPr>
              <a:solidFill>
                <a:schemeClr val="bg1"/>
              </a:solidFill>
              <a:ln w="9525">
                <a:solidFill>
                  <a:schemeClr val="bg1">
                    <a:lumMod val="65000"/>
                  </a:schemeClr>
                </a:solidFill>
              </a:ln>
              <a:effectLst/>
            </c:spPr>
            <c:extLst>
              <c:ext xmlns:c16="http://schemas.microsoft.com/office/drawing/2014/chart" uri="{C3380CC4-5D6E-409C-BE32-E72D297353CC}">
                <c16:uniqueId val="{0000000D-886F-4A83-8497-F001FDEC1CB8}"/>
              </c:ext>
            </c:extLst>
          </c:dPt>
          <c:dPt>
            <c:idx val="7"/>
            <c:bubble3D val="0"/>
            <c:spPr>
              <a:solidFill>
                <a:srgbClr val="135789"/>
              </a:solidFill>
              <a:ln w="9525">
                <a:solidFill>
                  <a:schemeClr val="bg1">
                    <a:lumMod val="65000"/>
                  </a:schemeClr>
                </a:solidFill>
              </a:ln>
              <a:effectLst/>
            </c:spPr>
            <c:extLst>
              <c:ext xmlns:c16="http://schemas.microsoft.com/office/drawing/2014/chart" uri="{C3380CC4-5D6E-409C-BE32-E72D297353CC}">
                <c16:uniqueId val="{0000000F-886F-4A83-8497-F001FDEC1CB8}"/>
              </c:ext>
            </c:extLst>
          </c:dPt>
          <c:dPt>
            <c:idx val="8"/>
            <c:bubble3D val="0"/>
            <c:spPr>
              <a:solidFill>
                <a:schemeClr val="bg1"/>
              </a:solidFill>
              <a:ln w="9525">
                <a:solidFill>
                  <a:schemeClr val="bg1">
                    <a:lumMod val="65000"/>
                  </a:schemeClr>
                </a:solidFill>
              </a:ln>
              <a:effectLst/>
            </c:spPr>
            <c:extLst>
              <c:ext xmlns:c16="http://schemas.microsoft.com/office/drawing/2014/chart" uri="{C3380CC4-5D6E-409C-BE32-E72D297353CC}">
                <c16:uniqueId val="{00000011-886F-4A83-8497-F001FDEC1CB8}"/>
              </c:ext>
            </c:extLst>
          </c:dPt>
          <c:dPt>
            <c:idx val="9"/>
            <c:bubble3D val="0"/>
            <c:spPr>
              <a:solidFill>
                <a:schemeClr val="accent1"/>
              </a:solidFill>
              <a:ln w="9525">
                <a:solidFill>
                  <a:schemeClr val="bg1">
                    <a:lumMod val="65000"/>
                  </a:schemeClr>
                </a:solidFill>
              </a:ln>
              <a:effectLst/>
            </c:spPr>
            <c:extLst>
              <c:ext xmlns:c16="http://schemas.microsoft.com/office/drawing/2014/chart" uri="{C3380CC4-5D6E-409C-BE32-E72D297353CC}">
                <c16:uniqueId val="{00000013-886F-4A83-8497-F001FDEC1CB8}"/>
              </c:ext>
            </c:extLst>
          </c:dPt>
          <c:cat>
            <c:numRef>
              <c:f>Tabelle1!$A$2:$A$11</c:f>
              <c:numCache>
                <c:formatCode>General</c:formatCode>
                <c:ptCount val="10"/>
              </c:numCache>
            </c:numRef>
          </c:cat>
          <c:val>
            <c:numRef>
              <c:f>Tabelle1!$B$2:$B$11</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14-886F-4A83-8497-F001FDEC1CB8}"/>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userShapes r:id="rId4"/>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Spalte1</c:v>
                </c:pt>
              </c:strCache>
            </c:strRef>
          </c:tx>
          <c:spPr>
            <a:solidFill>
              <a:schemeClr val="bg1"/>
            </a:solidFill>
            <a:ln w="3175">
              <a:noFill/>
            </a:ln>
            <a:effectLst>
              <a:outerShdw blurRad="165100" sx="102000" sy="102000" algn="ctr" rotWithShape="0">
                <a:schemeClr val="tx1">
                  <a:alpha val="50000"/>
                </a:schemeClr>
              </a:outerShdw>
            </a:effectLst>
          </c:spPr>
          <c:dPt>
            <c:idx val="0"/>
            <c:bubble3D val="0"/>
            <c:spPr>
              <a:solidFill>
                <a:schemeClr val="bg1"/>
              </a:solidFill>
              <a:ln w="3175">
                <a:noFill/>
              </a:ln>
              <a:effectLst>
                <a:outerShdw blurRad="165100" sx="102000" sy="102000" algn="ctr" rotWithShape="0">
                  <a:schemeClr val="tx1">
                    <a:alpha val="50000"/>
                  </a:schemeClr>
                </a:outerShdw>
              </a:effectLst>
            </c:spPr>
            <c:extLst>
              <c:ext xmlns:c16="http://schemas.microsoft.com/office/drawing/2014/chart" uri="{C3380CC4-5D6E-409C-BE32-E72D297353CC}">
                <c16:uniqueId val="{00000001-AC01-475A-8448-5FF6279CF705}"/>
              </c:ext>
            </c:extLst>
          </c:dPt>
          <c:dPt>
            <c:idx val="1"/>
            <c:bubble3D val="0"/>
            <c:spPr>
              <a:solidFill>
                <a:schemeClr val="bg1"/>
              </a:solidFill>
              <a:ln w="3175">
                <a:noFill/>
              </a:ln>
              <a:effectLst>
                <a:outerShdw blurRad="165100" sx="102000" sy="102000" algn="ctr" rotWithShape="0">
                  <a:schemeClr val="tx1">
                    <a:alpha val="50000"/>
                  </a:schemeClr>
                </a:outerShdw>
              </a:effectLst>
            </c:spPr>
            <c:extLst>
              <c:ext xmlns:c16="http://schemas.microsoft.com/office/drawing/2014/chart" uri="{C3380CC4-5D6E-409C-BE32-E72D297353CC}">
                <c16:uniqueId val="{00000003-AC01-475A-8448-5FF6279CF705}"/>
              </c:ext>
            </c:extLst>
          </c:dPt>
          <c:dPt>
            <c:idx val="2"/>
            <c:bubble3D val="0"/>
            <c:spPr>
              <a:solidFill>
                <a:schemeClr val="bg1"/>
              </a:solidFill>
              <a:ln w="3175">
                <a:noFill/>
              </a:ln>
              <a:effectLst>
                <a:outerShdw blurRad="165100" sx="102000" sy="102000" algn="ctr" rotWithShape="0">
                  <a:schemeClr val="tx1">
                    <a:alpha val="50000"/>
                  </a:schemeClr>
                </a:outerShdw>
              </a:effectLst>
            </c:spPr>
            <c:extLst>
              <c:ext xmlns:c16="http://schemas.microsoft.com/office/drawing/2014/chart" uri="{C3380CC4-5D6E-409C-BE32-E72D297353CC}">
                <c16:uniqueId val="{00000005-AC01-475A-8448-5FF6279CF705}"/>
              </c:ext>
            </c:extLst>
          </c:dPt>
          <c:dPt>
            <c:idx val="3"/>
            <c:bubble3D val="0"/>
            <c:spPr>
              <a:solidFill>
                <a:schemeClr val="bg1"/>
              </a:solidFill>
              <a:ln w="3175">
                <a:noFill/>
              </a:ln>
              <a:effectLst>
                <a:outerShdw blurRad="165100" sx="102000" sy="102000" algn="ctr" rotWithShape="0">
                  <a:schemeClr val="tx1">
                    <a:alpha val="50000"/>
                  </a:schemeClr>
                </a:outerShdw>
              </a:effectLst>
            </c:spPr>
            <c:extLst>
              <c:ext xmlns:c16="http://schemas.microsoft.com/office/drawing/2014/chart" uri="{C3380CC4-5D6E-409C-BE32-E72D297353CC}">
                <c16:uniqueId val="{00000007-AC01-475A-8448-5FF6279CF705}"/>
              </c:ext>
            </c:extLst>
          </c:dPt>
          <c:dPt>
            <c:idx val="4"/>
            <c:bubble3D val="0"/>
            <c:spPr>
              <a:solidFill>
                <a:schemeClr val="bg1"/>
              </a:solidFill>
              <a:ln w="3175">
                <a:noFill/>
              </a:ln>
              <a:effectLst>
                <a:outerShdw blurRad="165100" sx="102000" sy="102000" algn="ctr" rotWithShape="0">
                  <a:schemeClr val="tx1">
                    <a:alpha val="50000"/>
                  </a:schemeClr>
                </a:outerShdw>
              </a:effectLst>
            </c:spPr>
            <c:extLst>
              <c:ext xmlns:c16="http://schemas.microsoft.com/office/drawing/2014/chart" uri="{C3380CC4-5D6E-409C-BE32-E72D297353CC}">
                <c16:uniqueId val="{00000009-AC01-475A-8448-5FF6279CF705}"/>
              </c:ext>
            </c:extLst>
          </c:dPt>
          <c:dPt>
            <c:idx val="5"/>
            <c:bubble3D val="0"/>
            <c:spPr>
              <a:solidFill>
                <a:schemeClr val="bg1"/>
              </a:solidFill>
              <a:ln w="3175">
                <a:noFill/>
              </a:ln>
              <a:effectLst>
                <a:outerShdw blurRad="165100" sx="102000" sy="102000" algn="ctr" rotWithShape="0">
                  <a:schemeClr val="tx1">
                    <a:alpha val="50000"/>
                  </a:schemeClr>
                </a:outerShdw>
              </a:effectLst>
            </c:spPr>
            <c:extLst>
              <c:ext xmlns:c16="http://schemas.microsoft.com/office/drawing/2014/chart" uri="{C3380CC4-5D6E-409C-BE32-E72D297353CC}">
                <c16:uniqueId val="{0000000B-AC01-475A-8448-5FF6279CF705}"/>
              </c:ext>
            </c:extLst>
          </c:dPt>
          <c:dPt>
            <c:idx val="6"/>
            <c:bubble3D val="0"/>
            <c:spPr>
              <a:solidFill>
                <a:schemeClr val="bg1"/>
              </a:solidFill>
              <a:ln w="3175">
                <a:noFill/>
              </a:ln>
              <a:effectLst>
                <a:outerShdw blurRad="165100" sx="102000" sy="102000" algn="ctr" rotWithShape="0">
                  <a:schemeClr val="tx1">
                    <a:alpha val="50000"/>
                  </a:schemeClr>
                </a:outerShdw>
              </a:effectLst>
            </c:spPr>
            <c:extLst>
              <c:ext xmlns:c16="http://schemas.microsoft.com/office/drawing/2014/chart" uri="{C3380CC4-5D6E-409C-BE32-E72D297353CC}">
                <c16:uniqueId val="{0000000D-AC01-475A-8448-5FF6279CF705}"/>
              </c:ext>
            </c:extLst>
          </c:dPt>
          <c:dPt>
            <c:idx val="7"/>
            <c:bubble3D val="0"/>
            <c:spPr>
              <a:solidFill>
                <a:schemeClr val="bg1"/>
              </a:solidFill>
              <a:ln w="3175">
                <a:noFill/>
              </a:ln>
              <a:effectLst>
                <a:outerShdw blurRad="165100" sx="102000" sy="102000" algn="ctr" rotWithShape="0">
                  <a:schemeClr val="tx1">
                    <a:alpha val="50000"/>
                  </a:schemeClr>
                </a:outerShdw>
              </a:effectLst>
            </c:spPr>
            <c:extLst>
              <c:ext xmlns:c16="http://schemas.microsoft.com/office/drawing/2014/chart" uri="{C3380CC4-5D6E-409C-BE32-E72D297353CC}">
                <c16:uniqueId val="{0000000F-AC01-475A-8448-5FF6279CF705}"/>
              </c:ext>
            </c:extLst>
          </c:dPt>
          <c:dPt>
            <c:idx val="8"/>
            <c:bubble3D val="0"/>
            <c:spPr>
              <a:solidFill>
                <a:schemeClr val="bg1"/>
              </a:solidFill>
              <a:ln w="3175">
                <a:noFill/>
              </a:ln>
              <a:effectLst>
                <a:outerShdw blurRad="165100" sx="102000" sy="102000" algn="ctr" rotWithShape="0">
                  <a:schemeClr val="tx1">
                    <a:alpha val="50000"/>
                  </a:schemeClr>
                </a:outerShdw>
              </a:effectLst>
            </c:spPr>
            <c:extLst>
              <c:ext xmlns:c16="http://schemas.microsoft.com/office/drawing/2014/chart" uri="{C3380CC4-5D6E-409C-BE32-E72D297353CC}">
                <c16:uniqueId val="{00000011-AC01-475A-8448-5FF6279CF705}"/>
              </c:ext>
            </c:extLst>
          </c:dPt>
          <c:dPt>
            <c:idx val="9"/>
            <c:bubble3D val="0"/>
            <c:spPr>
              <a:solidFill>
                <a:schemeClr val="bg1"/>
              </a:solidFill>
              <a:ln w="3175">
                <a:noFill/>
              </a:ln>
              <a:effectLst>
                <a:outerShdw blurRad="165100" sx="102000" sy="102000" algn="ctr" rotWithShape="0">
                  <a:schemeClr val="tx1">
                    <a:alpha val="50000"/>
                  </a:schemeClr>
                </a:outerShdw>
              </a:effectLst>
            </c:spPr>
            <c:extLst>
              <c:ext xmlns:c16="http://schemas.microsoft.com/office/drawing/2014/chart" uri="{C3380CC4-5D6E-409C-BE32-E72D297353CC}">
                <c16:uniqueId val="{00000013-AC01-475A-8448-5FF6279CF705}"/>
              </c:ext>
            </c:extLst>
          </c:dPt>
          <c:cat>
            <c:numRef>
              <c:f>Tabelle1!$A$2:$A$11</c:f>
              <c:numCache>
                <c:formatCode>General</c:formatCode>
                <c:ptCount val="10"/>
              </c:numCache>
            </c:numRef>
          </c:cat>
          <c:val>
            <c:numRef>
              <c:f>Tabelle1!$B$2:$B$11</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14-AC01-475A-8448-5FF6279CF705}"/>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EF80-44DC-A0AF-BB2EA577FEF7}"/>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4-93AA-435A-B6DD-C42D5C74585A}"/>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4-EF80-44DC-A0AF-BB2EA577FEF7}"/>
              </c:ext>
            </c:extLst>
          </c:dPt>
          <c:dPt>
            <c:idx val="3"/>
            <c:invertIfNegative val="0"/>
            <c:bubble3D val="0"/>
            <c:spPr>
              <a:solidFill>
                <a:srgbClr val="C00000"/>
              </a:solidFill>
              <a:ln>
                <a:noFill/>
              </a:ln>
              <a:effectLst/>
            </c:spPr>
            <c:extLst>
              <c:ext xmlns:c16="http://schemas.microsoft.com/office/drawing/2014/chart" uri="{C3380CC4-5D6E-409C-BE32-E72D297353CC}">
                <c16:uniqueId val="{00000003-EF80-44DC-A0AF-BB2EA577FEF7}"/>
              </c:ext>
            </c:extLst>
          </c:dPt>
          <c:dLbls>
            <c:dLbl>
              <c:idx val="2"/>
              <c:layout>
                <c:manualLayout>
                  <c:x val="-1.38762130839387E-2"/>
                  <c:y val="0"/>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F80-44DC-A0AF-BB2EA577FEF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Procurement operating budget</c:v>
                </c:pt>
                <c:pt idx="1">
                  <c:v>IT operating budget</c:v>
                </c:pt>
                <c:pt idx="2">
                  <c:v>HR operating budget</c:v>
                </c:pt>
                <c:pt idx="3">
                  <c:v>Finance operating budget</c:v>
                </c:pt>
              </c:strCache>
            </c:strRef>
          </c:cat>
          <c:val>
            <c:numRef>
              <c:f>Sheet1!$B$2:$B$5</c:f>
              <c:numCache>
                <c:formatCode>0.0%</c:formatCode>
                <c:ptCount val="4"/>
                <c:pt idx="0">
                  <c:v>-1.0999999999999999E-2</c:v>
                </c:pt>
                <c:pt idx="1">
                  <c:v>1.6E-2</c:v>
                </c:pt>
                <c:pt idx="2">
                  <c:v>4.0000000000000001E-3</c:v>
                </c:pt>
                <c:pt idx="3">
                  <c:v>-0.02</c:v>
                </c:pt>
              </c:numCache>
            </c:numRef>
          </c:val>
          <c:extLst>
            <c:ext xmlns:c16="http://schemas.microsoft.com/office/drawing/2014/chart" uri="{C3380CC4-5D6E-409C-BE32-E72D297353CC}">
              <c16:uniqueId val="{00000005-EF80-44DC-A0AF-BB2EA577FEF7}"/>
            </c:ext>
          </c:extLst>
        </c:ser>
        <c:dLbls>
          <c:showLegendKey val="0"/>
          <c:showVal val="0"/>
          <c:showCatName val="0"/>
          <c:showSerName val="0"/>
          <c:showPercent val="0"/>
          <c:showBubbleSize val="0"/>
        </c:dLbls>
        <c:gapWidth val="75"/>
        <c:axId val="328363215"/>
        <c:axId val="328364031"/>
      </c:barChart>
      <c:catAx>
        <c:axId val="328363215"/>
        <c:scaling>
          <c:orientation val="minMax"/>
        </c:scaling>
        <c:delete val="1"/>
        <c:axPos val="l"/>
        <c:numFmt formatCode="General" sourceLinked="1"/>
        <c:majorTickMark val="none"/>
        <c:minorTickMark val="none"/>
        <c:tickLblPos val="nextTo"/>
        <c:crossAx val="328364031"/>
        <c:crosses val="autoZero"/>
        <c:auto val="1"/>
        <c:lblAlgn val="ctr"/>
        <c:lblOffset val="100"/>
        <c:noMultiLvlLbl val="0"/>
      </c:catAx>
      <c:valAx>
        <c:axId val="328364031"/>
        <c:scaling>
          <c:orientation val="minMax"/>
        </c:scaling>
        <c:delete val="1"/>
        <c:axPos val="b"/>
        <c:numFmt formatCode="0.0%" sourceLinked="1"/>
        <c:majorTickMark val="none"/>
        <c:minorTickMark val="none"/>
        <c:tickLblPos val="nextTo"/>
        <c:crossAx val="328363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Spalte1</c:v>
                </c:pt>
              </c:strCache>
            </c:strRef>
          </c:tx>
          <c:spPr>
            <a:solidFill>
              <a:schemeClr val="accent4"/>
            </a:solidFill>
            <a:ln w="3175">
              <a:solidFill>
                <a:schemeClr val="bg1"/>
              </a:solidFill>
            </a:ln>
            <a:effectLst>
              <a:outerShdw blurRad="165100" sx="102000" sy="102000" algn="ctr" rotWithShape="0">
                <a:schemeClr val="tx1">
                  <a:alpha val="50000"/>
                </a:schemeClr>
              </a:outerShdw>
            </a:effectLst>
          </c:spPr>
          <c:dPt>
            <c:idx val="0"/>
            <c:bubble3D val="0"/>
            <c:spPr>
              <a:solidFill>
                <a:schemeClr val="accent2"/>
              </a:solidFill>
              <a:ln w="3175">
                <a:solidFill>
                  <a:schemeClr val="bg1"/>
                </a:solidFill>
              </a:ln>
              <a:effectLst>
                <a:outerShdw blurRad="165100" sx="102000" sy="102000" algn="ctr" rotWithShape="0">
                  <a:schemeClr val="tx1">
                    <a:alpha val="50000"/>
                  </a:schemeClr>
                </a:outerShdw>
              </a:effectLst>
            </c:spPr>
            <c:extLst>
              <c:ext xmlns:c16="http://schemas.microsoft.com/office/drawing/2014/chart" uri="{C3380CC4-5D6E-409C-BE32-E72D297353CC}">
                <c16:uniqueId val="{00000001-79D1-4F06-BC79-4731A673DAF9}"/>
              </c:ext>
            </c:extLst>
          </c:dPt>
          <c:dPt>
            <c:idx val="1"/>
            <c:bubble3D val="0"/>
            <c:spPr>
              <a:solidFill>
                <a:schemeClr val="accent2"/>
              </a:solidFill>
              <a:ln w="3175">
                <a:solidFill>
                  <a:schemeClr val="bg1"/>
                </a:solidFill>
              </a:ln>
              <a:effectLst>
                <a:outerShdw blurRad="165100" sx="102000" sy="102000" algn="ctr" rotWithShape="0">
                  <a:schemeClr val="tx1">
                    <a:alpha val="50000"/>
                  </a:schemeClr>
                </a:outerShdw>
              </a:effectLst>
            </c:spPr>
            <c:extLst>
              <c:ext xmlns:c16="http://schemas.microsoft.com/office/drawing/2014/chart" uri="{C3380CC4-5D6E-409C-BE32-E72D297353CC}">
                <c16:uniqueId val="{00000003-79D1-4F06-BC79-4731A673DAF9}"/>
              </c:ext>
            </c:extLst>
          </c:dPt>
          <c:dPt>
            <c:idx val="2"/>
            <c:bubble3D val="0"/>
            <c:spPr>
              <a:solidFill>
                <a:schemeClr val="accent2"/>
              </a:solidFill>
              <a:ln w="3175">
                <a:solidFill>
                  <a:schemeClr val="bg1"/>
                </a:solidFill>
              </a:ln>
              <a:effectLst>
                <a:outerShdw blurRad="165100" sx="102000" sy="102000" algn="ctr" rotWithShape="0">
                  <a:schemeClr val="tx1">
                    <a:alpha val="50000"/>
                  </a:schemeClr>
                </a:outerShdw>
              </a:effectLst>
            </c:spPr>
            <c:extLst>
              <c:ext xmlns:c16="http://schemas.microsoft.com/office/drawing/2014/chart" uri="{C3380CC4-5D6E-409C-BE32-E72D297353CC}">
                <c16:uniqueId val="{00000005-79D1-4F06-BC79-4731A673DAF9}"/>
              </c:ext>
            </c:extLst>
          </c:dPt>
          <c:dPt>
            <c:idx val="3"/>
            <c:bubble3D val="0"/>
            <c:spPr>
              <a:solidFill>
                <a:schemeClr val="accent2"/>
              </a:solidFill>
              <a:ln w="3175">
                <a:solidFill>
                  <a:schemeClr val="bg1"/>
                </a:solidFill>
              </a:ln>
              <a:effectLst>
                <a:outerShdw blurRad="165100" sx="102000" sy="102000" algn="ctr" rotWithShape="0">
                  <a:schemeClr val="tx1">
                    <a:alpha val="50000"/>
                  </a:schemeClr>
                </a:outerShdw>
              </a:effectLst>
            </c:spPr>
            <c:extLst>
              <c:ext xmlns:c16="http://schemas.microsoft.com/office/drawing/2014/chart" uri="{C3380CC4-5D6E-409C-BE32-E72D297353CC}">
                <c16:uniqueId val="{00000007-79D1-4F06-BC79-4731A673DAF9}"/>
              </c:ext>
            </c:extLst>
          </c:dPt>
          <c:dPt>
            <c:idx val="4"/>
            <c:bubble3D val="0"/>
            <c:spPr>
              <a:solidFill>
                <a:schemeClr val="accent2"/>
              </a:solidFill>
              <a:ln w="3175">
                <a:solidFill>
                  <a:schemeClr val="bg1"/>
                </a:solidFill>
              </a:ln>
              <a:effectLst>
                <a:outerShdw blurRad="165100" sx="102000" sy="102000" algn="ctr" rotWithShape="0">
                  <a:schemeClr val="tx1">
                    <a:alpha val="50000"/>
                  </a:schemeClr>
                </a:outerShdw>
              </a:effectLst>
            </c:spPr>
            <c:extLst>
              <c:ext xmlns:c16="http://schemas.microsoft.com/office/drawing/2014/chart" uri="{C3380CC4-5D6E-409C-BE32-E72D297353CC}">
                <c16:uniqueId val="{00000009-79D1-4F06-BC79-4731A673DAF9}"/>
              </c:ext>
            </c:extLst>
          </c:dPt>
          <c:dPt>
            <c:idx val="5"/>
            <c:bubble3D val="0"/>
            <c:spPr>
              <a:solidFill>
                <a:schemeClr val="accent1"/>
              </a:solidFill>
              <a:ln w="3175">
                <a:solidFill>
                  <a:schemeClr val="bg1"/>
                </a:solidFill>
              </a:ln>
              <a:effectLst>
                <a:outerShdw blurRad="165100" sx="102000" sy="102000" algn="ctr" rotWithShape="0">
                  <a:schemeClr val="tx1">
                    <a:alpha val="50000"/>
                  </a:schemeClr>
                </a:outerShdw>
              </a:effectLst>
            </c:spPr>
            <c:extLst>
              <c:ext xmlns:c16="http://schemas.microsoft.com/office/drawing/2014/chart" uri="{C3380CC4-5D6E-409C-BE32-E72D297353CC}">
                <c16:uniqueId val="{0000000B-79D1-4F06-BC79-4731A673DAF9}"/>
              </c:ext>
            </c:extLst>
          </c:dPt>
          <c:dPt>
            <c:idx val="6"/>
            <c:bubble3D val="0"/>
            <c:spPr>
              <a:solidFill>
                <a:schemeClr val="accent2"/>
              </a:solidFill>
              <a:ln w="3175">
                <a:solidFill>
                  <a:schemeClr val="bg1"/>
                </a:solidFill>
              </a:ln>
              <a:effectLst>
                <a:outerShdw blurRad="165100" sx="102000" sy="102000" algn="ctr" rotWithShape="0">
                  <a:schemeClr val="tx1">
                    <a:alpha val="50000"/>
                  </a:schemeClr>
                </a:outerShdw>
              </a:effectLst>
            </c:spPr>
            <c:extLst>
              <c:ext xmlns:c16="http://schemas.microsoft.com/office/drawing/2014/chart" uri="{C3380CC4-5D6E-409C-BE32-E72D297353CC}">
                <c16:uniqueId val="{0000000D-79D1-4F06-BC79-4731A673DAF9}"/>
              </c:ext>
            </c:extLst>
          </c:dPt>
          <c:dPt>
            <c:idx val="7"/>
            <c:bubble3D val="0"/>
            <c:spPr>
              <a:solidFill>
                <a:srgbClr val="135789"/>
              </a:solidFill>
              <a:ln w="3175">
                <a:solidFill>
                  <a:schemeClr val="bg1"/>
                </a:solidFill>
              </a:ln>
              <a:effectLst>
                <a:outerShdw blurRad="165100" sx="102000" sy="102000" algn="ctr" rotWithShape="0">
                  <a:schemeClr val="tx1">
                    <a:alpha val="50000"/>
                  </a:schemeClr>
                </a:outerShdw>
              </a:effectLst>
            </c:spPr>
            <c:extLst>
              <c:ext xmlns:c16="http://schemas.microsoft.com/office/drawing/2014/chart" uri="{C3380CC4-5D6E-409C-BE32-E72D297353CC}">
                <c16:uniqueId val="{0000000F-79D1-4F06-BC79-4731A673DAF9}"/>
              </c:ext>
            </c:extLst>
          </c:dPt>
          <c:dPt>
            <c:idx val="8"/>
            <c:bubble3D val="0"/>
            <c:spPr>
              <a:solidFill>
                <a:schemeClr val="accent2"/>
              </a:solidFill>
              <a:ln w="3175">
                <a:solidFill>
                  <a:schemeClr val="bg1"/>
                </a:solidFill>
              </a:ln>
              <a:effectLst>
                <a:outerShdw blurRad="165100" sx="102000" sy="102000" algn="ctr" rotWithShape="0">
                  <a:schemeClr val="tx1">
                    <a:alpha val="50000"/>
                  </a:schemeClr>
                </a:outerShdw>
              </a:effectLst>
            </c:spPr>
            <c:extLst>
              <c:ext xmlns:c16="http://schemas.microsoft.com/office/drawing/2014/chart" uri="{C3380CC4-5D6E-409C-BE32-E72D297353CC}">
                <c16:uniqueId val="{00000011-79D1-4F06-BC79-4731A673DAF9}"/>
              </c:ext>
            </c:extLst>
          </c:dPt>
          <c:dPt>
            <c:idx val="9"/>
            <c:bubble3D val="0"/>
            <c:spPr>
              <a:solidFill>
                <a:schemeClr val="accent1"/>
              </a:solidFill>
              <a:ln w="3175">
                <a:solidFill>
                  <a:schemeClr val="bg1"/>
                </a:solidFill>
              </a:ln>
              <a:effectLst>
                <a:outerShdw blurRad="165100" sx="102000" sy="102000" algn="ctr" rotWithShape="0">
                  <a:schemeClr val="tx1">
                    <a:alpha val="50000"/>
                  </a:schemeClr>
                </a:outerShdw>
              </a:effectLst>
            </c:spPr>
            <c:extLst>
              <c:ext xmlns:c16="http://schemas.microsoft.com/office/drawing/2014/chart" uri="{C3380CC4-5D6E-409C-BE32-E72D297353CC}">
                <c16:uniqueId val="{00000013-79D1-4F06-BC79-4731A673DAF9}"/>
              </c:ext>
            </c:extLst>
          </c:dPt>
          <c:cat>
            <c:numRef>
              <c:f>Tabelle1!$A$2:$A$11</c:f>
              <c:numCache>
                <c:formatCode>General</c:formatCode>
                <c:ptCount val="10"/>
              </c:numCache>
            </c:numRef>
          </c:cat>
          <c:val>
            <c:numRef>
              <c:f>Tabelle1!$B$2:$B$11</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14-79D1-4F06-BC79-4731A673DAF9}"/>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114433491127128"/>
          <c:y val="4.7211268063818868E-2"/>
          <c:w val="0.52885566508872861"/>
          <c:h val="0.9032582647167261"/>
        </c:manualLayout>
      </c:layout>
      <c:barChart>
        <c:barDir val="bar"/>
        <c:grouping val="stacked"/>
        <c:varyColors val="0"/>
        <c:ser>
          <c:idx val="0"/>
          <c:order val="0"/>
          <c:tx>
            <c:strRef>
              <c:f>Sheet1!$B$1</c:f>
              <c:strCache>
                <c:ptCount val="1"/>
                <c:pt idx="0">
                  <c:v>Initiative</c:v>
                </c:pt>
              </c:strCache>
            </c:strRef>
          </c:tx>
          <c:spPr>
            <a:solidFill>
              <a:schemeClr val="accent1"/>
            </a:solidFill>
            <a:ln>
              <a:noFill/>
            </a:ln>
          </c:spPr>
          <c:invertIfNegative val="0"/>
          <c:dLbls>
            <c:dLbl>
              <c:idx val="10"/>
              <c:layout>
                <c:manualLayout>
                  <c:x val="-1.3153144976280175E-2"/>
                  <c:y val="5.810362575774905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1A6-4D96-8B64-093DDBEA16B5}"/>
                </c:ext>
              </c:extLst>
            </c:dLbl>
            <c:spPr>
              <a:noFill/>
              <a:ln>
                <a:noFill/>
              </a:ln>
              <a:effectLst/>
            </c:spPr>
            <c:txPr>
              <a:bodyPr/>
              <a:lstStyle/>
              <a:p>
                <a:pPr algn="ctr">
                  <a:defRPr b="0">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9"/>
                <c:pt idx="0">
                  <c:v>Improve GBS cost efficiency</c:v>
                </c:pt>
                <c:pt idx="1">
                  <c:v>Modernize GBS application platform(s) </c:v>
                </c:pt>
                <c:pt idx="2">
                  <c:v>Secure GBS data and systems</c:v>
                </c:pt>
                <c:pt idx="3">
                  <c:v>Align skills and talent with business needs</c:v>
                </c:pt>
                <c:pt idx="4">
                  <c:v>Improve GBS performance measurement capability</c:v>
                </c:pt>
                <c:pt idx="5">
                  <c:v>Improve GBS analytical capability</c:v>
                </c:pt>
                <c:pt idx="6">
                  <c:v>Optimize organizational deployment*</c:v>
                </c:pt>
                <c:pt idx="7">
                  <c:v>Improve GBS agility</c:v>
                </c:pt>
                <c:pt idx="8">
                  <c:v>Act as a strategic advisor to the business</c:v>
                </c:pt>
              </c:strCache>
            </c:strRef>
          </c:cat>
          <c:val>
            <c:numRef>
              <c:f>Sheet1!$B$2:$B$11</c:f>
              <c:numCache>
                <c:formatCode>0%</c:formatCode>
                <c:ptCount val="10"/>
                <c:pt idx="0">
                  <c:v>0.34285714285714286</c:v>
                </c:pt>
                <c:pt idx="1">
                  <c:v>0.2857142857142857</c:v>
                </c:pt>
                <c:pt idx="2">
                  <c:v>0.2</c:v>
                </c:pt>
                <c:pt idx="3">
                  <c:v>0.18571428571428572</c:v>
                </c:pt>
                <c:pt idx="4">
                  <c:v>0.18571428571428572</c:v>
                </c:pt>
                <c:pt idx="5">
                  <c:v>0.17142857142857143</c:v>
                </c:pt>
                <c:pt idx="6">
                  <c:v>0.15714285714285714</c:v>
                </c:pt>
                <c:pt idx="7">
                  <c:v>0.14285714285714285</c:v>
                </c:pt>
                <c:pt idx="8">
                  <c:v>0.12857142857142856</c:v>
                </c:pt>
              </c:numCache>
            </c:numRef>
          </c:val>
          <c:extLst>
            <c:ext xmlns:c16="http://schemas.microsoft.com/office/drawing/2014/chart" uri="{C3380CC4-5D6E-409C-BE32-E72D297353CC}">
              <c16:uniqueId val="{00000001-91A6-4D96-8B64-093DDBEA16B5}"/>
            </c:ext>
          </c:extLst>
        </c:ser>
        <c:dLbls>
          <c:showLegendKey val="0"/>
          <c:showVal val="1"/>
          <c:showCatName val="0"/>
          <c:showSerName val="0"/>
          <c:showPercent val="0"/>
          <c:showBubbleSize val="0"/>
        </c:dLbls>
        <c:gapWidth val="40"/>
        <c:overlap val="100"/>
        <c:axId val="390007280"/>
        <c:axId val="390000616"/>
      </c:barChart>
      <c:catAx>
        <c:axId val="390007280"/>
        <c:scaling>
          <c:orientation val="maxMin"/>
        </c:scaling>
        <c:delete val="0"/>
        <c:axPos val="l"/>
        <c:numFmt formatCode="General" sourceLinked="0"/>
        <c:majorTickMark val="out"/>
        <c:minorTickMark val="none"/>
        <c:tickLblPos val="nextTo"/>
        <c:spPr>
          <a:ln>
            <a:noFill/>
          </a:ln>
        </c:spPr>
        <c:txPr>
          <a:bodyPr/>
          <a:lstStyle/>
          <a:p>
            <a:pPr algn="r">
              <a:defRPr sz="1400"/>
            </a:pPr>
            <a:endParaRPr lang="en-US"/>
          </a:p>
        </c:txPr>
        <c:crossAx val="390000616"/>
        <c:crosses val="autoZero"/>
        <c:auto val="1"/>
        <c:lblAlgn val="ctr"/>
        <c:lblOffset val="100"/>
        <c:noMultiLvlLbl val="0"/>
      </c:catAx>
      <c:valAx>
        <c:axId val="390000616"/>
        <c:scaling>
          <c:orientation val="minMax"/>
        </c:scaling>
        <c:delete val="1"/>
        <c:axPos val="t"/>
        <c:numFmt formatCode="0%" sourceLinked="1"/>
        <c:majorTickMark val="out"/>
        <c:minorTickMark val="none"/>
        <c:tickLblPos val="nextTo"/>
        <c:crossAx val="390007280"/>
        <c:crosses val="autoZero"/>
        <c:crossBetween val="between"/>
      </c:valAx>
    </c:plotArea>
    <c:plotVisOnly val="1"/>
    <c:dispBlanksAs val="gap"/>
    <c:showDLblsOverMax val="0"/>
  </c:chart>
  <c:spPr>
    <a:ln>
      <a:noFill/>
    </a:ln>
  </c:spPr>
  <c:txPr>
    <a:bodyPr/>
    <a:lstStyle/>
    <a:p>
      <a:pPr>
        <a:defRPr sz="1200">
          <a:latin typeface="+mn-l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FF0000"/>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D59B-419C-81A8-E2D3A8C55565}"/>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D59B-419C-81A8-E2D3A8C55565}"/>
              </c:ext>
            </c:extLst>
          </c:dPt>
          <c:dPt>
            <c:idx val="2"/>
            <c:invertIfNegative val="0"/>
            <c:bubble3D val="0"/>
            <c:spPr>
              <a:solidFill>
                <a:srgbClr val="C00000"/>
              </a:solidFill>
              <a:ln>
                <a:noFill/>
              </a:ln>
              <a:effectLst/>
            </c:spPr>
            <c:extLst>
              <c:ext xmlns:c16="http://schemas.microsoft.com/office/drawing/2014/chart" uri="{C3380CC4-5D6E-409C-BE32-E72D297353CC}">
                <c16:uniqueId val="{00000004-5A4F-4D27-8387-B2124794B461}"/>
              </c:ext>
            </c:extLst>
          </c:dPt>
          <c:dPt>
            <c:idx val="3"/>
            <c:invertIfNegative val="0"/>
            <c:bubble3D val="0"/>
            <c:spPr>
              <a:solidFill>
                <a:srgbClr val="C00000"/>
              </a:solidFill>
              <a:ln>
                <a:noFill/>
              </a:ln>
              <a:effectLst/>
            </c:spPr>
            <c:extLst>
              <c:ext xmlns:c16="http://schemas.microsoft.com/office/drawing/2014/chart" uri="{C3380CC4-5D6E-409C-BE32-E72D297353CC}">
                <c16:uniqueId val="{00000005-5A4F-4D27-8387-B2124794B46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Procurement operating budget</c:v>
                </c:pt>
                <c:pt idx="1">
                  <c:v>IT operating budget</c:v>
                </c:pt>
                <c:pt idx="2">
                  <c:v>HR operating budget</c:v>
                </c:pt>
                <c:pt idx="3">
                  <c:v>Finance operating budget</c:v>
                </c:pt>
              </c:strCache>
            </c:strRef>
          </c:cat>
          <c:val>
            <c:numRef>
              <c:f>Sheet1!$B$2:$B$5</c:f>
              <c:numCache>
                <c:formatCode>0.0%</c:formatCode>
                <c:ptCount val="4"/>
                <c:pt idx="0">
                  <c:v>8.0000000000000002E-3</c:v>
                </c:pt>
                <c:pt idx="1">
                  <c:v>1.0999999999999999E-2</c:v>
                </c:pt>
                <c:pt idx="2">
                  <c:v>-1.3000000000000001E-2</c:v>
                </c:pt>
                <c:pt idx="3">
                  <c:v>-3.4000000000000002E-2</c:v>
                </c:pt>
              </c:numCache>
            </c:numRef>
          </c:val>
          <c:extLst>
            <c:ext xmlns:c16="http://schemas.microsoft.com/office/drawing/2014/chart" uri="{C3380CC4-5D6E-409C-BE32-E72D297353CC}">
              <c16:uniqueId val="{00000004-D59B-419C-81A8-E2D3A8C55565}"/>
            </c:ext>
          </c:extLst>
        </c:ser>
        <c:dLbls>
          <c:showLegendKey val="0"/>
          <c:showVal val="0"/>
          <c:showCatName val="0"/>
          <c:showSerName val="0"/>
          <c:showPercent val="0"/>
          <c:showBubbleSize val="0"/>
        </c:dLbls>
        <c:gapWidth val="75"/>
        <c:axId val="328363215"/>
        <c:axId val="328364031"/>
      </c:barChart>
      <c:catAx>
        <c:axId val="328363215"/>
        <c:scaling>
          <c:orientation val="minMax"/>
        </c:scaling>
        <c:delete val="1"/>
        <c:axPos val="l"/>
        <c:numFmt formatCode="General" sourceLinked="1"/>
        <c:majorTickMark val="none"/>
        <c:minorTickMark val="none"/>
        <c:tickLblPos val="nextTo"/>
        <c:crossAx val="328364031"/>
        <c:crosses val="autoZero"/>
        <c:auto val="1"/>
        <c:lblAlgn val="ctr"/>
        <c:lblOffset val="100"/>
        <c:noMultiLvlLbl val="0"/>
      </c:catAx>
      <c:valAx>
        <c:axId val="328364031"/>
        <c:scaling>
          <c:orientation val="minMax"/>
        </c:scaling>
        <c:delete val="1"/>
        <c:axPos val="b"/>
        <c:numFmt formatCode="0.0%" sourceLinked="1"/>
        <c:majorTickMark val="none"/>
        <c:minorTickMark val="none"/>
        <c:tickLblPos val="nextTo"/>
        <c:crossAx val="328363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tx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0-5422-4648-89B3-2788EA3FBA6E}"/>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Revenue growth</c:v>
                </c:pt>
              </c:strCache>
            </c:strRef>
          </c:cat>
          <c:val>
            <c:numRef>
              <c:f>Sheet1!$B$2</c:f>
              <c:numCache>
                <c:formatCode>0%</c:formatCode>
                <c:ptCount val="1"/>
                <c:pt idx="0">
                  <c:v>0.04</c:v>
                </c:pt>
              </c:numCache>
            </c:numRef>
          </c:val>
          <c:extLst>
            <c:ext xmlns:c16="http://schemas.microsoft.com/office/drawing/2014/chart" uri="{C3380CC4-5D6E-409C-BE32-E72D297353CC}">
              <c16:uniqueId val="{00000000-1DFB-4EA7-8060-61C0292E199E}"/>
            </c:ext>
          </c:extLst>
        </c:ser>
        <c:dLbls>
          <c:showLegendKey val="0"/>
          <c:showVal val="0"/>
          <c:showCatName val="0"/>
          <c:showSerName val="0"/>
          <c:showPercent val="0"/>
          <c:showBubbleSize val="0"/>
        </c:dLbls>
        <c:gapWidth val="49"/>
        <c:axId val="306034767"/>
        <c:axId val="306036447"/>
      </c:barChart>
      <c:catAx>
        <c:axId val="306034767"/>
        <c:scaling>
          <c:orientation val="minMax"/>
        </c:scaling>
        <c:delete val="1"/>
        <c:axPos val="l"/>
        <c:numFmt formatCode="General" sourceLinked="1"/>
        <c:majorTickMark val="none"/>
        <c:minorTickMark val="none"/>
        <c:tickLblPos val="nextTo"/>
        <c:crossAx val="306036447"/>
        <c:crosses val="autoZero"/>
        <c:auto val="1"/>
        <c:lblAlgn val="ctr"/>
        <c:lblOffset val="100"/>
        <c:noMultiLvlLbl val="0"/>
      </c:catAx>
      <c:valAx>
        <c:axId val="306036447"/>
        <c:scaling>
          <c:orientation val="minMax"/>
        </c:scaling>
        <c:delete val="1"/>
        <c:axPos val="b"/>
        <c:numFmt formatCode="0%" sourceLinked="1"/>
        <c:majorTickMark val="none"/>
        <c:minorTickMark val="none"/>
        <c:tickLblPos val="nextTo"/>
        <c:crossAx val="3060347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Revenue growth</c:v>
                </c:pt>
              </c:strCache>
            </c:strRef>
          </c:cat>
          <c:val>
            <c:numRef>
              <c:f>Sheet1!$B$2</c:f>
              <c:numCache>
                <c:formatCode>0.0%</c:formatCode>
                <c:ptCount val="1"/>
                <c:pt idx="0">
                  <c:v>2.8000000000000001E-2</c:v>
                </c:pt>
              </c:numCache>
            </c:numRef>
          </c:val>
          <c:extLst>
            <c:ext xmlns:c16="http://schemas.microsoft.com/office/drawing/2014/chart" uri="{C3380CC4-5D6E-409C-BE32-E72D297353CC}">
              <c16:uniqueId val="{00000000-3B6B-4F1E-BB0D-6F8381A4376C}"/>
            </c:ext>
          </c:extLst>
        </c:ser>
        <c:dLbls>
          <c:showLegendKey val="0"/>
          <c:showVal val="0"/>
          <c:showCatName val="0"/>
          <c:showSerName val="0"/>
          <c:showPercent val="0"/>
          <c:showBubbleSize val="0"/>
        </c:dLbls>
        <c:gapWidth val="49"/>
        <c:axId val="306034767"/>
        <c:axId val="306036447"/>
      </c:barChart>
      <c:catAx>
        <c:axId val="306034767"/>
        <c:scaling>
          <c:orientation val="minMax"/>
        </c:scaling>
        <c:delete val="1"/>
        <c:axPos val="l"/>
        <c:numFmt formatCode="General" sourceLinked="1"/>
        <c:majorTickMark val="none"/>
        <c:minorTickMark val="none"/>
        <c:tickLblPos val="nextTo"/>
        <c:crossAx val="306036447"/>
        <c:crosses val="autoZero"/>
        <c:auto val="1"/>
        <c:lblAlgn val="ctr"/>
        <c:lblOffset val="100"/>
        <c:noMultiLvlLbl val="0"/>
      </c:catAx>
      <c:valAx>
        <c:axId val="306036447"/>
        <c:scaling>
          <c:orientation val="minMax"/>
        </c:scaling>
        <c:delete val="1"/>
        <c:axPos val="b"/>
        <c:numFmt formatCode="0.0%" sourceLinked="1"/>
        <c:majorTickMark val="none"/>
        <c:minorTickMark val="none"/>
        <c:tickLblPos val="nextTo"/>
        <c:crossAx val="3060347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78149271142027"/>
          <c:y val="0.1736111111111111"/>
          <c:w val="0.53703902252833735"/>
          <c:h val="0.65277777777777779"/>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dLbl>
              <c:idx val="0"/>
              <c:layout>
                <c:manualLayout>
                  <c:x val="-3.7801332058171398E-2"/>
                  <c:y val="-3.6168563659147707E-17"/>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48549574779241167"/>
                      <c:h val="0.48169191919191917"/>
                    </c:manualLayout>
                  </c15:layout>
                </c:ext>
                <c:ext xmlns:c16="http://schemas.microsoft.com/office/drawing/2014/chart" uri="{C3380CC4-5D6E-409C-BE32-E72D297353CC}">
                  <c16:uniqueId val="{00000000-1A2B-4163-A2F9-9FCD08613D2B}"/>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Revenue growth</c:v>
                </c:pt>
              </c:strCache>
            </c:strRef>
          </c:cat>
          <c:val>
            <c:numRef>
              <c:f>Sheet1!$B$2</c:f>
              <c:numCache>
                <c:formatCode>0.0%</c:formatCode>
                <c:ptCount val="1"/>
                <c:pt idx="0">
                  <c:v>2E-3</c:v>
                </c:pt>
              </c:numCache>
            </c:numRef>
          </c:val>
          <c:extLst>
            <c:ext xmlns:c16="http://schemas.microsoft.com/office/drawing/2014/chart" uri="{C3380CC4-5D6E-409C-BE32-E72D297353CC}">
              <c16:uniqueId val="{00000001-1A2B-4163-A2F9-9FCD08613D2B}"/>
            </c:ext>
          </c:extLst>
        </c:ser>
        <c:dLbls>
          <c:showLegendKey val="0"/>
          <c:showVal val="0"/>
          <c:showCatName val="0"/>
          <c:showSerName val="0"/>
          <c:showPercent val="0"/>
          <c:showBubbleSize val="0"/>
        </c:dLbls>
        <c:gapWidth val="49"/>
        <c:axId val="306034767"/>
        <c:axId val="306036447"/>
      </c:barChart>
      <c:catAx>
        <c:axId val="306034767"/>
        <c:scaling>
          <c:orientation val="minMax"/>
        </c:scaling>
        <c:delete val="1"/>
        <c:axPos val="l"/>
        <c:numFmt formatCode="General" sourceLinked="1"/>
        <c:majorTickMark val="none"/>
        <c:minorTickMark val="none"/>
        <c:tickLblPos val="nextTo"/>
        <c:crossAx val="306036447"/>
        <c:crosses val="autoZero"/>
        <c:auto val="1"/>
        <c:lblAlgn val="ctr"/>
        <c:lblOffset val="100"/>
        <c:noMultiLvlLbl val="0"/>
      </c:catAx>
      <c:valAx>
        <c:axId val="306036447"/>
        <c:scaling>
          <c:orientation val="minMax"/>
        </c:scaling>
        <c:delete val="1"/>
        <c:axPos val="b"/>
        <c:numFmt formatCode="0.0%" sourceLinked="1"/>
        <c:majorTickMark val="none"/>
        <c:minorTickMark val="none"/>
        <c:tickLblPos val="nextTo"/>
        <c:crossAx val="3060347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dLbl>
              <c:idx val="0"/>
              <c:layout>
                <c:manualLayout>
                  <c:x val="-4.6577553089699034E-2"/>
                  <c:y val="-3.6168563659147707E-17"/>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43496868885937484"/>
                      <c:h val="0.48169191919191917"/>
                    </c:manualLayout>
                  </c15:layout>
                </c:ext>
                <c:ext xmlns:c16="http://schemas.microsoft.com/office/drawing/2014/chart" uri="{C3380CC4-5D6E-409C-BE32-E72D297353CC}">
                  <c16:uniqueId val="{00000000-2BA3-41C6-A8C9-19EA35C7F5EA}"/>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Revenue growth</c:v>
                </c:pt>
              </c:strCache>
            </c:strRef>
          </c:cat>
          <c:val>
            <c:numRef>
              <c:f>Sheet1!$B$2</c:f>
              <c:numCache>
                <c:formatCode>0.0%</c:formatCode>
                <c:ptCount val="1"/>
                <c:pt idx="0">
                  <c:v>-5.0000000000000001E-3</c:v>
                </c:pt>
              </c:numCache>
            </c:numRef>
          </c:val>
          <c:extLst>
            <c:ext xmlns:c16="http://schemas.microsoft.com/office/drawing/2014/chart" uri="{C3380CC4-5D6E-409C-BE32-E72D297353CC}">
              <c16:uniqueId val="{00000001-2BA3-41C6-A8C9-19EA35C7F5EA}"/>
            </c:ext>
          </c:extLst>
        </c:ser>
        <c:dLbls>
          <c:showLegendKey val="0"/>
          <c:showVal val="0"/>
          <c:showCatName val="0"/>
          <c:showSerName val="0"/>
          <c:showPercent val="0"/>
          <c:showBubbleSize val="0"/>
        </c:dLbls>
        <c:gapWidth val="49"/>
        <c:axId val="306034767"/>
        <c:axId val="306036447"/>
      </c:barChart>
      <c:catAx>
        <c:axId val="306034767"/>
        <c:scaling>
          <c:orientation val="minMax"/>
        </c:scaling>
        <c:delete val="1"/>
        <c:axPos val="l"/>
        <c:numFmt formatCode="General" sourceLinked="1"/>
        <c:majorTickMark val="none"/>
        <c:minorTickMark val="none"/>
        <c:tickLblPos val="nextTo"/>
        <c:crossAx val="306036447"/>
        <c:crosses val="autoZero"/>
        <c:auto val="1"/>
        <c:lblAlgn val="ctr"/>
        <c:lblOffset val="100"/>
        <c:noMultiLvlLbl val="0"/>
      </c:catAx>
      <c:valAx>
        <c:axId val="306036447"/>
        <c:scaling>
          <c:orientation val="minMax"/>
        </c:scaling>
        <c:delete val="1"/>
        <c:axPos val="b"/>
        <c:numFmt formatCode="0.0%" sourceLinked="1"/>
        <c:majorTickMark val="none"/>
        <c:minorTickMark val="none"/>
        <c:tickLblPos val="nextTo"/>
        <c:crossAx val="3060347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1185682326621925E-2"/>
          <c:y val="3.3648468889841625E-2"/>
          <c:w val="0.97986577181208057"/>
          <c:h val="0.69504172514966234"/>
        </c:manualLayout>
      </c:layout>
      <c:barChart>
        <c:barDir val="col"/>
        <c:grouping val="clustered"/>
        <c:varyColors val="0"/>
        <c:ser>
          <c:idx val="0"/>
          <c:order val="0"/>
          <c:tx>
            <c:strRef>
              <c:f>Sheet1!$B$1</c:f>
              <c:strCache>
                <c:ptCount val="1"/>
                <c:pt idx="0">
                  <c:v>2019</c:v>
                </c:pt>
              </c:strCache>
            </c:strRef>
          </c:tx>
          <c:spPr>
            <a:solidFill>
              <a:schemeClr val="accent4"/>
            </a:solidFill>
            <a:ln>
              <a:solidFill>
                <a:schemeClr val="bg1"/>
              </a:solidFill>
            </a:ln>
          </c:spPr>
          <c:invertIfNegative val="0"/>
          <c:dLbls>
            <c:spPr>
              <a:noFill/>
              <a:ln>
                <a:noFill/>
              </a:ln>
              <a:effectLst/>
            </c:spPr>
            <c:txPr>
              <a:bodyPr/>
              <a:lstStyle/>
              <a:p>
                <a:pPr>
                  <a:defRPr sz="1400">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Revenue growth</c:v>
                </c:pt>
                <c:pt idx="1">
                  <c:v>Number of staff (FTEs)</c:v>
                </c:pt>
                <c:pt idx="2">
                  <c:v>Operating Budget</c:v>
                </c:pt>
              </c:strCache>
            </c:strRef>
          </c:cat>
          <c:val>
            <c:numRef>
              <c:f>Sheet1!$B$2:$B$4</c:f>
              <c:numCache>
                <c:formatCode>0.0%</c:formatCode>
                <c:ptCount val="3"/>
                <c:pt idx="0">
                  <c:v>0.04</c:v>
                </c:pt>
                <c:pt idx="1">
                  <c:v>6.1666666666666668E-2</c:v>
                </c:pt>
                <c:pt idx="2">
                  <c:v>2.7166666666666669E-2</c:v>
                </c:pt>
              </c:numCache>
            </c:numRef>
          </c:val>
          <c:extLst>
            <c:ext xmlns:c16="http://schemas.microsoft.com/office/drawing/2014/chart" uri="{C3380CC4-5D6E-409C-BE32-E72D297353CC}">
              <c16:uniqueId val="{00000000-477F-4AF7-8F10-B1061D00F682}"/>
            </c:ext>
          </c:extLst>
        </c:ser>
        <c:ser>
          <c:idx val="1"/>
          <c:order val="1"/>
          <c:tx>
            <c:strRef>
              <c:f>Sheet1!$C$1</c:f>
              <c:strCache>
                <c:ptCount val="1"/>
                <c:pt idx="0">
                  <c:v>2020 projected</c:v>
                </c:pt>
              </c:strCache>
            </c:strRef>
          </c:tx>
          <c:spPr>
            <a:solidFill>
              <a:schemeClr val="accent3"/>
            </a:solidFill>
            <a:ln>
              <a:solidFill>
                <a:schemeClr val="bg1"/>
              </a:solidFill>
            </a:ln>
          </c:spPr>
          <c:invertIfNegative val="0"/>
          <c:dLbls>
            <c:spPr>
              <a:noFill/>
              <a:ln>
                <a:noFill/>
              </a:ln>
              <a:effectLst/>
            </c:spPr>
            <c:txPr>
              <a:bodyPr/>
              <a:lstStyle/>
              <a:p>
                <a:pPr>
                  <a:defRPr sz="1400">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Revenue growth</c:v>
                </c:pt>
                <c:pt idx="1">
                  <c:v>Number of staff (FTEs)</c:v>
                </c:pt>
                <c:pt idx="2">
                  <c:v>Operating Budget</c:v>
                </c:pt>
              </c:strCache>
            </c:strRef>
          </c:cat>
          <c:val>
            <c:numRef>
              <c:f>Sheet1!$C$2:$C$4</c:f>
              <c:numCache>
                <c:formatCode>0.0%</c:formatCode>
                <c:ptCount val="3"/>
                <c:pt idx="0">
                  <c:v>2.8000000000000001E-2</c:v>
                </c:pt>
                <c:pt idx="1">
                  <c:v>6.3103448275862076E-2</c:v>
                </c:pt>
                <c:pt idx="2">
                  <c:v>2.4310344827586206E-2</c:v>
                </c:pt>
              </c:numCache>
            </c:numRef>
          </c:val>
          <c:extLst>
            <c:ext xmlns:c16="http://schemas.microsoft.com/office/drawing/2014/chart" uri="{C3380CC4-5D6E-409C-BE32-E72D297353CC}">
              <c16:uniqueId val="{00000001-477F-4AF7-8F10-B1061D00F682}"/>
            </c:ext>
          </c:extLst>
        </c:ser>
        <c:dLbls>
          <c:showLegendKey val="0"/>
          <c:showVal val="1"/>
          <c:showCatName val="0"/>
          <c:showSerName val="0"/>
          <c:showPercent val="0"/>
          <c:showBubbleSize val="0"/>
        </c:dLbls>
        <c:gapWidth val="150"/>
        <c:axId val="231109232"/>
        <c:axId val="231110016"/>
      </c:barChart>
      <c:catAx>
        <c:axId val="231109232"/>
        <c:scaling>
          <c:orientation val="minMax"/>
        </c:scaling>
        <c:delete val="1"/>
        <c:axPos val="b"/>
        <c:numFmt formatCode="General" sourceLinked="0"/>
        <c:majorTickMark val="out"/>
        <c:minorTickMark val="none"/>
        <c:tickLblPos val="high"/>
        <c:crossAx val="231110016"/>
        <c:crosses val="autoZero"/>
        <c:auto val="1"/>
        <c:lblAlgn val="ctr"/>
        <c:lblOffset val="100"/>
        <c:noMultiLvlLbl val="0"/>
      </c:catAx>
      <c:valAx>
        <c:axId val="231110016"/>
        <c:scaling>
          <c:orientation val="minMax"/>
        </c:scaling>
        <c:delete val="1"/>
        <c:axPos val="l"/>
        <c:numFmt formatCode="0.0%" sourceLinked="1"/>
        <c:majorTickMark val="out"/>
        <c:minorTickMark val="none"/>
        <c:tickLblPos val="nextTo"/>
        <c:crossAx val="231109232"/>
        <c:crosses val="autoZero"/>
        <c:crossBetween val="between"/>
      </c:valAx>
    </c:plotArea>
    <c:legend>
      <c:legendPos val="b"/>
      <c:layout>
        <c:manualLayout>
          <c:xMode val="edge"/>
          <c:yMode val="edge"/>
          <c:x val="0.33275493667318434"/>
          <c:y val="0.7956041778293198"/>
          <c:w val="0.37402790255244939"/>
          <c:h val="5.2752908648849933E-2"/>
        </c:manualLayout>
      </c:layout>
      <c:overlay val="0"/>
    </c:legend>
    <c:plotVisOnly val="1"/>
    <c:dispBlanksAs val="gap"/>
    <c:showDLblsOverMax val="0"/>
  </c:chart>
  <c:txPr>
    <a:bodyPr/>
    <a:lstStyle/>
    <a:p>
      <a:pPr>
        <a:defRPr sz="1400">
          <a:latin typeface="+mn-lt"/>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Reversed" id="22">
  <a:schemeClr val="accent2"/>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4">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bg1"/>
    </cs:fontRef>
    <cs:spPr>
      <a:solidFill>
        <a:schemeClr val="tx1">
          <a:lumMod val="35000"/>
          <a:lumOff val="65000"/>
        </a:schemeClr>
      </a:solidFill>
    </cs:spPr>
    <cs:defRPr sz="1197"/>
    <cs:bodyPr rot="0" spcFirstLastPara="1" vertOverflow="clip" horzOverflow="clip" vert="horz" wrap="square" lIns="36576" tIns="18288" rIns="36576" bIns="18288" anchor="ctr" anchorCtr="1">
      <a:spAutoFit/>
    </cs:bodyPr>
  </cs:dataLabelCallout>
  <cs:dataPoint>
    <cs:lnRef idx="0">
      <cs:styleClr val="auto"/>
    </cs:lnRef>
    <cs:fillRef idx="0"/>
    <cs:effectRef idx="0"/>
    <cs:fontRef idx="minor">
      <a:schemeClr val="dk1"/>
    </cs:fontRef>
    <cs:spPr>
      <a:noFill/>
      <a:ln w="25400" cap="flat" cmpd="sng" algn="ctr">
        <a:solidFill>
          <a:schemeClr val="phClr"/>
        </a:solidFill>
        <a:miter lim="800000"/>
      </a:ln>
    </cs:spPr>
  </cs:dataPoint>
  <cs:dataPoint3D>
    <cs:lnRef idx="0">
      <cs:styleClr val="auto"/>
    </cs:lnRef>
    <cs:fillRef idx="0">
      <cs:styleClr val="auto"/>
    </cs:fillRef>
    <cs:effectRef idx="0"/>
    <cs:fontRef idx="minor">
      <a:schemeClr val="dk1"/>
    </cs:fontRef>
    <cs:spPr>
      <a:ln w="19050" cap="flat" cmpd="sng" algn="ctr">
        <a:solidFill>
          <a:schemeClr val="phClr"/>
        </a:solidFill>
        <a:miter lim="800000"/>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ln w="19050" cap="rnd">
        <a:solidFill>
          <a:schemeClr val="phClr"/>
        </a:solidFill>
        <a:round/>
      </a:ln>
    </cs:spPr>
  </cs:dataPointMarker>
  <cs:dataPointMarkerLayout symbol="circle" size="6"/>
  <cs:dataPointWireframe>
    <cs:lnRef idx="0">
      <cs:styleClr val="auto"/>
    </cs:lnRef>
    <cs:fillRef idx="1"/>
    <cs:effectRef idx="0"/>
    <cs:fontRef idx="minor">
      <a:schemeClr val="tx1"/>
    </cs:fontRef>
    <cs:spPr>
      <a:ln w="9525">
        <a:solidFill>
          <a:schemeClr val="phClr"/>
        </a:solidFill>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tx1">
            <a:lumMod val="50000"/>
            <a:lumOff val="50000"/>
          </a:schemeClr>
        </a:solidFill>
        <a:round/>
      </a:ln>
    </cs:spPr>
  </cs:downBar>
  <cs:dropLine>
    <cs:lnRef idx="0"/>
    <cs:fillRef idx="0"/>
    <cs:effectRef idx="0"/>
    <cs:fontRef idx="minor">
      <a:schemeClr val="dk1"/>
    </cs:fontRef>
    <cs:spPr>
      <a:ln w="9525" cap="flat" cmpd="sng" algn="ctr">
        <a:solidFill>
          <a:schemeClr val="tx1">
            <a:lumMod val="35000"/>
            <a:lumOff val="65000"/>
          </a:schemeClr>
        </a:solidFill>
        <a:round/>
      </a:ln>
    </cs:spPr>
  </cs:dropLine>
  <cs:errorBar>
    <cs:lnRef idx="0"/>
    <cs:fillRef idx="0"/>
    <cs:effectRef idx="0"/>
    <cs:fontRef idx="minor">
      <a:schemeClr val="dk1"/>
    </cs:fontRef>
    <cs:spPr>
      <a:ln w="9525" cap="flat" cmpd="sng" algn="ctr">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a:solidFill>
          <a:schemeClr val="tx1">
            <a:lumMod val="15000"/>
            <a:lumOff val="85000"/>
          </a:schemeClr>
        </a:solidFill>
      </a:ln>
    </cs:spPr>
  </cs:gridlineMajor>
  <cs:gridlineMinor>
    <cs:lnRef idx="0"/>
    <cs:fillRef idx="0"/>
    <cs:effectRef idx="0"/>
    <cs:fontRef idx="minor">
      <a:schemeClr val="dk1"/>
    </cs:fontRef>
    <cs:spPr>
      <a:ln w="9525">
        <a:solidFill>
          <a:schemeClr val="tx1">
            <a:lumMod val="5000"/>
            <a:lumOff val="95000"/>
          </a:schemeClr>
        </a:solidFill>
      </a:ln>
    </cs:spPr>
  </cs:gridlineMinor>
  <cs:hiLoLine>
    <cs:lnRef idx="0"/>
    <cs:fillRef idx="0"/>
    <cs:effectRef idx="0"/>
    <cs:fontRef idx="minor">
      <a:schemeClr val="dk1"/>
    </cs:fontRef>
    <cs:spPr>
      <a:ln w="9525" cap="flat" cmpd="sng" algn="ctr">
        <a:solidFill>
          <a:schemeClr val="tx1">
            <a:lumMod val="35000"/>
            <a:lumOff val="65000"/>
          </a:schemeClr>
        </a:solidFill>
        <a:round/>
      </a:ln>
    </cs:spPr>
  </cs:hiLoLine>
  <cs:leaderLine>
    <cs:lnRef idx="0"/>
    <cs:fillRef idx="0"/>
    <cs:effectRef idx="0"/>
    <cs:fontRef idx="minor">
      <a:schemeClr val="dk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200" b="0" kern="1200" cap="none" spc="50" baseline="0"/>
  </cs:title>
  <cs:trendline>
    <cs:lnRef idx="0">
      <cs:styleClr val="auto"/>
    </cs:lnRef>
    <cs:fillRef idx="0"/>
    <cs:effectRef idx="0"/>
    <cs:fontRef idx="minor">
      <a:schemeClr val="dk1"/>
    </cs:fontRef>
    <cs:spPr>
      <a:ln w="19050" cap="rnd">
        <a:solidFill>
          <a:schemeClr val="phClr"/>
        </a:solidFill>
        <a:prstDash val="sysDot"/>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cap="flat" cmpd="sng" algn="ctr">
        <a:solidFill>
          <a:schemeClr val="tx1">
            <a:lumMod val="50000"/>
            <a:lumOff val="50000"/>
          </a:schemeClr>
        </a:solidFill>
        <a:round/>
      </a:ln>
    </cs:spPr>
  </cs:upBar>
  <cs:valueAxis>
    <cs:lnRef idx="0"/>
    <cs:fillRef idx="0"/>
    <cs:effectRef idx="0"/>
    <cs:fontRef idx="minor">
      <a:schemeClr val="tx1">
        <a:lumMod val="50000"/>
        <a:lumOff val="50000"/>
      </a:schemeClr>
    </cs:fontRef>
    <cs:spPr>
      <a:ln w="9525">
        <a:solidFill>
          <a:schemeClr val="tx1">
            <a:lumMod val="15000"/>
            <a:lumOff val="85000"/>
          </a:schemeClr>
        </a:solidFill>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103">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8.xml><?xml version="1.0" encoding="utf-8"?>
<cs:chartStyle xmlns:cs="http://schemas.microsoft.com/office/drawing/2012/chartStyle" xmlns:a="http://schemas.openxmlformats.org/drawingml/2006/main" id="103">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9.xml><?xml version="1.0" encoding="utf-8"?>
<cs:chartStyle xmlns:cs="http://schemas.microsoft.com/office/drawing/2012/chartStyle" xmlns:a="http://schemas.openxmlformats.org/drawingml/2006/main" id="103">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6.emf"/></Relationships>
</file>

<file path=ppt/drawings/drawing1.xml><?xml version="1.0" encoding="utf-8"?>
<c:userShapes xmlns:c="http://schemas.openxmlformats.org/drawingml/2006/chart">
  <cdr:relSizeAnchor xmlns:cdr="http://schemas.openxmlformats.org/drawingml/2006/chartDrawing">
    <cdr:from>
      <cdr:x>0</cdr:x>
      <cdr:y>0</cdr:y>
    </cdr:from>
    <cdr:to>
      <cdr:x>0</cdr:x>
      <cdr:y>0</cdr:y>
    </cdr:to>
    <cdr:sp macro="" textlink="">
      <cdr:nvSpPr>
        <cdr:cNvPr id="7" name="Straight Connector 6"/>
        <cdr:cNvSpPr/>
      </cdr:nvSpPr>
      <cdr:spPr bwMode="auto">
        <a:xfrm xmlns:a="http://schemas.openxmlformats.org/drawingml/2006/main">
          <a:off x="0" y="-841375"/>
          <a:ext cx="0" cy="0"/>
        </a:xfrm>
        <a:prstGeom xmlns:a="http://schemas.openxmlformats.org/drawingml/2006/main" prst="line">
          <a:avLst/>
        </a:prstGeom>
        <a:solidFill xmlns:a="http://schemas.openxmlformats.org/drawingml/2006/main">
          <a:schemeClr val="bg1"/>
        </a:solidFill>
        <a:ln xmlns:a="http://schemas.openxmlformats.org/drawingml/2006/main" w="28575" cap="flat" cmpd="sng" algn="ctr">
          <a:solidFill>
            <a:srgbClr val="FFC000"/>
          </a:solidFill>
          <a:prstDash val="dash"/>
          <a:round/>
          <a:headEnd type="none" w="med" len="med"/>
          <a:tailEnd type="none" w="med" len="med"/>
        </a:ln>
        <a:effectLst xmlns:a="http://schemas.openxmlformats.org/drawingml/2006/main"/>
      </cdr:spPr>
      <cdr:txBody>
        <a:bodyPr xmlns:a="http://schemas.openxmlformats.org/drawingml/2006/main" vertOverflow="clip" wrap="none" rtlCol="0" anchor="ctr"/>
        <a:lstStyle xmlns:a="http://schemas.openxmlformats.org/drawingml/2006/main"/>
        <a:p xmlns:a="http://schemas.openxmlformats.org/drawingml/2006/main">
          <a:endParaRPr lang="en-US" dirty="0"/>
        </a:p>
      </cdr:txBody>
    </cdr:sp>
  </cdr:relSizeAnchor>
  <cdr:relSizeAnchor xmlns:cdr="http://schemas.openxmlformats.org/drawingml/2006/chartDrawing">
    <cdr:from>
      <cdr:x>0</cdr:x>
      <cdr:y>0</cdr:y>
    </cdr:from>
    <cdr:to>
      <cdr:x>0</cdr:x>
      <cdr:y>0</cdr:y>
    </cdr:to>
    <cdr:sp macro="" textlink="">
      <cdr:nvSpPr>
        <cdr:cNvPr id="9" name="Straight Connector 8"/>
        <cdr:cNvSpPr/>
      </cdr:nvSpPr>
      <cdr:spPr bwMode="auto">
        <a:xfrm xmlns:a="http://schemas.openxmlformats.org/drawingml/2006/main">
          <a:off x="-363348" y="-1019176"/>
          <a:ext cx="0" cy="0"/>
        </a:xfrm>
        <a:prstGeom xmlns:a="http://schemas.openxmlformats.org/drawingml/2006/main" prst="line">
          <a:avLst/>
        </a:prstGeom>
        <a:solidFill xmlns:a="http://schemas.openxmlformats.org/drawingml/2006/main">
          <a:schemeClr val="bg1"/>
        </a:solidFill>
        <a:ln xmlns:a="http://schemas.openxmlformats.org/drawingml/2006/main" w="9525" cap="flat" cmpd="sng" algn="ctr">
          <a:solidFill>
            <a:schemeClr val="accent1"/>
          </a:solidFill>
          <a:prstDash val="solid"/>
          <a:round/>
          <a:headEnd type="none" w="med" len="med"/>
          <a:tailEnd type="none" w="med" len="med"/>
        </a:ln>
        <a:effectLst xmlns:a="http://schemas.openxmlformats.org/drawingml/2006/main"/>
      </cdr:spPr>
      <cdr:txBody>
        <a:bodyPr xmlns:a="http://schemas.openxmlformats.org/drawingml/2006/main" vertOverflow="clip" wrap="none" rtlCol="0" anchor="ctr"/>
        <a:lstStyle xmlns:a="http://schemas.openxmlformats.org/drawingml/2006/main"/>
        <a:p xmlns:a="http://schemas.openxmlformats.org/drawingml/2006/main">
          <a:endParaRPr lang="en-US" dirty="0"/>
        </a:p>
      </cdr:txBody>
    </cdr:sp>
  </cdr:relSizeAnchor>
</c:userShapes>
</file>

<file path=ppt/drawings/drawing2.xml><?xml version="1.0" encoding="utf-8"?>
<c:userShapes xmlns:c="http://schemas.openxmlformats.org/drawingml/2006/chart">
  <cdr:relSizeAnchor xmlns:cdr="http://schemas.openxmlformats.org/drawingml/2006/chartDrawing">
    <cdr:from>
      <cdr:x>0.0576</cdr:x>
      <cdr:y>0.25579</cdr:y>
    </cdr:from>
    <cdr:to>
      <cdr:x>0.05761</cdr:x>
      <cdr:y>0.32031</cdr:y>
    </cdr:to>
    <cdr:sp macro="" textlink="">
      <cdr:nvSpPr>
        <cdr:cNvPr id="2" name="TextBox 1">
          <a:extLst xmlns:a="http://schemas.openxmlformats.org/drawingml/2006/main">
            <a:ext uri="{FF2B5EF4-FFF2-40B4-BE49-F238E27FC236}">
              <a16:creationId xmlns:a16="http://schemas.microsoft.com/office/drawing/2014/main" id="{F25DE16D-1E2A-452C-9683-7EE1649B2E24}"/>
            </a:ext>
          </a:extLst>
        </cdr:cNvPr>
        <cdr:cNvSpPr txBox="1"/>
      </cdr:nvSpPr>
      <cdr:spPr>
        <a:xfrm xmlns:a="http://schemas.openxmlformats.org/drawingml/2006/main">
          <a:off x="301481" y="1043153"/>
          <a:ext cx="65" cy="263149"/>
        </a:xfrm>
        <a:prstGeom xmlns:a="http://schemas.openxmlformats.org/drawingml/2006/main" prst="rect">
          <a:avLst/>
        </a:prstGeom>
        <a:noFill xmlns:a="http://schemas.openxmlformats.org/drawingml/2006/main"/>
      </cdr:spPr>
      <cdr:txBody>
        <a:bodyPr xmlns:a="http://schemas.openxmlformats.org/drawingml/2006/main" vertOverflow="clip" wrap="none" lIns="0" tIns="0" rIns="0" bIns="0" rtlCol="0">
          <a:spAutoFit/>
        </a:bodyPr>
        <a:lstStyle xmlns:a="http://schemas.openxmlformats.org/drawingml/2006/main"/>
        <a:p xmlns:a="http://schemas.openxmlformats.org/drawingml/2006/main">
          <a:pPr algn="l">
            <a:lnSpc>
              <a:spcPct val="95000"/>
            </a:lnSpc>
            <a:spcBef>
              <a:spcPts val="300"/>
            </a:spcBef>
            <a:spcAft>
              <a:spcPts val="600"/>
            </a:spcAft>
          </a:pPr>
          <a:endParaRPr lang="en-GB" sz="1800" b="0" dirty="0" err="1">
            <a:latin typeface="Arial" pitchFamily="34" charset="0"/>
            <a:cs typeface="Arial"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0.64519</cdr:x>
      <cdr:y>0.82041</cdr:y>
    </cdr:from>
    <cdr:to>
      <cdr:x>0.67832</cdr:x>
      <cdr:y>0.90632</cdr:y>
    </cdr:to>
    <cdr:sp macro="" textlink="">
      <cdr:nvSpPr>
        <cdr:cNvPr id="2" name="TextBox 6"/>
        <cdr:cNvSpPr txBox="1"/>
      </cdr:nvSpPr>
      <cdr:spPr>
        <a:xfrm xmlns:a="http://schemas.openxmlformats.org/drawingml/2006/main">
          <a:off x="7167650" y="3526909"/>
          <a:ext cx="367990"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800" b="1" dirty="0">
              <a:solidFill>
                <a:schemeClr val="bg1"/>
              </a:solidFill>
              <a:latin typeface="Bebas Neue" panose="020B0606020202050201" pitchFamily="34" charset="0"/>
              <a:cs typeface="Arial" pitchFamily="34" charset="0"/>
            </a:rPr>
            <a:t>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1" y="3"/>
            <a:ext cx="4432796" cy="355415"/>
          </a:xfrm>
          <a:prstGeom prst="rect">
            <a:avLst/>
          </a:prstGeom>
          <a:noFill/>
          <a:ln w="9525">
            <a:noFill/>
            <a:miter lim="800000"/>
            <a:headEnd/>
            <a:tailEnd/>
          </a:ln>
          <a:effectLst/>
        </p:spPr>
        <p:txBody>
          <a:bodyPr vert="horz" wrap="square" lIns="97231" tIns="48615" rIns="97231" bIns="48615" numCol="1" anchor="t" anchorCtr="0" compatLnSpc="1">
            <a:prstTxWarp prst="textNoShape">
              <a:avLst/>
            </a:prstTxWarp>
          </a:bodyPr>
          <a:lstStyle>
            <a:lvl1pPr algn="l" defTabSz="971481">
              <a:defRPr sz="1300" b="0"/>
            </a:lvl1pPr>
          </a:lstStyle>
          <a:p>
            <a:pPr>
              <a:defRPr/>
            </a:pPr>
            <a:endParaRPr lang="de-DE" dirty="0">
              <a:latin typeface="Arial" panose="020B0604020202020204" pitchFamily="34" charset="0"/>
            </a:endParaRPr>
          </a:p>
        </p:txBody>
      </p:sp>
      <p:sp>
        <p:nvSpPr>
          <p:cNvPr id="72707" name="Rectangle 3"/>
          <p:cNvSpPr>
            <a:spLocks noGrp="1" noChangeArrowheads="1"/>
          </p:cNvSpPr>
          <p:nvPr>
            <p:ph type="dt" sz="quarter" idx="1"/>
          </p:nvPr>
        </p:nvSpPr>
        <p:spPr bwMode="auto">
          <a:xfrm>
            <a:off x="5801821" y="3"/>
            <a:ext cx="4432796" cy="355415"/>
          </a:xfrm>
          <a:prstGeom prst="rect">
            <a:avLst/>
          </a:prstGeom>
          <a:noFill/>
          <a:ln w="9525">
            <a:noFill/>
            <a:miter lim="800000"/>
            <a:headEnd/>
            <a:tailEnd/>
          </a:ln>
          <a:effectLst/>
        </p:spPr>
        <p:txBody>
          <a:bodyPr vert="horz" wrap="square" lIns="97231" tIns="48615" rIns="97231" bIns="48615" numCol="1" anchor="t" anchorCtr="0" compatLnSpc="1">
            <a:prstTxWarp prst="textNoShape">
              <a:avLst/>
            </a:prstTxWarp>
          </a:bodyPr>
          <a:lstStyle>
            <a:lvl1pPr algn="r" defTabSz="971481">
              <a:defRPr sz="1300" b="0"/>
            </a:lvl1pPr>
          </a:lstStyle>
          <a:p>
            <a:pPr>
              <a:defRPr/>
            </a:pPr>
            <a:endParaRPr lang="de-DE" dirty="0">
              <a:latin typeface="Arial" panose="020B0604020202020204" pitchFamily="34" charset="0"/>
            </a:endParaRPr>
          </a:p>
        </p:txBody>
      </p:sp>
      <p:sp>
        <p:nvSpPr>
          <p:cNvPr id="72708" name="Rectangle 4"/>
          <p:cNvSpPr>
            <a:spLocks noGrp="1" noChangeArrowheads="1"/>
          </p:cNvSpPr>
          <p:nvPr>
            <p:ph type="ftr" sz="quarter" idx="2"/>
          </p:nvPr>
        </p:nvSpPr>
        <p:spPr bwMode="auto">
          <a:xfrm>
            <a:off x="1" y="6743887"/>
            <a:ext cx="4432796" cy="355415"/>
          </a:xfrm>
          <a:prstGeom prst="rect">
            <a:avLst/>
          </a:prstGeom>
          <a:noFill/>
          <a:ln w="9525">
            <a:noFill/>
            <a:miter lim="800000"/>
            <a:headEnd/>
            <a:tailEnd/>
          </a:ln>
          <a:effectLst/>
        </p:spPr>
        <p:txBody>
          <a:bodyPr vert="horz" wrap="square" lIns="97231" tIns="48615" rIns="97231" bIns="48615" numCol="1" anchor="b" anchorCtr="0" compatLnSpc="1">
            <a:prstTxWarp prst="textNoShape">
              <a:avLst/>
            </a:prstTxWarp>
          </a:bodyPr>
          <a:lstStyle>
            <a:lvl1pPr algn="l" defTabSz="971481">
              <a:defRPr sz="1300" b="0"/>
            </a:lvl1pPr>
          </a:lstStyle>
          <a:p>
            <a:pPr>
              <a:defRPr/>
            </a:pPr>
            <a:endParaRPr lang="de-DE" dirty="0">
              <a:latin typeface="Arial" panose="020B0604020202020204" pitchFamily="34" charset="0"/>
            </a:endParaRPr>
          </a:p>
        </p:txBody>
      </p:sp>
      <p:sp>
        <p:nvSpPr>
          <p:cNvPr id="72709" name="Rectangle 5"/>
          <p:cNvSpPr>
            <a:spLocks noGrp="1" noChangeArrowheads="1"/>
          </p:cNvSpPr>
          <p:nvPr>
            <p:ph type="sldNum" sz="quarter" idx="3"/>
          </p:nvPr>
        </p:nvSpPr>
        <p:spPr bwMode="auto">
          <a:xfrm>
            <a:off x="5801821" y="6743887"/>
            <a:ext cx="4432796" cy="355415"/>
          </a:xfrm>
          <a:prstGeom prst="rect">
            <a:avLst/>
          </a:prstGeom>
          <a:noFill/>
          <a:ln w="9525">
            <a:noFill/>
            <a:miter lim="800000"/>
            <a:headEnd/>
            <a:tailEnd/>
          </a:ln>
          <a:effectLst/>
        </p:spPr>
        <p:txBody>
          <a:bodyPr vert="horz" wrap="square" lIns="97231" tIns="48615" rIns="97231" bIns="48615" numCol="1" anchor="b" anchorCtr="0" compatLnSpc="1">
            <a:prstTxWarp prst="textNoShape">
              <a:avLst/>
            </a:prstTxWarp>
          </a:bodyPr>
          <a:lstStyle>
            <a:lvl1pPr algn="r" defTabSz="971481">
              <a:defRPr sz="1300" b="0"/>
            </a:lvl1pPr>
          </a:lstStyle>
          <a:p>
            <a:pPr>
              <a:defRPr/>
            </a:pPr>
            <a:fld id="{36CD2B8A-9362-4317-9B65-DCC128E0C909}" type="slidenum">
              <a:rPr lang="de-DE">
                <a:latin typeface="Arial" panose="020B0604020202020204" pitchFamily="34" charset="0"/>
              </a:rPr>
              <a:pPr>
                <a:defRPr/>
              </a:pPr>
              <a:t>‹Nr.›</a:t>
            </a:fld>
            <a:endParaRPr lang="de-DE" dirty="0">
              <a:latin typeface="Arial" panose="020B0604020202020204" pitchFamily="34" charset="0"/>
            </a:endParaRPr>
          </a:p>
        </p:txBody>
      </p:sp>
    </p:spTree>
    <p:extLst>
      <p:ext uri="{BB962C8B-B14F-4D97-AF65-F5344CB8AC3E}">
        <p14:creationId xmlns:p14="http://schemas.microsoft.com/office/powerpoint/2010/main" val="89927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1" y="3"/>
            <a:ext cx="4432796" cy="355415"/>
          </a:xfrm>
          <a:prstGeom prst="rect">
            <a:avLst/>
          </a:prstGeom>
          <a:noFill/>
          <a:ln w="9525">
            <a:noFill/>
            <a:miter lim="800000"/>
            <a:headEnd/>
            <a:tailEnd/>
          </a:ln>
          <a:effectLst/>
        </p:spPr>
        <p:txBody>
          <a:bodyPr vert="horz" wrap="square" lIns="97231" tIns="48615" rIns="97231" bIns="48615" numCol="1" anchor="t" anchorCtr="0" compatLnSpc="1">
            <a:prstTxWarp prst="textNoShape">
              <a:avLst/>
            </a:prstTxWarp>
          </a:bodyPr>
          <a:lstStyle>
            <a:lvl1pPr algn="l" defTabSz="971481" eaLnBrk="0">
              <a:defRPr sz="1300" b="0">
                <a:latin typeface="Arial" panose="020B0604020202020204" pitchFamily="34" charset="0"/>
              </a:defRPr>
            </a:lvl1pPr>
          </a:lstStyle>
          <a:p>
            <a:pPr>
              <a:defRPr/>
            </a:pPr>
            <a:endParaRPr lang="en-GB" dirty="0"/>
          </a:p>
        </p:txBody>
      </p:sp>
      <p:sp>
        <p:nvSpPr>
          <p:cNvPr id="8195" name="Rectangle 3"/>
          <p:cNvSpPr>
            <a:spLocks noGrp="1" noChangeArrowheads="1"/>
          </p:cNvSpPr>
          <p:nvPr>
            <p:ph type="dt" idx="1"/>
          </p:nvPr>
        </p:nvSpPr>
        <p:spPr bwMode="auto">
          <a:xfrm>
            <a:off x="5801821" y="3"/>
            <a:ext cx="4432796" cy="355415"/>
          </a:xfrm>
          <a:prstGeom prst="rect">
            <a:avLst/>
          </a:prstGeom>
          <a:noFill/>
          <a:ln w="9525">
            <a:noFill/>
            <a:miter lim="800000"/>
            <a:headEnd/>
            <a:tailEnd/>
          </a:ln>
          <a:effectLst/>
        </p:spPr>
        <p:txBody>
          <a:bodyPr vert="horz" wrap="square" lIns="97231" tIns="48615" rIns="97231" bIns="48615" numCol="1" anchor="t" anchorCtr="0" compatLnSpc="1">
            <a:prstTxWarp prst="textNoShape">
              <a:avLst/>
            </a:prstTxWarp>
          </a:bodyPr>
          <a:lstStyle>
            <a:lvl1pPr algn="r" defTabSz="971481" eaLnBrk="0">
              <a:defRPr sz="1300" b="0">
                <a:latin typeface="Arial" panose="020B0604020202020204" pitchFamily="34" charset="0"/>
              </a:defRPr>
            </a:lvl1pPr>
          </a:lstStyle>
          <a:p>
            <a:pPr>
              <a:defRPr/>
            </a:pPr>
            <a:endParaRPr lang="en-GB" dirty="0"/>
          </a:p>
        </p:txBody>
      </p:sp>
      <p:sp>
        <p:nvSpPr>
          <p:cNvPr id="43012" name="Rectangle 4"/>
          <p:cNvSpPr>
            <a:spLocks noGrp="1" noRot="1" noChangeAspect="1" noChangeArrowheads="1" noTextEdit="1"/>
          </p:cNvSpPr>
          <p:nvPr>
            <p:ph type="sldImg" idx="2"/>
          </p:nvPr>
        </p:nvSpPr>
        <p:spPr bwMode="auto">
          <a:xfrm>
            <a:off x="2752725" y="531813"/>
            <a:ext cx="4733925" cy="2662237"/>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1361942" y="3373068"/>
            <a:ext cx="7510732" cy="3194236"/>
          </a:xfrm>
          <a:prstGeom prst="rect">
            <a:avLst/>
          </a:prstGeom>
          <a:noFill/>
          <a:ln w="9525">
            <a:noFill/>
            <a:miter lim="800000"/>
            <a:headEnd/>
            <a:tailEnd/>
          </a:ln>
          <a:effectLst/>
        </p:spPr>
        <p:txBody>
          <a:bodyPr vert="horz" wrap="square" lIns="97231" tIns="48615" rIns="97231" bIns="48615"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8198" name="Rectangle 6"/>
          <p:cNvSpPr>
            <a:spLocks noGrp="1" noChangeArrowheads="1"/>
          </p:cNvSpPr>
          <p:nvPr>
            <p:ph type="ftr" sz="quarter" idx="4"/>
          </p:nvPr>
        </p:nvSpPr>
        <p:spPr bwMode="auto">
          <a:xfrm>
            <a:off x="1" y="6743887"/>
            <a:ext cx="4432796" cy="355415"/>
          </a:xfrm>
          <a:prstGeom prst="rect">
            <a:avLst/>
          </a:prstGeom>
          <a:noFill/>
          <a:ln w="9525">
            <a:noFill/>
            <a:miter lim="800000"/>
            <a:headEnd/>
            <a:tailEnd/>
          </a:ln>
          <a:effectLst/>
        </p:spPr>
        <p:txBody>
          <a:bodyPr vert="horz" wrap="square" lIns="97231" tIns="48615" rIns="97231" bIns="48615" numCol="1" anchor="b" anchorCtr="0" compatLnSpc="1">
            <a:prstTxWarp prst="textNoShape">
              <a:avLst/>
            </a:prstTxWarp>
          </a:bodyPr>
          <a:lstStyle>
            <a:lvl1pPr algn="l" defTabSz="971481" eaLnBrk="0">
              <a:defRPr sz="1300" b="0">
                <a:latin typeface="Arial" panose="020B0604020202020204" pitchFamily="34" charset="0"/>
              </a:defRPr>
            </a:lvl1pPr>
          </a:lstStyle>
          <a:p>
            <a:pPr>
              <a:defRPr/>
            </a:pPr>
            <a:endParaRPr lang="en-GB" dirty="0"/>
          </a:p>
        </p:txBody>
      </p:sp>
      <p:sp>
        <p:nvSpPr>
          <p:cNvPr id="8199" name="Rectangle 7"/>
          <p:cNvSpPr>
            <a:spLocks noGrp="1" noChangeArrowheads="1"/>
          </p:cNvSpPr>
          <p:nvPr>
            <p:ph type="sldNum" sz="quarter" idx="5"/>
          </p:nvPr>
        </p:nvSpPr>
        <p:spPr bwMode="auto">
          <a:xfrm>
            <a:off x="5801821" y="6743887"/>
            <a:ext cx="4432796" cy="355415"/>
          </a:xfrm>
          <a:prstGeom prst="rect">
            <a:avLst/>
          </a:prstGeom>
          <a:noFill/>
          <a:ln w="9525">
            <a:noFill/>
            <a:miter lim="800000"/>
            <a:headEnd/>
            <a:tailEnd/>
          </a:ln>
          <a:effectLst/>
        </p:spPr>
        <p:txBody>
          <a:bodyPr vert="horz" wrap="square" lIns="97231" tIns="48615" rIns="97231" bIns="48615" numCol="1" anchor="b" anchorCtr="0" compatLnSpc="1">
            <a:prstTxWarp prst="textNoShape">
              <a:avLst/>
            </a:prstTxWarp>
          </a:bodyPr>
          <a:lstStyle>
            <a:lvl1pPr algn="r" defTabSz="971481">
              <a:defRPr sz="1300" b="0">
                <a:latin typeface="Arial" panose="020B0604020202020204" pitchFamily="34" charset="0"/>
              </a:defRPr>
            </a:lvl1pPr>
          </a:lstStyle>
          <a:p>
            <a:pPr>
              <a:defRPr/>
            </a:pPr>
            <a:fld id="{16FA9F9C-6B70-4DE9-AAF9-5E4A30408704}" type="slidenum">
              <a:rPr lang="en-GB" smtClean="0"/>
              <a:pPr>
                <a:defRPr/>
              </a:pPr>
              <a:t>‹Nr.›</a:t>
            </a:fld>
            <a:endParaRPr lang="en-GB" dirty="0"/>
          </a:p>
        </p:txBody>
      </p:sp>
    </p:spTree>
    <p:extLst>
      <p:ext uri="{BB962C8B-B14F-4D97-AF65-F5344CB8AC3E}">
        <p14:creationId xmlns:p14="http://schemas.microsoft.com/office/powerpoint/2010/main" val="41195695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6FA9F9C-6B70-4DE9-AAF9-5E4A30408704}" type="slidenum">
              <a:rPr lang="en-US" smtClean="0"/>
              <a:pPr>
                <a:defRPr/>
              </a:pPr>
              <a:t>3</a:t>
            </a:fld>
            <a:endParaRPr lang="en-US"/>
          </a:p>
        </p:txBody>
      </p:sp>
    </p:spTree>
    <p:extLst>
      <p:ext uri="{BB962C8B-B14F-4D97-AF65-F5344CB8AC3E}">
        <p14:creationId xmlns:p14="http://schemas.microsoft.com/office/powerpoint/2010/main" val="1206370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 the course of many years and many studies, HCKT have established that there are 10 characteristics of a world class GBS org</a:t>
            </a:r>
          </a:p>
          <a:p>
            <a:endParaRPr lang="en-GB" dirty="0"/>
          </a:p>
          <a:p>
            <a:r>
              <a:rPr lang="en-GB" dirty="0"/>
              <a:t>New ones emerge as the world changes and the role that a GBS plays evolves, such as the drive for an increase in analytical capabilities.</a:t>
            </a:r>
          </a:p>
          <a:p>
            <a:endParaRPr lang="en-GB" dirty="0"/>
          </a:p>
          <a:p>
            <a:r>
              <a:rPr lang="en-GB" dirty="0"/>
              <a:t>However, the key elements remain the same, and the standout characteristic is Talent Mgt.</a:t>
            </a:r>
          </a:p>
          <a:p>
            <a:endParaRPr lang="en-GB" dirty="0"/>
          </a:p>
          <a:p>
            <a:r>
              <a:rPr lang="en-GB" dirty="0"/>
              <a:t>We see that the best performing GBS org, have a real focus and emphasis on having a world class talent management strategy, particularly around retention, cross functional </a:t>
            </a:r>
            <a:r>
              <a:rPr lang="en-GB" dirty="0" err="1"/>
              <a:t>devt</a:t>
            </a:r>
            <a:r>
              <a:rPr lang="en-GB" dirty="0"/>
              <a:t> and the fostering business partnering and relationships.</a:t>
            </a:r>
          </a:p>
          <a:p>
            <a:endParaRPr lang="en-GB" dirty="0"/>
          </a:p>
          <a:p>
            <a:r>
              <a:rPr lang="en-GB" dirty="0"/>
              <a:t>They also focus on attracting the best talent through a powerful employer brand </a:t>
            </a:r>
            <a:r>
              <a:rPr lang="en-GB"/>
              <a:t>and evp</a:t>
            </a:r>
            <a:endParaRPr lang="en-GB" dirty="0"/>
          </a:p>
        </p:txBody>
      </p:sp>
      <p:sp>
        <p:nvSpPr>
          <p:cNvPr id="4" name="Slide Number Placeholder 3"/>
          <p:cNvSpPr>
            <a:spLocks noGrp="1"/>
          </p:cNvSpPr>
          <p:nvPr>
            <p:ph type="sldNum" sz="quarter" idx="10"/>
          </p:nvPr>
        </p:nvSpPr>
        <p:spPr/>
        <p:txBody>
          <a:bodyPr/>
          <a:lstStyle/>
          <a:p>
            <a:pPr marL="0" marR="0" lvl="0" indent="0" algn="r" defTabSz="911846" rtl="0" eaLnBrk="0" fontAlgn="base" latinLnBrk="0" hangingPunct="0">
              <a:lnSpc>
                <a:spcPct val="100000"/>
              </a:lnSpc>
              <a:spcBef>
                <a:spcPct val="0"/>
              </a:spcBef>
              <a:spcAft>
                <a:spcPct val="0"/>
              </a:spcAft>
              <a:buClrTx/>
              <a:buSzTx/>
              <a:buFontTx/>
              <a:buNone/>
              <a:tabLst/>
              <a:defRPr/>
            </a:pPr>
            <a:fld id="{16FA9F9C-6B70-4DE9-AAF9-5E4A30408704}"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1846" rtl="0" eaLnBrk="0" fontAlgn="base" latinLnBrk="0" hangingPunct="0">
                <a:lnSpc>
                  <a:spcPct val="100000"/>
                </a:lnSpc>
                <a:spcBef>
                  <a:spcPct val="0"/>
                </a:spcBef>
                <a:spcAft>
                  <a:spcPct val="0"/>
                </a:spcAft>
                <a:buClrTx/>
                <a:buSzTx/>
                <a:buFontTx/>
                <a:buNone/>
                <a:tabLst/>
                <a:defRPr/>
              </a:pPr>
              <a:t>21</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81306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C9AEE5-A8CC-443B-BE20-D64AB2879AAE}" type="slidenum">
              <a:rPr lang="en-GB" smtClean="0"/>
              <a:t>23</a:t>
            </a:fld>
            <a:endParaRPr lang="en-GB"/>
          </a:p>
        </p:txBody>
      </p:sp>
    </p:spTree>
    <p:extLst>
      <p:ext uri="{BB962C8B-B14F-4D97-AF65-F5344CB8AC3E}">
        <p14:creationId xmlns:p14="http://schemas.microsoft.com/office/powerpoint/2010/main" val="2820296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6FA9F9C-6B70-4DE9-AAF9-5E4A30408704}" type="slidenum">
              <a:rPr lang="en-GB" smtClean="0"/>
              <a:pPr>
                <a:defRPr/>
              </a:pPr>
              <a:t>26</a:t>
            </a:fld>
            <a:endParaRPr lang="en-GB" dirty="0"/>
          </a:p>
        </p:txBody>
      </p:sp>
    </p:spTree>
    <p:extLst>
      <p:ext uri="{BB962C8B-B14F-4D97-AF65-F5344CB8AC3E}">
        <p14:creationId xmlns:p14="http://schemas.microsoft.com/office/powerpoint/2010/main" val="877568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C9AEE5-A8CC-443B-BE20-D64AB2879AAE}" type="slidenum">
              <a:rPr lang="en-GB" smtClean="0"/>
              <a:t>4</a:t>
            </a:fld>
            <a:endParaRPr lang="en-GB"/>
          </a:p>
        </p:txBody>
      </p:sp>
    </p:spTree>
    <p:extLst>
      <p:ext uri="{BB962C8B-B14F-4D97-AF65-F5344CB8AC3E}">
        <p14:creationId xmlns:p14="http://schemas.microsoft.com/office/powerpoint/2010/main" val="853036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6FA9F9C-6B70-4DE9-AAF9-5E4A30408704}" type="slidenum">
              <a:rPr lang="en-US" smtClean="0"/>
              <a:pPr>
                <a:defRPr/>
              </a:pPr>
              <a:t>7</a:t>
            </a:fld>
            <a:endParaRPr lang="en-US"/>
          </a:p>
        </p:txBody>
      </p:sp>
    </p:spTree>
    <p:extLst>
      <p:ext uri="{BB962C8B-B14F-4D97-AF65-F5344CB8AC3E}">
        <p14:creationId xmlns:p14="http://schemas.microsoft.com/office/powerpoint/2010/main" val="64916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6FA9F9C-6B70-4DE9-AAF9-5E4A30408704}" type="slidenum">
              <a:rPr lang="en-GB" smtClean="0"/>
              <a:pPr>
                <a:defRPr/>
              </a:pPr>
              <a:t>8</a:t>
            </a:fld>
            <a:endParaRPr lang="en-GB" dirty="0"/>
          </a:p>
        </p:txBody>
      </p:sp>
    </p:spTree>
    <p:extLst>
      <p:ext uri="{BB962C8B-B14F-4D97-AF65-F5344CB8AC3E}">
        <p14:creationId xmlns:p14="http://schemas.microsoft.com/office/powerpoint/2010/main" val="3956381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863" marR="0" lvl="0" indent="-169863" algn="l" defTabSz="914400" rtl="0" eaLnBrk="1" fontAlgn="base" latinLnBrk="0" hangingPunct="1">
              <a:lnSpc>
                <a:spcPct val="150000"/>
              </a:lnSpc>
              <a:spcBef>
                <a:spcPct val="35000"/>
              </a:spcBef>
              <a:spcAft>
                <a:spcPct val="0"/>
              </a:spcAft>
              <a:buClr>
                <a:srgbClr val="333333"/>
              </a:buClr>
              <a:buSzTx/>
              <a:buFont typeface="Wingdings" pitchFamily="2" charset="2"/>
              <a:buChar char="§"/>
              <a:tabLst/>
              <a:defRPr/>
            </a:pPr>
            <a:r>
              <a:rPr kumimoji="0" lang="en-GB" sz="1200" b="0" i="0" u="none" strike="noStrike" kern="0" cap="none" spc="0" normalizeH="0" baseline="0" noProof="0" dirty="0">
                <a:ln>
                  <a:noFill/>
                </a:ln>
                <a:solidFill>
                  <a:srgbClr val="333333">
                    <a:lumMod val="65000"/>
                    <a:lumOff val="35000"/>
                  </a:srgbClr>
                </a:solidFill>
                <a:effectLst/>
                <a:uLnTx/>
                <a:uFillTx/>
                <a:latin typeface="Arial" panose="020B0604020202020204" pitchFamily="34" charset="0"/>
                <a:ea typeface="+mn-ea"/>
                <a:cs typeface="Arial" panose="020B0604020202020204" pitchFamily="34" charset="0"/>
              </a:rPr>
              <a:t>Like their host enterprises, GBS can aspire to a variety of strategic objectives. The ability to achieve these goals is fairly consistent with one notable exception.</a:t>
            </a:r>
          </a:p>
          <a:p>
            <a:pPr marL="169863" marR="0" lvl="0" indent="-169863" algn="l" defTabSz="914400" rtl="0" eaLnBrk="1" fontAlgn="base" latinLnBrk="0" hangingPunct="1">
              <a:lnSpc>
                <a:spcPct val="150000"/>
              </a:lnSpc>
              <a:spcBef>
                <a:spcPct val="35000"/>
              </a:spcBef>
              <a:spcAft>
                <a:spcPct val="0"/>
              </a:spcAft>
              <a:buClr>
                <a:srgbClr val="333333"/>
              </a:buClr>
              <a:buSzTx/>
              <a:buFont typeface="Wingdings" pitchFamily="2" charset="2"/>
              <a:buChar char="§"/>
              <a:tabLst/>
              <a:defRPr/>
            </a:pPr>
            <a:r>
              <a:rPr kumimoji="0" lang="en-US" sz="1200" b="0" i="0" u="none" strike="noStrike" kern="0" cap="none" spc="0" normalizeH="0" baseline="0" noProof="0" dirty="0">
                <a:ln>
                  <a:noFill/>
                </a:ln>
                <a:solidFill>
                  <a:srgbClr val="333333">
                    <a:lumMod val="65000"/>
                    <a:lumOff val="35000"/>
                  </a:srgbClr>
                </a:solidFill>
                <a:effectLst/>
                <a:uLnTx/>
                <a:uFillTx/>
                <a:latin typeface="Arial" panose="020B0604020202020204" pitchFamily="34" charset="0"/>
                <a:ea typeface="+mn-ea"/>
                <a:cs typeface="Arial" panose="020B0604020202020204" pitchFamily="34" charset="0"/>
              </a:rPr>
              <a:t>Service excellence, agility and customer intimacy objectives appear difficult to achieve. In particular customer intimacy effectiveness is lower than previous years, which  may well be due to increasing customer expectations as much as GBS capability to deliver</a:t>
            </a:r>
          </a:p>
          <a:p>
            <a:pPr marL="169863" marR="0" lvl="0" indent="-169863" algn="l" defTabSz="914400" rtl="0" eaLnBrk="1" fontAlgn="base" latinLnBrk="0" hangingPunct="1">
              <a:lnSpc>
                <a:spcPct val="150000"/>
              </a:lnSpc>
              <a:spcBef>
                <a:spcPct val="35000"/>
              </a:spcBef>
              <a:spcAft>
                <a:spcPct val="0"/>
              </a:spcAft>
              <a:buClr>
                <a:srgbClr val="333333"/>
              </a:buClr>
              <a:buSzTx/>
              <a:buFont typeface="Wingdings" pitchFamily="2" charset="2"/>
              <a:buChar char="§"/>
              <a:tabLst/>
              <a:defRPr/>
            </a:pPr>
            <a:r>
              <a:rPr kumimoji="0" lang="en-US" sz="1200" b="0" i="0" u="none" strike="noStrike" kern="0" cap="none" spc="0" normalizeH="0" baseline="0" noProof="0" dirty="0">
                <a:ln>
                  <a:noFill/>
                </a:ln>
                <a:solidFill>
                  <a:srgbClr val="333333">
                    <a:lumMod val="65000"/>
                    <a:lumOff val="35000"/>
                  </a:srgbClr>
                </a:solidFill>
                <a:effectLst/>
                <a:uLnTx/>
                <a:uFillTx/>
                <a:latin typeface="Arial" panose="020B0604020202020204" pitchFamily="34" charset="0"/>
                <a:ea typeface="+mn-ea"/>
                <a:cs typeface="Arial" panose="020B0604020202020204" pitchFamily="34" charset="0"/>
              </a:rPr>
              <a:t>Cost effectiveness and compliance focus, together with business alignment remain core GBS strategic goals and are typically areas in which GBS perform well.</a:t>
            </a:r>
          </a:p>
          <a:p>
            <a:endParaRPr lang="en-US" dirty="0"/>
          </a:p>
        </p:txBody>
      </p:sp>
      <p:sp>
        <p:nvSpPr>
          <p:cNvPr id="4" name="Slide Number Placeholder 3"/>
          <p:cNvSpPr>
            <a:spLocks noGrp="1"/>
          </p:cNvSpPr>
          <p:nvPr>
            <p:ph type="sldNum" sz="quarter" idx="5"/>
          </p:nvPr>
        </p:nvSpPr>
        <p:spPr/>
        <p:txBody>
          <a:bodyPr/>
          <a:lstStyle/>
          <a:p>
            <a:pPr marL="0" marR="0" lvl="0" indent="0" algn="r" defTabSz="911846" rtl="0" eaLnBrk="0" fontAlgn="base" latinLnBrk="0" hangingPunct="0">
              <a:lnSpc>
                <a:spcPct val="100000"/>
              </a:lnSpc>
              <a:spcBef>
                <a:spcPct val="0"/>
              </a:spcBef>
              <a:spcAft>
                <a:spcPct val="0"/>
              </a:spcAft>
              <a:buClrTx/>
              <a:buSzTx/>
              <a:buFontTx/>
              <a:buNone/>
              <a:tabLst/>
              <a:defRPr/>
            </a:pPr>
            <a:fld id="{16FA9F9C-6B70-4DE9-AAF9-5E4A30408704}"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1846"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0752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6FA9F9C-6B70-4DE9-AAF9-5E4A30408704}" type="slidenum">
              <a:rPr lang="en-US" smtClean="0"/>
              <a:pPr>
                <a:defRPr/>
              </a:pPr>
              <a:t>11</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1846" rtl="0" eaLnBrk="0" fontAlgn="base" latinLnBrk="0" hangingPunct="0">
              <a:lnSpc>
                <a:spcPct val="100000"/>
              </a:lnSpc>
              <a:spcBef>
                <a:spcPct val="0"/>
              </a:spcBef>
              <a:spcAft>
                <a:spcPct val="0"/>
              </a:spcAft>
              <a:buClrTx/>
              <a:buSzTx/>
              <a:buFontTx/>
              <a:buNone/>
              <a:tabLst/>
              <a:defRPr/>
            </a:pPr>
            <a:fld id="{16FA9F9C-6B70-4DE9-AAF9-5E4A30408704}"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1846"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4482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6FA9F9C-6B70-4DE9-AAF9-5E4A30408704}" type="slidenum">
              <a:rPr lang="en-GB" smtClean="0"/>
              <a:pPr>
                <a:defRPr/>
              </a:pPr>
              <a:t>14</a:t>
            </a:fld>
            <a:endParaRPr lang="en-GB" dirty="0"/>
          </a:p>
        </p:txBody>
      </p:sp>
    </p:spTree>
    <p:extLst>
      <p:ext uri="{BB962C8B-B14F-4D97-AF65-F5344CB8AC3E}">
        <p14:creationId xmlns:p14="http://schemas.microsoft.com/office/powerpoint/2010/main" val="3347970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6FA9F9C-6B70-4DE9-AAF9-5E4A30408704}" type="slidenum">
              <a:rPr lang="en-US" smtClean="0"/>
              <a:pPr>
                <a:defRPr/>
              </a:pPr>
              <a:t>18</a:t>
            </a:fld>
            <a:endParaRPr lang="en-US"/>
          </a:p>
        </p:txBody>
      </p:sp>
    </p:spTree>
    <p:extLst>
      <p:ext uri="{BB962C8B-B14F-4D97-AF65-F5344CB8AC3E}">
        <p14:creationId xmlns:p14="http://schemas.microsoft.com/office/powerpoint/2010/main" val="35956731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4.xml"/><Relationship Id="rId1" Type="http://schemas.openxmlformats.org/officeDocument/2006/relationships/tags" Target="../tags/tag1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4.xml"/><Relationship Id="rId1" Type="http://schemas.openxmlformats.org/officeDocument/2006/relationships/tags" Target="../tags/tag14.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7.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8.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9.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1.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4.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4.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Layou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5D1423F-F96B-4D9F-ABA0-7CBEB108E9CD}"/>
              </a:ext>
            </a:extLst>
          </p:cNvPr>
          <p:cNvGraphicFramePr>
            <a:graphicFrameLocks noChangeAspect="1"/>
          </p:cNvGraphicFramePr>
          <p:nvPr userDrawn="1">
            <p:custDataLst>
              <p:tags r:id="rId2"/>
            </p:custDataLst>
            <p:extLst>
              <p:ext uri="{D42A27DB-BD31-4B8C-83A1-F6EECF244321}">
                <p14:modId xmlns:p14="http://schemas.microsoft.com/office/powerpoint/2010/main" val="392212026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72" name="think-cell Slide" r:id="rId5" imgW="270" imgH="270" progId="TCLayout.ActiveDocument.1">
                  <p:embed/>
                </p:oleObj>
              </mc:Choice>
              <mc:Fallback>
                <p:oleObj name="think-cell Slide" r:id="rId5" imgW="270" imgH="270" progId="TCLayout.ActiveDocument.1">
                  <p:embed/>
                  <p:pic>
                    <p:nvPicPr>
                      <p:cNvPr id="2" name="Object 1" hidden="1">
                        <a:extLst>
                          <a:ext uri="{FF2B5EF4-FFF2-40B4-BE49-F238E27FC236}">
                            <a16:creationId xmlns:a16="http://schemas.microsoft.com/office/drawing/2014/main" id="{A5D1423F-F96B-4D9F-ABA0-7CBEB108E9CD}"/>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FB39CE73-B512-41A7-82E3-36F854FF9003}"/>
              </a:ext>
            </a:extLst>
          </p:cNvPr>
          <p:cNvSpPr/>
          <p:nvPr userDrawn="1">
            <p:custDataLst>
              <p:tags r:id="rId3"/>
            </p:custDataLst>
          </p:nvPr>
        </p:nvSpPr>
        <p:spPr bwMode="auto">
          <a:xfrm>
            <a:off x="0" y="0"/>
            <a:ext cx="158750" cy="158750"/>
          </a:xfrm>
          <a:prstGeom prst="rect">
            <a:avLst/>
          </a:prstGeom>
          <a:noFill/>
          <a:ln w="28575">
            <a:solidFill>
              <a:schemeClr val="accent5"/>
            </a:solidFill>
            <a:round/>
            <a:headEnd/>
            <a:tailEnd/>
          </a:ln>
          <a:effectLst/>
        </p:spPr>
        <p:txBody>
          <a:bodyPr vert="horz" wrap="none" lIns="0" tIns="0" rIns="0" bIns="0" numCol="1" spcCol="0" rtlCol="0" anchor="ctr" anchorCtr="0">
            <a:noAutofit/>
          </a:bodyPr>
          <a:lstStyle/>
          <a:p>
            <a:pPr marL="0" lvl="0" indent="0" algn="ctr" eaLnBrk="0">
              <a:lnSpc>
                <a:spcPct val="90000"/>
              </a:lnSpc>
              <a:spcBef>
                <a:spcPct val="0"/>
              </a:spcBef>
              <a:spcAft>
                <a:spcPct val="0"/>
              </a:spcAft>
            </a:pPr>
            <a:endParaRPr lang="en-GB" sz="24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8" name="Title 7"/>
          <p:cNvSpPr>
            <a:spLocks noGrp="1"/>
          </p:cNvSpPr>
          <p:nvPr>
            <p:ph type="title" hasCustomPrompt="1"/>
          </p:nvPr>
        </p:nvSpPr>
        <p:spPr/>
        <p:txBody>
          <a:bodyPr/>
          <a:lstStyle/>
          <a:p>
            <a:r>
              <a:rPr lang="en-GB"/>
              <a:t>Click to edit master title style</a:t>
            </a:r>
            <a:endParaRPr lang="en-GB" dirty="0"/>
          </a:p>
        </p:txBody>
      </p:sp>
      <p:sp>
        <p:nvSpPr>
          <p:cNvPr id="13" name="Content Placeholder 12"/>
          <p:cNvSpPr>
            <a:spLocks noGrp="1"/>
          </p:cNvSpPr>
          <p:nvPr>
            <p:ph sz="quarter" idx="10" hasCustomPrompt="1"/>
          </p:nvPr>
        </p:nvSpPr>
        <p:spPr>
          <a:xfrm>
            <a:off x="411412" y="1016000"/>
            <a:ext cx="11369176" cy="5212080"/>
          </a:xfrm>
        </p:spPr>
        <p:txBody>
          <a:bodyPr/>
          <a:lstStyle>
            <a:lvl1pPr>
              <a:defRPr sz="2000"/>
            </a:lvl1pPr>
            <a:lvl2pPr>
              <a:defRPr sz="1800"/>
            </a:lvl2pPr>
            <a:lvl3pPr>
              <a:defRPr sz="16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Layout">
    <p:spTree>
      <p:nvGrpSpPr>
        <p:cNvPr id="1" name=""/>
        <p:cNvGrpSpPr/>
        <p:nvPr/>
      </p:nvGrpSpPr>
      <p:grpSpPr>
        <a:xfrm>
          <a:off x="0" y="0"/>
          <a:ext cx="0" cy="0"/>
          <a:chOff x="0" y="0"/>
          <a:chExt cx="0" cy="0"/>
        </a:xfrm>
      </p:grpSpPr>
      <p:sp>
        <p:nvSpPr>
          <p:cNvPr id="13" name="Content Placeholder 12"/>
          <p:cNvSpPr>
            <a:spLocks noGrp="1"/>
          </p:cNvSpPr>
          <p:nvPr>
            <p:ph sz="quarter" idx="10" hasCustomPrompt="1"/>
          </p:nvPr>
        </p:nvSpPr>
        <p:spPr>
          <a:xfrm>
            <a:off x="419100" y="1412776"/>
            <a:ext cx="11361488" cy="4797524"/>
          </a:xfrm>
        </p:spPr>
        <p:txBody>
          <a:bodyPr/>
          <a:lstStyle>
            <a:lvl1pPr marL="169863" indent="-169863">
              <a:buClr>
                <a:srgbClr val="7C878E"/>
              </a:buClr>
              <a:buFont typeface="Wingdings" charset="2"/>
              <a:buChar char="§"/>
              <a:defRPr sz="1800">
                <a:solidFill>
                  <a:schemeClr val="tx1"/>
                </a:solidFill>
              </a:defRPr>
            </a:lvl1pPr>
            <a:lvl2pPr>
              <a:buClr>
                <a:srgbClr val="7C878E"/>
              </a:buClr>
              <a:defRPr sz="1600">
                <a:solidFill>
                  <a:srgbClr val="7C878E"/>
                </a:solidFill>
              </a:defRPr>
            </a:lvl2pPr>
            <a:lvl3pPr marL="803275" indent="-173038">
              <a:buClr>
                <a:srgbClr val="7C878E"/>
              </a:buClr>
              <a:buFont typeface="Wingdings" charset="2"/>
              <a:buChar char="§"/>
              <a:defRPr sz="1400">
                <a:solidFill>
                  <a:srgbClr val="7C878E"/>
                </a:solidFill>
              </a:defRPr>
            </a:lvl3pPr>
            <a:lvl4pPr>
              <a:buClr>
                <a:srgbClr val="7C878E"/>
              </a:buClr>
              <a:defRPr sz="1200">
                <a:solidFill>
                  <a:srgbClr val="7C878E"/>
                </a:solidFill>
              </a:defRPr>
            </a:lvl4pPr>
            <a:lvl5pPr>
              <a:buClr>
                <a:srgbClr val="7C878E"/>
              </a:buClr>
              <a:defRPr sz="1200">
                <a:solidFill>
                  <a:srgbClr val="7C878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Text Placeholder 8"/>
          <p:cNvSpPr>
            <a:spLocks noGrp="1"/>
          </p:cNvSpPr>
          <p:nvPr>
            <p:ph type="body" sz="quarter" idx="11" hasCustomPrompt="1"/>
          </p:nvPr>
        </p:nvSpPr>
        <p:spPr>
          <a:xfrm>
            <a:off x="419100" y="673506"/>
            <a:ext cx="11353800" cy="422193"/>
          </a:xfrm>
        </p:spPr>
        <p:txBody>
          <a:bodyPr/>
          <a:lstStyle>
            <a:lvl1pPr marL="0" indent="0">
              <a:lnSpc>
                <a:spcPts val="2000"/>
              </a:lnSpc>
              <a:spcBef>
                <a:spcPts val="0"/>
              </a:spcBef>
              <a:buFontTx/>
              <a:buNone/>
              <a:defRPr sz="1800">
                <a:solidFill>
                  <a:srgbClr val="7C878E"/>
                </a:solidFill>
              </a:defRPr>
            </a:lvl1pPr>
          </a:lstStyle>
          <a:p>
            <a:pPr lvl="0"/>
            <a:r>
              <a:rPr lang="en-US"/>
              <a:t>Click here to edit</a:t>
            </a:r>
          </a:p>
        </p:txBody>
      </p:sp>
      <p:sp>
        <p:nvSpPr>
          <p:cNvPr id="5" name="Rectangle 2"/>
          <p:cNvSpPr>
            <a:spLocks noGrp="1" noChangeArrowheads="1"/>
          </p:cNvSpPr>
          <p:nvPr>
            <p:ph type="title"/>
          </p:nvPr>
        </p:nvSpPr>
        <p:spPr bwMode="gray">
          <a:xfrm>
            <a:off x="419100" y="241891"/>
            <a:ext cx="11361488" cy="412663"/>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r>
              <a:rPr lang="en-US"/>
              <a:t>Click to edit master title style</a:t>
            </a:r>
          </a:p>
        </p:txBody>
      </p:sp>
      <p:sp>
        <p:nvSpPr>
          <p:cNvPr id="11" name="Text Placeholder 10"/>
          <p:cNvSpPr>
            <a:spLocks noGrp="1"/>
          </p:cNvSpPr>
          <p:nvPr>
            <p:ph type="body" sz="quarter" idx="12" hasCustomPrompt="1"/>
          </p:nvPr>
        </p:nvSpPr>
        <p:spPr>
          <a:xfrm>
            <a:off x="6225309" y="6354763"/>
            <a:ext cx="5555529" cy="172614"/>
          </a:xfrm>
        </p:spPr>
        <p:txBody>
          <a:bodyPr/>
          <a:lstStyle>
            <a:lvl1pPr marL="0" indent="0" algn="r">
              <a:buFontTx/>
              <a:buNone/>
              <a:defRPr sz="800"/>
            </a:lvl1pPr>
          </a:lstStyle>
          <a:p>
            <a:r>
              <a:rPr lang="en-US" sz="800" kern="0"/>
              <a:t>Source: </a:t>
            </a:r>
            <a:r>
              <a:rPr lang="en-US" sz="800" kern="0" baseline="30000"/>
              <a:t>n</a:t>
            </a:r>
            <a:r>
              <a:rPr lang="en-US" sz="800" kern="0"/>
              <a:t>[research name], [research date], [research body]; </a:t>
            </a:r>
            <a:r>
              <a:rPr lang="en-US" sz="800" kern="0" baseline="30000"/>
              <a:t>n</a:t>
            </a:r>
            <a:r>
              <a:rPr lang="en-US" sz="800" kern="0"/>
              <a:t>[research name], [research date], [research body]</a:t>
            </a:r>
            <a:endParaRPr lang="en-US" kern="0"/>
          </a:p>
        </p:txBody>
      </p:sp>
    </p:spTree>
    <p:extLst>
      <p:ext uri="{BB962C8B-B14F-4D97-AF65-F5344CB8AC3E}">
        <p14:creationId xmlns:p14="http://schemas.microsoft.com/office/powerpoint/2010/main" val="170489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7053" y="333375"/>
            <a:ext cx="11811000" cy="460502"/>
          </a:xfrm>
        </p:spPr>
        <p:txBody>
          <a:bodyPr wrap="square" anchor="b" anchorCtr="0">
            <a:noAutofit/>
          </a:bodyPr>
          <a:lstStyle>
            <a:lvl1pPr>
              <a:defRPr b="1">
                <a:solidFill>
                  <a:srgbClr val="001C3A"/>
                </a:solidFill>
              </a:defRPr>
            </a:lvl1pPr>
          </a:lstStyle>
          <a:p>
            <a:r>
              <a:rPr lang="en-US" dirty="0"/>
              <a:t>Click to edit Master title style</a:t>
            </a:r>
          </a:p>
        </p:txBody>
      </p:sp>
    </p:spTree>
    <p:extLst>
      <p:ext uri="{BB962C8B-B14F-4D97-AF65-F5344CB8AC3E}">
        <p14:creationId xmlns:p14="http://schemas.microsoft.com/office/powerpoint/2010/main" val="345846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a_Standard - headlin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81091" y="524202"/>
            <a:ext cx="9925661" cy="467892"/>
          </a:xfrm>
        </p:spPr>
        <p:txBody>
          <a:bodyPr lIns="108000" tIns="54000" rIns="108000" bIns="54000" anchor="b" anchorCtr="0"/>
          <a:lstStyle>
            <a:lvl1pPr>
              <a:lnSpc>
                <a:spcPct val="85000"/>
              </a:lnSpc>
              <a:defRPr/>
            </a:lvl1pPr>
          </a:lstStyle>
          <a:p>
            <a:r>
              <a:rPr lang="en-US" dirty="0"/>
              <a:t>Click to edit title 28 pt</a:t>
            </a:r>
            <a:endParaRPr lang="en-GB" dirty="0"/>
          </a:p>
        </p:txBody>
      </p:sp>
      <p:sp>
        <p:nvSpPr>
          <p:cNvPr id="3" name="Content Placeholder 2"/>
          <p:cNvSpPr>
            <a:spLocks noGrp="1"/>
          </p:cNvSpPr>
          <p:nvPr>
            <p:ph idx="1" hasCustomPrompt="1"/>
          </p:nvPr>
        </p:nvSpPr>
        <p:spPr>
          <a:xfrm>
            <a:off x="1581245" y="1799582"/>
            <a:ext cx="9927254" cy="4534950"/>
          </a:xfrm>
        </p:spPr>
        <p:txBody>
          <a:bodyPr lIns="108000" rIns="108000"/>
          <a:lstStyle>
            <a:lvl1pPr>
              <a:spcBef>
                <a:spcPts val="599"/>
              </a:spcBef>
              <a:defRPr/>
            </a:lvl1pPr>
            <a:lvl2pPr>
              <a:defRPr sz="1998"/>
            </a:lvl2pPr>
          </a:lstStyle>
          <a:p>
            <a:pPr lvl="0"/>
            <a:r>
              <a:rPr lang="en-US" dirty="0"/>
              <a:t>Click to edit text 24 pt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r>
              <a:rPr lang="en-US"/>
              <a:t>PR/2019-08-30</a:t>
            </a:r>
            <a:endParaRPr lang="en-GB" dirty="0"/>
          </a:p>
        </p:txBody>
      </p:sp>
      <p:sp>
        <p:nvSpPr>
          <p:cNvPr id="6" name="Slide Number Placeholder 5"/>
          <p:cNvSpPr>
            <a:spLocks noGrp="1"/>
          </p:cNvSpPr>
          <p:nvPr>
            <p:ph type="sldNum" sz="quarter" idx="12"/>
          </p:nvPr>
        </p:nvSpPr>
        <p:spPr/>
        <p:txBody>
          <a:bodyPr/>
          <a:lstStyle/>
          <a:p>
            <a:r>
              <a:rPr lang="en-GB"/>
              <a:t>/ </a:t>
            </a:r>
            <a:fld id="{51D75496-C612-4091-9F61-05CA146263B0}" type="slidenum">
              <a:rPr lang="en-GB" smtClean="0"/>
              <a:pPr/>
              <a:t>‹Nr.›</a:t>
            </a:fld>
            <a:endParaRPr lang="en-GB" dirty="0"/>
          </a:p>
        </p:txBody>
      </p:sp>
    </p:spTree>
    <p:extLst>
      <p:ext uri="{BB962C8B-B14F-4D97-AF65-F5344CB8AC3E}">
        <p14:creationId xmlns:p14="http://schemas.microsoft.com/office/powerpoint/2010/main" val="1588878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Slide">
    <p:bg>
      <p:bgRef idx="1001">
        <a:schemeClr val="bg1"/>
      </p:bgRef>
    </p:bg>
    <p:spTree>
      <p:nvGrpSpPr>
        <p:cNvPr id="1" name=""/>
        <p:cNvGrpSpPr/>
        <p:nvPr/>
      </p:nvGrpSpPr>
      <p:grpSpPr>
        <a:xfrm>
          <a:off x="0" y="0"/>
          <a:ext cx="0" cy="0"/>
          <a:chOff x="0" y="0"/>
          <a:chExt cx="0" cy="0"/>
        </a:xfrm>
      </p:grpSpPr>
      <p:sp>
        <p:nvSpPr>
          <p:cNvPr id="19" name="Text Placeholder 28"/>
          <p:cNvSpPr>
            <a:spLocks noGrp="1"/>
          </p:cNvSpPr>
          <p:nvPr>
            <p:ph type="body" sz="quarter" idx="15" hasCustomPrompt="1"/>
          </p:nvPr>
        </p:nvSpPr>
        <p:spPr bwMode="black">
          <a:xfrm>
            <a:off x="5486397" y="6165304"/>
            <a:ext cx="6286503" cy="285985"/>
          </a:xfrm>
        </p:spPr>
        <p:txBody>
          <a:bodyPr vert="horz" lIns="0" tIns="0" rIns="0" bIns="0" rtlCol="0" anchor="t" anchorCtr="0">
            <a:normAutofit/>
          </a:bodyPr>
          <a:lstStyle>
            <a:lvl1pPr marL="285750" indent="-285750">
              <a:buFont typeface="Arial" panose="020B0604020202020204" pitchFamily="34" charset="0"/>
              <a:buNone/>
              <a:defRPr kumimoji="0" lang="en-US" sz="1600" b="0" u="none" strike="noStrike" kern="1200" cap="none" spc="0" normalizeH="0" baseline="0" dirty="0" smtClean="0">
                <a:ln>
                  <a:noFill/>
                </a:ln>
                <a:solidFill>
                  <a:schemeClr val="tx1"/>
                </a:solidFill>
                <a:effectLst/>
                <a:uLnTx/>
                <a:uFillTx/>
                <a:latin typeface="Arial"/>
                <a:cs typeface="Arial"/>
              </a:defRPr>
            </a:lvl1pPr>
          </a:lstStyle>
          <a:p>
            <a:pPr marL="0" marR="0" lvl="0" indent="0" defTabSz="1221456" fontAlgn="auto" latinLnBrk="0">
              <a:lnSpc>
                <a:spcPct val="100000"/>
              </a:lnSpc>
              <a:spcBef>
                <a:spcPts val="300"/>
              </a:spcBef>
              <a:spcAft>
                <a:spcPts val="600"/>
              </a:spcAft>
              <a:buClr>
                <a:schemeClr val="accent2"/>
              </a:buClr>
              <a:buSzPct val="110000"/>
              <a:tabLst/>
            </a:pPr>
            <a:r>
              <a:rPr lang="en-US"/>
              <a:t>Date</a:t>
            </a:r>
          </a:p>
        </p:txBody>
      </p:sp>
      <p:sp>
        <p:nvSpPr>
          <p:cNvPr id="14" name="Text Placeholder 18"/>
          <p:cNvSpPr>
            <a:spLocks noGrp="1"/>
          </p:cNvSpPr>
          <p:nvPr>
            <p:ph type="body" sz="quarter" idx="17" hasCustomPrompt="1"/>
          </p:nvPr>
        </p:nvSpPr>
        <p:spPr bwMode="black">
          <a:xfrm>
            <a:off x="5486397" y="5752872"/>
            <a:ext cx="6286503" cy="340424"/>
          </a:xfrm>
          <a:noFill/>
          <a:ln w="9525">
            <a:noFill/>
            <a:miter lim="800000"/>
            <a:headEnd/>
            <a:tailEnd/>
          </a:ln>
        </p:spPr>
        <p:txBody>
          <a:bodyPr vert="horz" wrap="square" lIns="0" tIns="0" rIns="0" bIns="0" numCol="1" rtlCol="0" anchor="t" anchorCtr="0" compatLnSpc="1">
            <a:prstTxWarp prst="textNoShape">
              <a:avLst/>
            </a:prstTxWarp>
            <a:normAutofit/>
          </a:bodyPr>
          <a:lstStyle>
            <a:lvl1pPr marL="169863" indent="-169863">
              <a:spcBef>
                <a:spcPts val="0"/>
              </a:spcBef>
              <a:buNone/>
              <a:defRPr lang="en-US" b="0" kern="1200" dirty="0" smtClean="0">
                <a:solidFill>
                  <a:schemeClr val="tx1"/>
                </a:solidFill>
                <a:latin typeface="Arial"/>
                <a:ea typeface="+mj-ea"/>
                <a:cs typeface="Arial"/>
              </a:defRPr>
            </a:lvl1pPr>
          </a:lstStyle>
          <a:p>
            <a:pPr marL="0" marR="0" lvl="0" indent="0" defTabSz="1221456" fontAlgn="auto" latinLnBrk="0">
              <a:lnSpc>
                <a:spcPct val="90000"/>
              </a:lnSpc>
              <a:spcBef>
                <a:spcPct val="0"/>
              </a:spcBef>
              <a:spcAft>
                <a:spcPts val="0"/>
              </a:spcAft>
              <a:buClrTx/>
              <a:buSzTx/>
              <a:tabLst/>
            </a:pPr>
            <a:r>
              <a:rPr lang="en-US"/>
              <a:t>Name, Job Title</a:t>
            </a:r>
          </a:p>
        </p:txBody>
      </p:sp>
      <p:sp>
        <p:nvSpPr>
          <p:cNvPr id="16" name="Title 3"/>
          <p:cNvSpPr>
            <a:spLocks noGrp="1"/>
          </p:cNvSpPr>
          <p:nvPr>
            <p:ph type="title" hasCustomPrompt="1"/>
          </p:nvPr>
        </p:nvSpPr>
        <p:spPr bwMode="black">
          <a:xfrm>
            <a:off x="5486397" y="4797315"/>
            <a:ext cx="6286503" cy="635909"/>
          </a:xfrm>
          <a:noFill/>
          <a:ln w="9525">
            <a:noFill/>
            <a:miter lim="800000"/>
            <a:headEnd/>
            <a:tailEnd/>
          </a:ln>
        </p:spPr>
        <p:txBody>
          <a:bodyPr vert="horz" wrap="square" lIns="0" tIns="0" rIns="0" bIns="0" numCol="1" rtlCol="0" anchor="t" anchorCtr="0" compatLnSpc="1">
            <a:prstTxWarp prst="textNoShape">
              <a:avLst/>
            </a:prstTxWarp>
            <a:noAutofit/>
          </a:bodyPr>
          <a:lstStyle>
            <a:lvl1pPr>
              <a:lnSpc>
                <a:spcPts val="2880"/>
              </a:lnSpc>
              <a:defRPr lang="en-US" kern="1200">
                <a:solidFill>
                  <a:schemeClr val="tx1"/>
                </a:solidFill>
                <a:latin typeface="Arial"/>
                <a:cs typeface="Arial"/>
              </a:defRPr>
            </a:lvl1pPr>
          </a:lstStyle>
          <a:p>
            <a:pPr marL="0" marR="0" lvl="0" indent="0" defTabSz="1221456" fontAlgn="auto" latinLnBrk="0">
              <a:spcAft>
                <a:spcPts val="0"/>
              </a:spcAft>
              <a:buClrTx/>
              <a:buSzTx/>
              <a:buFont typeface="Wingdings" pitchFamily="2" charset="2"/>
              <a:buNone/>
              <a:tabLst/>
            </a:pPr>
            <a:r>
              <a:rPr lang="en-US"/>
              <a:t>Presentation Title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14217" y="4797316"/>
            <a:ext cx="3916713" cy="635909"/>
          </a:xfrm>
          <a:prstGeom prst="rect">
            <a:avLst/>
          </a:prstGeom>
          <a:noFill/>
          <a:ln>
            <a:noFill/>
          </a:ln>
        </p:spPr>
      </p:pic>
      <p:sp>
        <p:nvSpPr>
          <p:cNvPr id="9" name="Content Placeholder 2"/>
          <p:cNvSpPr>
            <a:spLocks noGrp="1"/>
          </p:cNvSpPr>
          <p:nvPr>
            <p:ph sz="quarter" idx="19" hasCustomPrompt="1"/>
          </p:nvPr>
        </p:nvSpPr>
        <p:spPr>
          <a:xfrm>
            <a:off x="714217" y="5752872"/>
            <a:ext cx="3916713" cy="698417"/>
          </a:xfrm>
        </p:spPr>
        <p:txBody>
          <a:bodyPr/>
          <a:lstStyle>
            <a:lvl1pPr marL="0" indent="0" algn="ctr">
              <a:buNone/>
              <a:defRPr/>
            </a:lvl1pPr>
          </a:lstStyle>
          <a:p>
            <a:pPr lvl="0"/>
            <a:r>
              <a:rPr lang="en-US"/>
              <a:t>Click picture to add logo</a:t>
            </a:r>
          </a:p>
        </p:txBody>
      </p:sp>
      <p:cxnSp>
        <p:nvCxnSpPr>
          <p:cNvPr id="10" name="Straight Connector 9"/>
          <p:cNvCxnSpPr/>
          <p:nvPr userDrawn="1"/>
        </p:nvCxnSpPr>
        <p:spPr bwMode="auto">
          <a:xfrm>
            <a:off x="5231904" y="4797316"/>
            <a:ext cx="0" cy="1653973"/>
          </a:xfrm>
          <a:prstGeom prst="line">
            <a:avLst/>
          </a:prstGeom>
          <a:solidFill>
            <a:schemeClr val="bg1"/>
          </a:solidFill>
          <a:ln w="3175" cap="flat" cmpd="sng" algn="ctr">
            <a:solidFill>
              <a:schemeClr val="bg1">
                <a:lumMod val="65000"/>
              </a:schemeClr>
            </a:solidFill>
            <a:prstDash val="solid"/>
            <a:round/>
            <a:headEnd type="none" w="med" len="med"/>
            <a:tailEnd type="none" w="med" len="med"/>
          </a:ln>
          <a:effectLst/>
        </p:spPr>
      </p:cxnSp>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524" y="0"/>
            <a:ext cx="12198524" cy="4305361"/>
          </a:xfrm>
          <a:prstGeom prst="rect">
            <a:avLst/>
          </a:prstGeom>
        </p:spPr>
      </p:pic>
    </p:spTree>
    <p:extLst>
      <p:ext uri="{BB962C8B-B14F-4D97-AF65-F5344CB8AC3E}">
        <p14:creationId xmlns:p14="http://schemas.microsoft.com/office/powerpoint/2010/main" val="3399246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12E30A-A81C-4CA5-9D86-BB53ED015172}"/>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a:p>
        </p:txBody>
      </p:sp>
      <p:sp>
        <p:nvSpPr>
          <p:cNvPr id="3" name="Untertitel 2">
            <a:extLst>
              <a:ext uri="{FF2B5EF4-FFF2-40B4-BE49-F238E27FC236}">
                <a16:creationId xmlns:a16="http://schemas.microsoft.com/office/drawing/2014/main" id="{1FE5F87C-4368-40B7-BCD7-2E58FE8847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sp>
        <p:nvSpPr>
          <p:cNvPr id="4" name="Datumsplatzhalter 3">
            <a:extLst>
              <a:ext uri="{FF2B5EF4-FFF2-40B4-BE49-F238E27FC236}">
                <a16:creationId xmlns:a16="http://schemas.microsoft.com/office/drawing/2014/main" id="{9736A899-8A88-4621-AB59-A4071E2F29DA}"/>
              </a:ext>
            </a:extLst>
          </p:cNvPr>
          <p:cNvSpPr>
            <a:spLocks noGrp="1"/>
          </p:cNvSpPr>
          <p:nvPr>
            <p:ph type="dt" sz="half" idx="10"/>
          </p:nvPr>
        </p:nvSpPr>
        <p:spPr/>
        <p:txBody>
          <a:bodyPr/>
          <a:lstStyle/>
          <a:p>
            <a:fld id="{6ADFC5EA-3003-4919-8C12-18601AF2E0C0}" type="datetimeFigureOut">
              <a:rPr lang="en-US" smtClean="0"/>
              <a:t>1/23/2020</a:t>
            </a:fld>
            <a:endParaRPr lang="en-US"/>
          </a:p>
        </p:txBody>
      </p:sp>
      <p:sp>
        <p:nvSpPr>
          <p:cNvPr id="5" name="Fußzeilenplatzhalter 4">
            <a:extLst>
              <a:ext uri="{FF2B5EF4-FFF2-40B4-BE49-F238E27FC236}">
                <a16:creationId xmlns:a16="http://schemas.microsoft.com/office/drawing/2014/main" id="{F3C0995F-FFE9-4909-A832-CB43F6426BC5}"/>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A346EA33-09C7-4206-A5AF-E299591F084A}"/>
              </a:ext>
            </a:extLst>
          </p:cNvPr>
          <p:cNvSpPr>
            <a:spLocks noGrp="1"/>
          </p:cNvSpPr>
          <p:nvPr>
            <p:ph type="sldNum" sz="quarter" idx="12"/>
          </p:nvPr>
        </p:nvSpPr>
        <p:spPr/>
        <p:txBody>
          <a:bodyPr/>
          <a:lstStyle/>
          <a:p>
            <a:fld id="{3B1FFD37-74CB-4214-B88D-CBEDCBB5180A}" type="slidenum">
              <a:rPr lang="en-US" smtClean="0"/>
              <a:t>‹Nr.›</a:t>
            </a:fld>
            <a:endParaRPr lang="en-US"/>
          </a:p>
        </p:txBody>
      </p:sp>
    </p:spTree>
    <p:extLst>
      <p:ext uri="{BB962C8B-B14F-4D97-AF65-F5344CB8AC3E}">
        <p14:creationId xmlns:p14="http://schemas.microsoft.com/office/powerpoint/2010/main" val="4243853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79980F-169E-4871-9502-FB1AD1BA9EB3}"/>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E1E66825-0F4A-4285-B285-772BBED0A54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F9246F3E-4696-4BB1-84F7-AA7AFEB398C1}"/>
              </a:ext>
            </a:extLst>
          </p:cNvPr>
          <p:cNvSpPr>
            <a:spLocks noGrp="1"/>
          </p:cNvSpPr>
          <p:nvPr>
            <p:ph type="dt" sz="half" idx="10"/>
          </p:nvPr>
        </p:nvSpPr>
        <p:spPr/>
        <p:txBody>
          <a:bodyPr/>
          <a:lstStyle/>
          <a:p>
            <a:fld id="{6ADFC5EA-3003-4919-8C12-18601AF2E0C0}" type="datetimeFigureOut">
              <a:rPr lang="en-US" smtClean="0"/>
              <a:t>1/23/2020</a:t>
            </a:fld>
            <a:endParaRPr lang="en-US"/>
          </a:p>
        </p:txBody>
      </p:sp>
      <p:sp>
        <p:nvSpPr>
          <p:cNvPr id="5" name="Fußzeilenplatzhalter 4">
            <a:extLst>
              <a:ext uri="{FF2B5EF4-FFF2-40B4-BE49-F238E27FC236}">
                <a16:creationId xmlns:a16="http://schemas.microsoft.com/office/drawing/2014/main" id="{AF6BA365-8644-4B61-893C-37BCC4926967}"/>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B8BA480C-D066-4EC8-8D89-04EF98CDA14F}"/>
              </a:ext>
            </a:extLst>
          </p:cNvPr>
          <p:cNvSpPr>
            <a:spLocks noGrp="1"/>
          </p:cNvSpPr>
          <p:nvPr>
            <p:ph type="sldNum" sz="quarter" idx="12"/>
          </p:nvPr>
        </p:nvSpPr>
        <p:spPr/>
        <p:txBody>
          <a:bodyPr/>
          <a:lstStyle/>
          <a:p>
            <a:fld id="{3B1FFD37-74CB-4214-B88D-CBEDCBB5180A}" type="slidenum">
              <a:rPr lang="en-US" smtClean="0"/>
              <a:t>‹Nr.›</a:t>
            </a:fld>
            <a:endParaRPr lang="en-US"/>
          </a:p>
        </p:txBody>
      </p:sp>
    </p:spTree>
    <p:extLst>
      <p:ext uri="{BB962C8B-B14F-4D97-AF65-F5344CB8AC3E}">
        <p14:creationId xmlns:p14="http://schemas.microsoft.com/office/powerpoint/2010/main" val="2495146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4E8E3A-E249-4FAE-A927-5080DAC9D4D3}"/>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a:p>
        </p:txBody>
      </p:sp>
      <p:sp>
        <p:nvSpPr>
          <p:cNvPr id="3" name="Textplatzhalter 2">
            <a:extLst>
              <a:ext uri="{FF2B5EF4-FFF2-40B4-BE49-F238E27FC236}">
                <a16:creationId xmlns:a16="http://schemas.microsoft.com/office/drawing/2014/main" id="{C0356370-E8C8-4AA1-A03C-07BADA79F8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5090805E-CB7F-4C71-97AA-739FE16C45FF}"/>
              </a:ext>
            </a:extLst>
          </p:cNvPr>
          <p:cNvSpPr>
            <a:spLocks noGrp="1"/>
          </p:cNvSpPr>
          <p:nvPr>
            <p:ph type="dt" sz="half" idx="10"/>
          </p:nvPr>
        </p:nvSpPr>
        <p:spPr/>
        <p:txBody>
          <a:bodyPr/>
          <a:lstStyle/>
          <a:p>
            <a:fld id="{6ADFC5EA-3003-4919-8C12-18601AF2E0C0}" type="datetimeFigureOut">
              <a:rPr lang="en-US" smtClean="0"/>
              <a:t>1/23/2020</a:t>
            </a:fld>
            <a:endParaRPr lang="en-US"/>
          </a:p>
        </p:txBody>
      </p:sp>
      <p:sp>
        <p:nvSpPr>
          <p:cNvPr id="5" name="Fußzeilenplatzhalter 4">
            <a:extLst>
              <a:ext uri="{FF2B5EF4-FFF2-40B4-BE49-F238E27FC236}">
                <a16:creationId xmlns:a16="http://schemas.microsoft.com/office/drawing/2014/main" id="{DC716E85-5F24-48F1-9651-CCD9E7214DA8}"/>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85A4B8D0-8BB1-47DA-8DE4-AE0C028B1729}"/>
              </a:ext>
            </a:extLst>
          </p:cNvPr>
          <p:cNvSpPr>
            <a:spLocks noGrp="1"/>
          </p:cNvSpPr>
          <p:nvPr>
            <p:ph type="sldNum" sz="quarter" idx="12"/>
          </p:nvPr>
        </p:nvSpPr>
        <p:spPr/>
        <p:txBody>
          <a:bodyPr/>
          <a:lstStyle/>
          <a:p>
            <a:fld id="{3B1FFD37-74CB-4214-B88D-CBEDCBB5180A}" type="slidenum">
              <a:rPr lang="en-US" smtClean="0"/>
              <a:t>‹Nr.›</a:t>
            </a:fld>
            <a:endParaRPr lang="en-US"/>
          </a:p>
        </p:txBody>
      </p:sp>
    </p:spTree>
    <p:extLst>
      <p:ext uri="{BB962C8B-B14F-4D97-AF65-F5344CB8AC3E}">
        <p14:creationId xmlns:p14="http://schemas.microsoft.com/office/powerpoint/2010/main" val="3651831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BC4FC3-90DC-47E9-AEEC-F8B8EBE3F9BD}"/>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86C25E2F-D5F8-4628-8A19-B3F264D2570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a:extLst>
              <a:ext uri="{FF2B5EF4-FFF2-40B4-BE49-F238E27FC236}">
                <a16:creationId xmlns:a16="http://schemas.microsoft.com/office/drawing/2014/main" id="{477B16AB-27FB-4F87-95D6-563A9E8B924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a:extLst>
              <a:ext uri="{FF2B5EF4-FFF2-40B4-BE49-F238E27FC236}">
                <a16:creationId xmlns:a16="http://schemas.microsoft.com/office/drawing/2014/main" id="{D3B64DCE-4179-4831-A40C-A23D86FBBC3F}"/>
              </a:ext>
            </a:extLst>
          </p:cNvPr>
          <p:cNvSpPr>
            <a:spLocks noGrp="1"/>
          </p:cNvSpPr>
          <p:nvPr>
            <p:ph type="dt" sz="half" idx="10"/>
          </p:nvPr>
        </p:nvSpPr>
        <p:spPr/>
        <p:txBody>
          <a:bodyPr/>
          <a:lstStyle/>
          <a:p>
            <a:fld id="{6ADFC5EA-3003-4919-8C12-18601AF2E0C0}" type="datetimeFigureOut">
              <a:rPr lang="en-US" smtClean="0"/>
              <a:t>1/23/2020</a:t>
            </a:fld>
            <a:endParaRPr lang="en-US"/>
          </a:p>
        </p:txBody>
      </p:sp>
      <p:sp>
        <p:nvSpPr>
          <p:cNvPr id="6" name="Fußzeilenplatzhalter 5">
            <a:extLst>
              <a:ext uri="{FF2B5EF4-FFF2-40B4-BE49-F238E27FC236}">
                <a16:creationId xmlns:a16="http://schemas.microsoft.com/office/drawing/2014/main" id="{CE043ED1-D785-4287-B5B4-9BA3CDB8EBB1}"/>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55D53884-2173-4CB4-8923-3A4A84EEE9D5}"/>
              </a:ext>
            </a:extLst>
          </p:cNvPr>
          <p:cNvSpPr>
            <a:spLocks noGrp="1"/>
          </p:cNvSpPr>
          <p:nvPr>
            <p:ph type="sldNum" sz="quarter" idx="12"/>
          </p:nvPr>
        </p:nvSpPr>
        <p:spPr/>
        <p:txBody>
          <a:bodyPr/>
          <a:lstStyle/>
          <a:p>
            <a:fld id="{3B1FFD37-74CB-4214-B88D-CBEDCBB5180A}" type="slidenum">
              <a:rPr lang="en-US" smtClean="0"/>
              <a:t>‹Nr.›</a:t>
            </a:fld>
            <a:endParaRPr lang="en-US"/>
          </a:p>
        </p:txBody>
      </p:sp>
    </p:spTree>
    <p:extLst>
      <p:ext uri="{BB962C8B-B14F-4D97-AF65-F5344CB8AC3E}">
        <p14:creationId xmlns:p14="http://schemas.microsoft.com/office/powerpoint/2010/main" val="2852018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15F236-D9CB-4B8E-9DBA-B67F46445342}"/>
              </a:ext>
            </a:extLst>
          </p:cNvPr>
          <p:cNvSpPr>
            <a:spLocks noGrp="1"/>
          </p:cNvSpPr>
          <p:nvPr>
            <p:ph type="title"/>
          </p:nvPr>
        </p:nvSpPr>
        <p:spPr>
          <a:xfrm>
            <a:off x="839788" y="365125"/>
            <a:ext cx="10515600" cy="1325563"/>
          </a:xfrm>
        </p:spPr>
        <p:txBody>
          <a:bodyPr/>
          <a:lstStyle/>
          <a:p>
            <a:r>
              <a:rPr lang="de-DE"/>
              <a:t>Mastertitelformat bearbeiten</a:t>
            </a:r>
            <a:endParaRPr lang="en-US"/>
          </a:p>
        </p:txBody>
      </p:sp>
      <p:sp>
        <p:nvSpPr>
          <p:cNvPr id="3" name="Textplatzhalter 2">
            <a:extLst>
              <a:ext uri="{FF2B5EF4-FFF2-40B4-BE49-F238E27FC236}">
                <a16:creationId xmlns:a16="http://schemas.microsoft.com/office/drawing/2014/main" id="{5DA09FF1-D453-435E-A374-1BF962596A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475579B1-2F45-49C6-A4BD-8B590793E7B1}"/>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a:extLst>
              <a:ext uri="{FF2B5EF4-FFF2-40B4-BE49-F238E27FC236}">
                <a16:creationId xmlns:a16="http://schemas.microsoft.com/office/drawing/2014/main" id="{D47FD69F-06DF-4ABC-98C3-858B4B446E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317EF56-9614-4B5D-9919-4D01EC717957}"/>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a:extLst>
              <a:ext uri="{FF2B5EF4-FFF2-40B4-BE49-F238E27FC236}">
                <a16:creationId xmlns:a16="http://schemas.microsoft.com/office/drawing/2014/main" id="{0B52BCC2-F622-44E0-BF82-BBB10C11D322}"/>
              </a:ext>
            </a:extLst>
          </p:cNvPr>
          <p:cNvSpPr>
            <a:spLocks noGrp="1"/>
          </p:cNvSpPr>
          <p:nvPr>
            <p:ph type="dt" sz="half" idx="10"/>
          </p:nvPr>
        </p:nvSpPr>
        <p:spPr/>
        <p:txBody>
          <a:bodyPr/>
          <a:lstStyle/>
          <a:p>
            <a:fld id="{6ADFC5EA-3003-4919-8C12-18601AF2E0C0}" type="datetimeFigureOut">
              <a:rPr lang="en-US" smtClean="0"/>
              <a:t>1/23/2020</a:t>
            </a:fld>
            <a:endParaRPr lang="en-US"/>
          </a:p>
        </p:txBody>
      </p:sp>
      <p:sp>
        <p:nvSpPr>
          <p:cNvPr id="8" name="Fußzeilenplatzhalter 7">
            <a:extLst>
              <a:ext uri="{FF2B5EF4-FFF2-40B4-BE49-F238E27FC236}">
                <a16:creationId xmlns:a16="http://schemas.microsoft.com/office/drawing/2014/main" id="{720C36E0-F9FC-46D9-9E0D-31DBC2C33000}"/>
              </a:ext>
            </a:extLst>
          </p:cNvPr>
          <p:cNvSpPr>
            <a:spLocks noGrp="1"/>
          </p:cNvSpPr>
          <p:nvPr>
            <p:ph type="ftr" sz="quarter" idx="11"/>
          </p:nvPr>
        </p:nvSpPr>
        <p:spPr/>
        <p:txBody>
          <a:bodyPr/>
          <a:lstStyle/>
          <a:p>
            <a:endParaRPr lang="en-US"/>
          </a:p>
        </p:txBody>
      </p:sp>
      <p:sp>
        <p:nvSpPr>
          <p:cNvPr id="9" name="Foliennummernplatzhalter 8">
            <a:extLst>
              <a:ext uri="{FF2B5EF4-FFF2-40B4-BE49-F238E27FC236}">
                <a16:creationId xmlns:a16="http://schemas.microsoft.com/office/drawing/2014/main" id="{3F7BF9BF-B3C3-44E6-81A8-4853D91D92CF}"/>
              </a:ext>
            </a:extLst>
          </p:cNvPr>
          <p:cNvSpPr>
            <a:spLocks noGrp="1"/>
          </p:cNvSpPr>
          <p:nvPr>
            <p:ph type="sldNum" sz="quarter" idx="12"/>
          </p:nvPr>
        </p:nvSpPr>
        <p:spPr/>
        <p:txBody>
          <a:bodyPr/>
          <a:lstStyle/>
          <a:p>
            <a:fld id="{3B1FFD37-74CB-4214-B88D-CBEDCBB5180A}" type="slidenum">
              <a:rPr lang="en-US" smtClean="0"/>
              <a:t>‹Nr.›</a:t>
            </a:fld>
            <a:endParaRPr lang="en-US"/>
          </a:p>
        </p:txBody>
      </p:sp>
    </p:spTree>
    <p:extLst>
      <p:ext uri="{BB962C8B-B14F-4D97-AF65-F5344CB8AC3E}">
        <p14:creationId xmlns:p14="http://schemas.microsoft.com/office/powerpoint/2010/main" val="813100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88AAAD-92C0-4CC7-8360-837810227A78}"/>
              </a:ext>
            </a:extLst>
          </p:cNvPr>
          <p:cNvSpPr>
            <a:spLocks noGrp="1"/>
          </p:cNvSpPr>
          <p:nvPr>
            <p:ph type="title"/>
          </p:nvPr>
        </p:nvSpPr>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1FA8EEC5-780A-4B49-AEFF-C9D5D1CE704E}"/>
              </a:ext>
            </a:extLst>
          </p:cNvPr>
          <p:cNvSpPr>
            <a:spLocks noGrp="1"/>
          </p:cNvSpPr>
          <p:nvPr>
            <p:ph type="dt" sz="half" idx="10"/>
          </p:nvPr>
        </p:nvSpPr>
        <p:spPr/>
        <p:txBody>
          <a:bodyPr/>
          <a:lstStyle/>
          <a:p>
            <a:fld id="{6ADFC5EA-3003-4919-8C12-18601AF2E0C0}" type="datetimeFigureOut">
              <a:rPr lang="en-US" smtClean="0"/>
              <a:t>1/23/2020</a:t>
            </a:fld>
            <a:endParaRPr lang="en-US"/>
          </a:p>
        </p:txBody>
      </p:sp>
      <p:sp>
        <p:nvSpPr>
          <p:cNvPr id="4" name="Fußzeilenplatzhalter 3">
            <a:extLst>
              <a:ext uri="{FF2B5EF4-FFF2-40B4-BE49-F238E27FC236}">
                <a16:creationId xmlns:a16="http://schemas.microsoft.com/office/drawing/2014/main" id="{73DE314D-CE68-4FC9-AD09-20EC8FB51D50}"/>
              </a:ext>
            </a:extLst>
          </p:cNvPr>
          <p:cNvSpPr>
            <a:spLocks noGrp="1"/>
          </p:cNvSpPr>
          <p:nvPr>
            <p:ph type="ftr" sz="quarter" idx="11"/>
          </p:nvPr>
        </p:nvSpPr>
        <p:spPr/>
        <p:txBody>
          <a:bodyPr/>
          <a:lstStyle/>
          <a:p>
            <a:endParaRPr lang="en-US"/>
          </a:p>
        </p:txBody>
      </p:sp>
      <p:sp>
        <p:nvSpPr>
          <p:cNvPr id="5" name="Foliennummernplatzhalter 4">
            <a:extLst>
              <a:ext uri="{FF2B5EF4-FFF2-40B4-BE49-F238E27FC236}">
                <a16:creationId xmlns:a16="http://schemas.microsoft.com/office/drawing/2014/main" id="{6DDCB490-5E1A-4DC6-BEFB-8035FA0076CA}"/>
              </a:ext>
            </a:extLst>
          </p:cNvPr>
          <p:cNvSpPr>
            <a:spLocks noGrp="1"/>
          </p:cNvSpPr>
          <p:nvPr>
            <p:ph type="sldNum" sz="quarter" idx="12"/>
          </p:nvPr>
        </p:nvSpPr>
        <p:spPr/>
        <p:txBody>
          <a:bodyPr/>
          <a:lstStyle/>
          <a:p>
            <a:fld id="{3B1FFD37-74CB-4214-B88D-CBEDCBB5180A}" type="slidenum">
              <a:rPr lang="en-US" smtClean="0"/>
              <a:t>‹Nr.›</a:t>
            </a:fld>
            <a:endParaRPr lang="en-US"/>
          </a:p>
        </p:txBody>
      </p:sp>
    </p:spTree>
    <p:extLst>
      <p:ext uri="{BB962C8B-B14F-4D97-AF65-F5344CB8AC3E}">
        <p14:creationId xmlns:p14="http://schemas.microsoft.com/office/powerpoint/2010/main" val="2861108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95694261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34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0B437BC9-1857-4DFE-B78B-A041920E3225}"/>
              </a:ext>
            </a:extLst>
          </p:cNvPr>
          <p:cNvSpPr/>
          <p:nvPr userDrawn="1">
            <p:custDataLst>
              <p:tags r:id="rId3"/>
            </p:custDataLst>
          </p:nvPr>
        </p:nvSpPr>
        <p:spPr bwMode="auto">
          <a:xfrm>
            <a:off x="0" y="0"/>
            <a:ext cx="158750" cy="158750"/>
          </a:xfrm>
          <a:prstGeom prst="rect">
            <a:avLst/>
          </a:prstGeom>
          <a:noFill/>
          <a:ln w="28575">
            <a:solidFill>
              <a:schemeClr val="accent5"/>
            </a:solidFill>
            <a:round/>
            <a:headEnd/>
            <a:tailEnd/>
          </a:ln>
          <a:effectLst/>
        </p:spPr>
        <p:txBody>
          <a:bodyPr vert="horz" wrap="none" lIns="0" tIns="0" rIns="0" bIns="0" numCol="1" spcCol="0" rtlCol="0" anchor="ctr" anchorCtr="0">
            <a:noAutofit/>
          </a:bodyPr>
          <a:lstStyle/>
          <a:p>
            <a:pPr marL="0" lvl="0" indent="0" algn="ctr" eaLnBrk="0">
              <a:lnSpc>
                <a:spcPct val="90000"/>
              </a:lnSpc>
              <a:spcBef>
                <a:spcPct val="0"/>
              </a:spcBef>
              <a:spcAft>
                <a:spcPct val="0"/>
              </a:spcAft>
            </a:pPr>
            <a:endParaRPr lang="en-GB" sz="24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5" name="Title 4"/>
          <p:cNvSpPr>
            <a:spLocks noGrp="1"/>
          </p:cNvSpPr>
          <p:nvPr>
            <p:ph type="title" hasCustomPrompt="1"/>
          </p:nvPr>
        </p:nvSpPr>
        <p:spPr>
          <a:xfrm>
            <a:off x="411412" y="142407"/>
            <a:ext cx="11369176" cy="859550"/>
          </a:xfrm>
        </p:spPr>
        <p:txBody>
          <a:bodyPr/>
          <a:lstStyle/>
          <a:p>
            <a:r>
              <a:rPr lang="en-GB"/>
              <a:t>Click to edit master title style</a:t>
            </a:r>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1B4443C-3B6F-4D9E-9F03-A548240749DA}"/>
              </a:ext>
            </a:extLst>
          </p:cNvPr>
          <p:cNvSpPr>
            <a:spLocks noGrp="1"/>
          </p:cNvSpPr>
          <p:nvPr>
            <p:ph type="dt" sz="half" idx="10"/>
          </p:nvPr>
        </p:nvSpPr>
        <p:spPr/>
        <p:txBody>
          <a:bodyPr/>
          <a:lstStyle/>
          <a:p>
            <a:fld id="{6ADFC5EA-3003-4919-8C12-18601AF2E0C0}" type="datetimeFigureOut">
              <a:rPr lang="en-US" smtClean="0"/>
              <a:t>1/23/2020</a:t>
            </a:fld>
            <a:endParaRPr lang="en-US"/>
          </a:p>
        </p:txBody>
      </p:sp>
      <p:sp>
        <p:nvSpPr>
          <p:cNvPr id="3" name="Fußzeilenplatzhalter 2">
            <a:extLst>
              <a:ext uri="{FF2B5EF4-FFF2-40B4-BE49-F238E27FC236}">
                <a16:creationId xmlns:a16="http://schemas.microsoft.com/office/drawing/2014/main" id="{AD595AC0-4FC5-4F84-8AFE-28AC4C2A08C8}"/>
              </a:ext>
            </a:extLst>
          </p:cNvPr>
          <p:cNvSpPr>
            <a:spLocks noGrp="1"/>
          </p:cNvSpPr>
          <p:nvPr>
            <p:ph type="ftr" sz="quarter" idx="11"/>
          </p:nvPr>
        </p:nvSpPr>
        <p:spPr/>
        <p:txBody>
          <a:bodyPr/>
          <a:lstStyle/>
          <a:p>
            <a:endParaRPr lang="en-US"/>
          </a:p>
        </p:txBody>
      </p:sp>
      <p:sp>
        <p:nvSpPr>
          <p:cNvPr id="4" name="Foliennummernplatzhalter 3">
            <a:extLst>
              <a:ext uri="{FF2B5EF4-FFF2-40B4-BE49-F238E27FC236}">
                <a16:creationId xmlns:a16="http://schemas.microsoft.com/office/drawing/2014/main" id="{AF8FF69F-070E-4C04-956A-A0C3DBFF7EB8}"/>
              </a:ext>
            </a:extLst>
          </p:cNvPr>
          <p:cNvSpPr>
            <a:spLocks noGrp="1"/>
          </p:cNvSpPr>
          <p:nvPr>
            <p:ph type="sldNum" sz="quarter" idx="12"/>
          </p:nvPr>
        </p:nvSpPr>
        <p:spPr/>
        <p:txBody>
          <a:bodyPr/>
          <a:lstStyle/>
          <a:p>
            <a:fld id="{3B1FFD37-74CB-4214-B88D-CBEDCBB5180A}" type="slidenum">
              <a:rPr lang="en-US" smtClean="0"/>
              <a:t>‹Nr.›</a:t>
            </a:fld>
            <a:endParaRPr lang="en-US"/>
          </a:p>
        </p:txBody>
      </p:sp>
    </p:spTree>
    <p:extLst>
      <p:ext uri="{BB962C8B-B14F-4D97-AF65-F5344CB8AC3E}">
        <p14:creationId xmlns:p14="http://schemas.microsoft.com/office/powerpoint/2010/main" val="2084631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E36BD2-A476-4788-B218-FAE3444500E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Inhaltsplatzhalter 2">
            <a:extLst>
              <a:ext uri="{FF2B5EF4-FFF2-40B4-BE49-F238E27FC236}">
                <a16:creationId xmlns:a16="http://schemas.microsoft.com/office/drawing/2014/main" id="{1B4A7A0B-87B0-402E-A61F-E9B74A80F9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a:extLst>
              <a:ext uri="{FF2B5EF4-FFF2-40B4-BE49-F238E27FC236}">
                <a16:creationId xmlns:a16="http://schemas.microsoft.com/office/drawing/2014/main" id="{9BD6CD75-EAC5-4397-82C7-6F25E267C4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D439E5D-6639-4EE2-8160-0CE2F2CE9656}"/>
              </a:ext>
            </a:extLst>
          </p:cNvPr>
          <p:cNvSpPr>
            <a:spLocks noGrp="1"/>
          </p:cNvSpPr>
          <p:nvPr>
            <p:ph type="dt" sz="half" idx="10"/>
          </p:nvPr>
        </p:nvSpPr>
        <p:spPr/>
        <p:txBody>
          <a:bodyPr/>
          <a:lstStyle/>
          <a:p>
            <a:fld id="{6ADFC5EA-3003-4919-8C12-18601AF2E0C0}" type="datetimeFigureOut">
              <a:rPr lang="en-US" smtClean="0"/>
              <a:t>1/23/2020</a:t>
            </a:fld>
            <a:endParaRPr lang="en-US"/>
          </a:p>
        </p:txBody>
      </p:sp>
      <p:sp>
        <p:nvSpPr>
          <p:cNvPr id="6" name="Fußzeilenplatzhalter 5">
            <a:extLst>
              <a:ext uri="{FF2B5EF4-FFF2-40B4-BE49-F238E27FC236}">
                <a16:creationId xmlns:a16="http://schemas.microsoft.com/office/drawing/2014/main" id="{617D13DE-61DD-4878-B47E-9272E4F13464}"/>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995E8D1A-98CD-4B6E-AD30-344F20D08859}"/>
              </a:ext>
            </a:extLst>
          </p:cNvPr>
          <p:cNvSpPr>
            <a:spLocks noGrp="1"/>
          </p:cNvSpPr>
          <p:nvPr>
            <p:ph type="sldNum" sz="quarter" idx="12"/>
          </p:nvPr>
        </p:nvSpPr>
        <p:spPr/>
        <p:txBody>
          <a:bodyPr/>
          <a:lstStyle/>
          <a:p>
            <a:fld id="{3B1FFD37-74CB-4214-B88D-CBEDCBB5180A}" type="slidenum">
              <a:rPr lang="en-US" smtClean="0"/>
              <a:t>‹Nr.›</a:t>
            </a:fld>
            <a:endParaRPr lang="en-US"/>
          </a:p>
        </p:txBody>
      </p:sp>
    </p:spTree>
    <p:extLst>
      <p:ext uri="{BB962C8B-B14F-4D97-AF65-F5344CB8AC3E}">
        <p14:creationId xmlns:p14="http://schemas.microsoft.com/office/powerpoint/2010/main" val="37761889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02FD19-1907-4D9A-BB9E-0E7EFB25FEC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Bildplatzhalter 2">
            <a:extLst>
              <a:ext uri="{FF2B5EF4-FFF2-40B4-BE49-F238E27FC236}">
                <a16:creationId xmlns:a16="http://schemas.microsoft.com/office/drawing/2014/main" id="{20A4CFF6-6497-47B3-84B8-0E65DC1EEC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a:extLst>
              <a:ext uri="{FF2B5EF4-FFF2-40B4-BE49-F238E27FC236}">
                <a16:creationId xmlns:a16="http://schemas.microsoft.com/office/drawing/2014/main" id="{071813BE-2C4F-4898-8E46-70F0ED53C1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4FAF615-5801-416E-AE41-FC0707F7A2F5}"/>
              </a:ext>
            </a:extLst>
          </p:cNvPr>
          <p:cNvSpPr>
            <a:spLocks noGrp="1"/>
          </p:cNvSpPr>
          <p:nvPr>
            <p:ph type="dt" sz="half" idx="10"/>
          </p:nvPr>
        </p:nvSpPr>
        <p:spPr/>
        <p:txBody>
          <a:bodyPr/>
          <a:lstStyle/>
          <a:p>
            <a:fld id="{6ADFC5EA-3003-4919-8C12-18601AF2E0C0}" type="datetimeFigureOut">
              <a:rPr lang="en-US" smtClean="0"/>
              <a:t>1/23/2020</a:t>
            </a:fld>
            <a:endParaRPr lang="en-US"/>
          </a:p>
        </p:txBody>
      </p:sp>
      <p:sp>
        <p:nvSpPr>
          <p:cNvPr id="6" name="Fußzeilenplatzhalter 5">
            <a:extLst>
              <a:ext uri="{FF2B5EF4-FFF2-40B4-BE49-F238E27FC236}">
                <a16:creationId xmlns:a16="http://schemas.microsoft.com/office/drawing/2014/main" id="{B3707546-31CE-4ADD-B3FE-A9DD87416DCE}"/>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BB4E6A61-A68E-411A-A3A1-A947CC72E703}"/>
              </a:ext>
            </a:extLst>
          </p:cNvPr>
          <p:cNvSpPr>
            <a:spLocks noGrp="1"/>
          </p:cNvSpPr>
          <p:nvPr>
            <p:ph type="sldNum" sz="quarter" idx="12"/>
          </p:nvPr>
        </p:nvSpPr>
        <p:spPr/>
        <p:txBody>
          <a:bodyPr/>
          <a:lstStyle/>
          <a:p>
            <a:fld id="{3B1FFD37-74CB-4214-B88D-CBEDCBB5180A}" type="slidenum">
              <a:rPr lang="en-US" smtClean="0"/>
              <a:t>‹Nr.›</a:t>
            </a:fld>
            <a:endParaRPr lang="en-US"/>
          </a:p>
        </p:txBody>
      </p:sp>
    </p:spTree>
    <p:extLst>
      <p:ext uri="{BB962C8B-B14F-4D97-AF65-F5344CB8AC3E}">
        <p14:creationId xmlns:p14="http://schemas.microsoft.com/office/powerpoint/2010/main" val="22699774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9AE835-4BFC-4AE3-8CA3-A8AFBD1C9ECA}"/>
              </a:ext>
            </a:extLst>
          </p:cNvPr>
          <p:cNvSpPr>
            <a:spLocks noGrp="1"/>
          </p:cNvSpPr>
          <p:nvPr>
            <p:ph type="title"/>
          </p:nvPr>
        </p:nvSpPr>
        <p:spPr/>
        <p:txBody>
          <a:bodyPr/>
          <a:lstStyle/>
          <a:p>
            <a:r>
              <a:rPr lang="de-DE"/>
              <a:t>Mastertitelformat bearbeiten</a:t>
            </a:r>
            <a:endParaRPr lang="en-US"/>
          </a:p>
        </p:txBody>
      </p:sp>
      <p:sp>
        <p:nvSpPr>
          <p:cNvPr id="3" name="Vertikaler Textplatzhalter 2">
            <a:extLst>
              <a:ext uri="{FF2B5EF4-FFF2-40B4-BE49-F238E27FC236}">
                <a16:creationId xmlns:a16="http://schemas.microsoft.com/office/drawing/2014/main" id="{5F7F89DF-E528-43F3-AC50-4928C5685A3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A82A9E12-FA41-42DA-A3AA-26886EF87B35}"/>
              </a:ext>
            </a:extLst>
          </p:cNvPr>
          <p:cNvSpPr>
            <a:spLocks noGrp="1"/>
          </p:cNvSpPr>
          <p:nvPr>
            <p:ph type="dt" sz="half" idx="10"/>
          </p:nvPr>
        </p:nvSpPr>
        <p:spPr/>
        <p:txBody>
          <a:bodyPr/>
          <a:lstStyle/>
          <a:p>
            <a:fld id="{6ADFC5EA-3003-4919-8C12-18601AF2E0C0}" type="datetimeFigureOut">
              <a:rPr lang="en-US" smtClean="0"/>
              <a:t>1/23/2020</a:t>
            </a:fld>
            <a:endParaRPr lang="en-US"/>
          </a:p>
        </p:txBody>
      </p:sp>
      <p:sp>
        <p:nvSpPr>
          <p:cNvPr id="5" name="Fußzeilenplatzhalter 4">
            <a:extLst>
              <a:ext uri="{FF2B5EF4-FFF2-40B4-BE49-F238E27FC236}">
                <a16:creationId xmlns:a16="http://schemas.microsoft.com/office/drawing/2014/main" id="{DC09292D-5C13-43AB-B4A8-DDC2C1AE5827}"/>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E277013E-B652-43D0-AA01-E72D4FA25C0F}"/>
              </a:ext>
            </a:extLst>
          </p:cNvPr>
          <p:cNvSpPr>
            <a:spLocks noGrp="1"/>
          </p:cNvSpPr>
          <p:nvPr>
            <p:ph type="sldNum" sz="quarter" idx="12"/>
          </p:nvPr>
        </p:nvSpPr>
        <p:spPr/>
        <p:txBody>
          <a:bodyPr/>
          <a:lstStyle/>
          <a:p>
            <a:fld id="{3B1FFD37-74CB-4214-B88D-CBEDCBB5180A}" type="slidenum">
              <a:rPr lang="en-US" smtClean="0"/>
              <a:t>‹Nr.›</a:t>
            </a:fld>
            <a:endParaRPr lang="en-US"/>
          </a:p>
        </p:txBody>
      </p:sp>
    </p:spTree>
    <p:extLst>
      <p:ext uri="{BB962C8B-B14F-4D97-AF65-F5344CB8AC3E}">
        <p14:creationId xmlns:p14="http://schemas.microsoft.com/office/powerpoint/2010/main" val="2279339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88A71F8F-B247-4A1C-BDC1-2B688E78CD6F}"/>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US"/>
          </a:p>
        </p:txBody>
      </p:sp>
      <p:sp>
        <p:nvSpPr>
          <p:cNvPr id="3" name="Vertikaler Textplatzhalter 2">
            <a:extLst>
              <a:ext uri="{FF2B5EF4-FFF2-40B4-BE49-F238E27FC236}">
                <a16:creationId xmlns:a16="http://schemas.microsoft.com/office/drawing/2014/main" id="{357E50E2-80C0-496D-8BB3-9104A9B72361}"/>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D07493A8-9FA2-4F3A-99B4-208F33A2104B}"/>
              </a:ext>
            </a:extLst>
          </p:cNvPr>
          <p:cNvSpPr>
            <a:spLocks noGrp="1"/>
          </p:cNvSpPr>
          <p:nvPr>
            <p:ph type="dt" sz="half" idx="10"/>
          </p:nvPr>
        </p:nvSpPr>
        <p:spPr/>
        <p:txBody>
          <a:bodyPr/>
          <a:lstStyle/>
          <a:p>
            <a:fld id="{6ADFC5EA-3003-4919-8C12-18601AF2E0C0}" type="datetimeFigureOut">
              <a:rPr lang="en-US" smtClean="0"/>
              <a:t>1/23/2020</a:t>
            </a:fld>
            <a:endParaRPr lang="en-US"/>
          </a:p>
        </p:txBody>
      </p:sp>
      <p:sp>
        <p:nvSpPr>
          <p:cNvPr id="5" name="Fußzeilenplatzhalter 4">
            <a:extLst>
              <a:ext uri="{FF2B5EF4-FFF2-40B4-BE49-F238E27FC236}">
                <a16:creationId xmlns:a16="http://schemas.microsoft.com/office/drawing/2014/main" id="{9370D3A7-4204-4642-811B-DE6375F680A7}"/>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028E6886-9435-4455-A679-8E38D1195A61}"/>
              </a:ext>
            </a:extLst>
          </p:cNvPr>
          <p:cNvSpPr>
            <a:spLocks noGrp="1"/>
          </p:cNvSpPr>
          <p:nvPr>
            <p:ph type="sldNum" sz="quarter" idx="12"/>
          </p:nvPr>
        </p:nvSpPr>
        <p:spPr/>
        <p:txBody>
          <a:bodyPr/>
          <a:lstStyle/>
          <a:p>
            <a:fld id="{3B1FFD37-74CB-4214-B88D-CBEDCBB5180A}" type="slidenum">
              <a:rPr lang="en-US" smtClean="0"/>
              <a:t>‹Nr.›</a:t>
            </a:fld>
            <a:endParaRPr lang="en-US"/>
          </a:p>
        </p:txBody>
      </p:sp>
    </p:spTree>
    <p:extLst>
      <p:ext uri="{BB962C8B-B14F-4D97-AF65-F5344CB8AC3E}">
        <p14:creationId xmlns:p14="http://schemas.microsoft.com/office/powerpoint/2010/main" val="4179377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ull Photo">
    <p:bg>
      <p:bgRef idx="1001">
        <a:schemeClr val="bg1"/>
      </p:bgRef>
    </p:bg>
    <p:spTree>
      <p:nvGrpSpPr>
        <p:cNvPr id="1" name=""/>
        <p:cNvGrpSpPr/>
        <p:nvPr/>
      </p:nvGrpSpPr>
      <p:grpSpPr>
        <a:xfrm>
          <a:off x="0" y="0"/>
          <a:ext cx="0" cy="0"/>
          <a:chOff x="0" y="0"/>
          <a:chExt cx="0" cy="0"/>
        </a:xfrm>
      </p:grpSpPr>
      <p:sp>
        <p:nvSpPr>
          <p:cNvPr id="4" name="Picture Placeholder 4"/>
          <p:cNvSpPr>
            <a:spLocks noGrp="1"/>
          </p:cNvSpPr>
          <p:nvPr>
            <p:ph type="pic" sz="quarter" idx="13"/>
          </p:nvPr>
        </p:nvSpPr>
        <p:spPr>
          <a:xfrm>
            <a:off x="0" y="0"/>
            <a:ext cx="12192000" cy="6858000"/>
          </a:xfrm>
        </p:spPr>
      </p:sp>
      <p:sp>
        <p:nvSpPr>
          <p:cNvPr id="5" name="Text Placeholder 16"/>
          <p:cNvSpPr>
            <a:spLocks noGrp="1"/>
          </p:cNvSpPr>
          <p:nvPr>
            <p:ph type="body" sz="quarter" idx="10"/>
          </p:nvPr>
        </p:nvSpPr>
        <p:spPr>
          <a:xfrm>
            <a:off x="544554" y="374807"/>
            <a:ext cx="11102893" cy="2736881"/>
          </a:xfrm>
          <a:noFill/>
          <a:ln w="9525">
            <a:noFill/>
            <a:miter lim="800000"/>
            <a:headEnd/>
            <a:tailEnd/>
          </a:ln>
        </p:spPr>
        <p:txBody>
          <a:bodyPr wrap="square" lIns="548640" rIns="457200" anchor="t" anchorCtr="0"/>
          <a:lstStyle>
            <a:lvl1pPr marL="0" indent="0" algn="r">
              <a:buNone/>
              <a:defRPr lang="en-US" sz="8000" b="1" kern="1200" dirty="0">
                <a:solidFill>
                  <a:schemeClr val="bg1"/>
                </a:solidFill>
                <a:effectLst/>
              </a:defRPr>
            </a:lvl1pPr>
          </a:lstStyle>
          <a:p>
            <a:pPr lvl="0" algn="r" eaLnBrk="0" hangingPunct="0">
              <a:spcBef>
                <a:spcPct val="0"/>
              </a:spcBef>
            </a:pPr>
            <a:endParaRPr lang="en-US"/>
          </a:p>
        </p:txBody>
      </p:sp>
    </p:spTree>
    <p:extLst>
      <p:ext uri="{BB962C8B-B14F-4D97-AF65-F5344CB8AC3E}">
        <p14:creationId xmlns:p14="http://schemas.microsoft.com/office/powerpoint/2010/main" val="24760122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N^L001">
    <p:bg>
      <p:bgPr>
        <a:solidFill>
          <a:srgbClr val="FFFFFF"/>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3630168"/>
            <a:ext cx="10972800" cy="978408"/>
          </a:xfrm>
          <a:prstGeom prst="rect">
            <a:avLst/>
          </a:prstGeom>
        </p:spPr>
        <p:txBody>
          <a:bodyPr vert="horz" lIns="0" tIns="0" rIns="0" bIns="0" rtlCol="0">
            <a:noAutofit/>
          </a:bodyPr>
          <a:lstStyle>
            <a:lvl1pPr>
              <a:lnSpc>
                <a:spcPct val="90000"/>
              </a:lnSpc>
              <a:spcBef>
                <a:spcPts val="0"/>
              </a:spcBef>
              <a:defRPr lang="en-US"/>
            </a:lvl1pPr>
          </a:lstStyle>
          <a:p>
            <a:pPr lvl="0"/>
            <a:r>
              <a:rPr lang="en-US" dirty="0"/>
              <a:t>Click to edit Master subtitle style</a:t>
            </a:r>
          </a:p>
        </p:txBody>
      </p:sp>
      <p:sp>
        <p:nvSpPr>
          <p:cNvPr id="13" name="Title 12"/>
          <p:cNvSpPr>
            <a:spLocks noGrp="1"/>
          </p:cNvSpPr>
          <p:nvPr>
            <p:ph type="title"/>
          </p:nvPr>
        </p:nvSpPr>
        <p:spPr>
          <a:xfrm>
            <a:off x="609600" y="2414016"/>
            <a:ext cx="10972800" cy="1143000"/>
          </a:xfrm>
        </p:spPr>
        <p:txBody>
          <a:bodyPr anchor="b" anchorCtr="0">
            <a:normAutofit/>
          </a:bodyPr>
          <a:lstStyle/>
          <a:p>
            <a:r>
              <a:rPr lang="en-US" dirty="0"/>
              <a:t>Click to edit Master title style</a:t>
            </a:r>
          </a:p>
        </p:txBody>
      </p:sp>
      <p:sp>
        <p:nvSpPr>
          <p:cNvPr id="14" name="Date Placeholder 13"/>
          <p:cNvSpPr>
            <a:spLocks noGrp="1"/>
          </p:cNvSpPr>
          <p:nvPr>
            <p:ph type="dt" sz="half" idx="10"/>
          </p:nvPr>
        </p:nvSpPr>
        <p:spPr/>
        <p:txBody>
          <a:bodyPr/>
          <a:lstStyle/>
          <a:p>
            <a:fld id="{3C1EE7A4-F768-464A-AAE8-6417559E91B3}" type="datetime1">
              <a:rPr lang="en-US" smtClean="0"/>
              <a:t>1/23/2020</a:t>
            </a:fld>
            <a:endParaRPr lang="en-US" dirty="0"/>
          </a:p>
        </p:txBody>
      </p:sp>
      <p:sp>
        <p:nvSpPr>
          <p:cNvPr id="16" name="Slide Number Placeholder 15"/>
          <p:cNvSpPr>
            <a:spLocks noGrp="1"/>
          </p:cNvSpPr>
          <p:nvPr>
            <p:ph type="sldNum" sz="quarter" idx="12"/>
          </p:nvPr>
        </p:nvSpPr>
        <p:spPr/>
        <p:txBody>
          <a:bodyPr/>
          <a:lstStyle/>
          <a:p>
            <a:fld id="{3A7D5340-7F4D-46FB-B4B5-A5222B0AC70A}" type="slidenum">
              <a:rPr lang="en-US" smtClean="0"/>
              <a:pPr/>
              <a:t>‹Nr.›</a:t>
            </a:fld>
            <a:endParaRPr lang="en-US" dirty="0"/>
          </a:p>
        </p:txBody>
      </p:sp>
      <p:pic>
        <p:nvPicPr>
          <p:cNvPr id="11" name="Picture 2" descr="SmithNephew_large"/>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173634" y="282575"/>
            <a:ext cx="2281767" cy="38946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93363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SN^L074">
    <p:spTree>
      <p:nvGrpSpPr>
        <p:cNvPr id="1" name=""/>
        <p:cNvGrpSpPr/>
        <p:nvPr/>
      </p:nvGrpSpPr>
      <p:grpSpPr>
        <a:xfrm>
          <a:off x="0" y="0"/>
          <a:ext cx="0" cy="0"/>
          <a:chOff x="0" y="0"/>
          <a:chExt cx="0" cy="0"/>
        </a:xfrm>
      </p:grpSpPr>
      <p:grpSp>
        <p:nvGrpSpPr>
          <p:cNvPr id="7" name="SN^PtsBlox">
            <a:extLst>
              <a:ext uri="{FF2B5EF4-FFF2-40B4-BE49-F238E27FC236}">
                <a16:creationId xmlns:a16="http://schemas.microsoft.com/office/drawing/2014/main" id="{DF19673E-E37E-4431-9DAB-96975C858280}"/>
              </a:ext>
            </a:extLst>
          </p:cNvPr>
          <p:cNvGrpSpPr/>
          <p:nvPr userDrawn="1"/>
        </p:nvGrpSpPr>
        <p:grpSpPr>
          <a:xfrm>
            <a:off x="501982" y="4536901"/>
            <a:ext cx="11198503" cy="1949256"/>
            <a:chOff x="376486" y="4536901"/>
            <a:chExt cx="8398877" cy="1949256"/>
          </a:xfrm>
        </p:grpSpPr>
        <p:sp>
          <p:nvSpPr>
            <p:cNvPr id="9" name="Orange block"/>
            <p:cNvSpPr/>
            <p:nvPr userDrawn="1"/>
          </p:nvSpPr>
          <p:spPr bwMode="gray">
            <a:xfrm>
              <a:off x="376486" y="4536901"/>
              <a:ext cx="5419650" cy="1949256"/>
            </a:xfrm>
            <a:prstGeom prst="rect">
              <a:avLst/>
            </a:prstGeom>
            <a:solidFill>
              <a:srgbClr val="FF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White block"/>
            <p:cNvSpPr/>
            <p:nvPr userDrawn="1"/>
          </p:nvSpPr>
          <p:spPr bwMode="gray">
            <a:xfrm>
              <a:off x="5940152" y="4536901"/>
              <a:ext cx="2835211" cy="19492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Logo statement">
              <a:extLst>
                <a:ext uri="{FF2B5EF4-FFF2-40B4-BE49-F238E27FC236}">
                  <a16:creationId xmlns:a16="http://schemas.microsoft.com/office/drawing/2014/main" id="{0793A243-239F-41D1-81EE-A6E27ADD286E}"/>
                </a:ext>
              </a:extLst>
            </p:cNvPr>
            <p:cNvSpPr txBox="1"/>
            <p:nvPr userDrawn="1"/>
          </p:nvSpPr>
          <p:spPr>
            <a:xfrm>
              <a:off x="6383627" y="5021688"/>
              <a:ext cx="1681229" cy="461665"/>
            </a:xfrm>
            <a:prstGeom prst="rect">
              <a:avLst/>
            </a:prstGeom>
            <a:noFill/>
          </p:spPr>
          <p:txBody>
            <a:bodyPr wrap="none" rtlCol="0">
              <a:spAutoFit/>
            </a:bodyPr>
            <a:lstStyle/>
            <a:p>
              <a:r>
                <a:rPr lang="en-US" sz="1200">
                  <a:solidFill>
                    <a:schemeClr val="accent1"/>
                  </a:solidFill>
                  <a:latin typeface="+mj-lt"/>
                </a:rPr>
                <a:t>Supporting healthcare</a:t>
              </a:r>
            </a:p>
            <a:p>
              <a:r>
                <a:rPr lang="en-US" sz="1200">
                  <a:solidFill>
                    <a:schemeClr val="accent1"/>
                  </a:solidFill>
                  <a:latin typeface="+mj-lt"/>
                </a:rPr>
                <a:t>professionals for over 150 years</a:t>
              </a:r>
            </a:p>
          </p:txBody>
        </p:sp>
        <p:pic>
          <p:nvPicPr>
            <p:cNvPr id="14" name="Logonew">
              <a:extLst>
                <a:ext uri="{FF2B5EF4-FFF2-40B4-BE49-F238E27FC236}">
                  <a16:creationId xmlns:a16="http://schemas.microsoft.com/office/drawing/2014/main" id="{0F8EE11C-28C9-4039-8F92-7835430FE29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1115" y="4601796"/>
              <a:ext cx="2434792" cy="402336"/>
            </a:xfrm>
            <a:prstGeom prst="rect">
              <a:avLst/>
            </a:prstGeom>
          </p:spPr>
        </p:pic>
      </p:grpSp>
      <p:sp>
        <p:nvSpPr>
          <p:cNvPr id="4" name="Date Placeholder 3"/>
          <p:cNvSpPr>
            <a:spLocks noGrp="1"/>
          </p:cNvSpPr>
          <p:nvPr userDrawn="1">
            <p:ph type="dt" sz="half" idx="10"/>
          </p:nvPr>
        </p:nvSpPr>
        <p:spPr>
          <a:xfrm>
            <a:off x="631401" y="6492240"/>
            <a:ext cx="2743200" cy="228600"/>
          </a:xfrm>
        </p:spPr>
        <p:txBody>
          <a:bodyPr/>
          <a:lstStyle>
            <a:lvl1pPr>
              <a:defRPr>
                <a:solidFill>
                  <a:srgbClr val="FFFFFF"/>
                </a:solidFill>
              </a:defRPr>
            </a:lvl1pPr>
          </a:lstStyle>
          <a:p>
            <a:fld id="{C7B3B283-7269-46F7-BA9B-239773765D07}" type="datetime1">
              <a:rPr lang="en-US" smtClean="0"/>
              <a:t>1/23/2020</a:t>
            </a:fld>
            <a:endParaRPr lang="en-US"/>
          </a:p>
        </p:txBody>
      </p:sp>
      <p:sp>
        <p:nvSpPr>
          <p:cNvPr id="5" name="Footer Placeholder 4" hidden="1"/>
          <p:cNvSpPr>
            <a:spLocks noGrp="1"/>
          </p:cNvSpPr>
          <p:nvPr userDrawn="1">
            <p:ph type="ftr" sz="quarter" idx="11"/>
          </p:nvPr>
        </p:nvSpPr>
        <p:spPr>
          <a:xfrm>
            <a:off x="7595616" y="6492240"/>
            <a:ext cx="4120896" cy="228600"/>
          </a:xfrm>
          <a:prstGeom prst="rect">
            <a:avLst/>
          </a:prstGeom>
        </p:spPr>
        <p:txBody>
          <a:bodyPr/>
          <a:lstStyle>
            <a:lvl1pPr>
              <a:defRPr>
                <a:solidFill>
                  <a:srgbClr val="FFFFFF"/>
                </a:solidFill>
              </a:defRPr>
            </a:lvl1pPr>
          </a:lstStyle>
          <a:p>
            <a:endParaRPr lang="en-US"/>
          </a:p>
        </p:txBody>
      </p:sp>
      <p:sp>
        <p:nvSpPr>
          <p:cNvPr id="6" name="Slide Number Placeholder 5" hidden="1"/>
          <p:cNvSpPr>
            <a:spLocks noGrp="1"/>
          </p:cNvSpPr>
          <p:nvPr userDrawn="1">
            <p:ph type="sldNum" sz="quarter" idx="12"/>
          </p:nvPr>
        </p:nvSpPr>
        <p:spPr>
          <a:xfrm>
            <a:off x="4724400" y="6492240"/>
            <a:ext cx="2743200" cy="228600"/>
          </a:xfrm>
        </p:spPr>
        <p:txBody>
          <a:bodyPr/>
          <a:lstStyle>
            <a:lvl1pPr>
              <a:defRPr>
                <a:solidFill>
                  <a:srgbClr val="FFFFFF"/>
                </a:solidFill>
              </a:defRPr>
            </a:lvl1pPr>
          </a:lstStyle>
          <a:p>
            <a:fld id="{3EB96D46-5A5A-4942-A52F-B9178DF8FDD9}" type="slidenum">
              <a:rPr lang="en-US" smtClean="0"/>
              <a:pPr/>
              <a:t>‹Nr.›</a:t>
            </a:fld>
            <a:endParaRPr lang="en-US"/>
          </a:p>
        </p:txBody>
      </p:sp>
      <p:sp>
        <p:nvSpPr>
          <p:cNvPr id="2" name="Title 1"/>
          <p:cNvSpPr>
            <a:spLocks noGrp="1"/>
          </p:cNvSpPr>
          <p:nvPr userDrawn="1">
            <p:ph type="ctrTitle"/>
          </p:nvPr>
        </p:nvSpPr>
        <p:spPr>
          <a:xfrm>
            <a:off x="719328" y="4800600"/>
            <a:ext cx="6815328" cy="1271016"/>
          </a:xfrm>
        </p:spPr>
        <p:txBody>
          <a:bodyPr anchor="t"/>
          <a:lstStyle>
            <a:lvl1pPr algn="l">
              <a:defRPr sz="2800">
                <a:solidFill>
                  <a:srgbClr val="FFFFFF"/>
                </a:solidFill>
              </a:defRPr>
            </a:lvl1pPr>
          </a:lstStyle>
          <a:p>
            <a:r>
              <a:rPr lang="en-US" dirty="0"/>
              <a:t>Click to edit Master title style</a:t>
            </a:r>
          </a:p>
        </p:txBody>
      </p:sp>
      <p:sp>
        <p:nvSpPr>
          <p:cNvPr id="3" name="Subtitle 2"/>
          <p:cNvSpPr>
            <a:spLocks noGrp="1"/>
          </p:cNvSpPr>
          <p:nvPr userDrawn="1">
            <p:ph type="subTitle" idx="1"/>
          </p:nvPr>
        </p:nvSpPr>
        <p:spPr>
          <a:xfrm>
            <a:off x="719328" y="5687568"/>
            <a:ext cx="6815328" cy="621792"/>
          </a:xfrm>
          <a:prstGeom prst="rect">
            <a:avLst/>
          </a:prstGeom>
        </p:spPr>
        <p:txBody>
          <a:bodyPr anchor="b"/>
          <a:lstStyle>
            <a:lvl1pPr marL="0" indent="0" algn="l">
              <a:buNone/>
              <a:defRPr sz="1400">
                <a:solidFill>
                  <a:srgbClr val="FFFFFF"/>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custDataLst>
      <p:tags r:id="rId1"/>
    </p:custDataLst>
    <p:extLst>
      <p:ext uri="{BB962C8B-B14F-4D97-AF65-F5344CB8AC3E}">
        <p14:creationId xmlns:p14="http://schemas.microsoft.com/office/powerpoint/2010/main" val="14565185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N^L050">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F898B8A7-7574-47C7-BAA2-D3C3348F614A}" type="datetime1">
              <a:rPr lang="en-US" smtClean="0"/>
              <a:t>1/23/2020</a:t>
            </a:fld>
            <a:endParaRPr lang="en-US" dirty="0"/>
          </a:p>
        </p:txBody>
      </p:sp>
      <p:sp>
        <p:nvSpPr>
          <p:cNvPr id="5" name="Slide Number Placeholder 4"/>
          <p:cNvSpPr>
            <a:spLocks noGrp="1"/>
          </p:cNvSpPr>
          <p:nvPr>
            <p:ph type="sldNum" sz="quarter" idx="11"/>
          </p:nvPr>
        </p:nvSpPr>
        <p:spPr/>
        <p:txBody>
          <a:bodyPr/>
          <a:lstStyle/>
          <a:p>
            <a:fld id="{3A7D5340-7F4D-46FB-B4B5-A5222B0AC70A}" type="slidenum">
              <a:rPr lang="en-US" smtClean="0"/>
              <a:pPr/>
              <a:t>‹Nr.›</a:t>
            </a:fld>
            <a:endParaRPr lang="en-US" dirty="0"/>
          </a:p>
        </p:txBody>
      </p:sp>
    </p:spTree>
    <p:custDataLst>
      <p:tags r:id="rId1"/>
    </p:custDataLst>
    <p:extLst>
      <p:ext uri="{BB962C8B-B14F-4D97-AF65-F5344CB8AC3E}">
        <p14:creationId xmlns:p14="http://schemas.microsoft.com/office/powerpoint/2010/main" val="8599096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_SN^L00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lvl1pPr>
              <a:spcBef>
                <a:spcPts val="144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10"/>
          </p:nvPr>
        </p:nvSpPr>
        <p:spPr/>
        <p:txBody>
          <a:bodyPr/>
          <a:lstStyle>
            <a:lvl1pPr>
              <a:defRPr/>
            </a:lvl1pPr>
          </a:lstStyle>
          <a:p>
            <a:pPr>
              <a:defRPr/>
            </a:pPr>
            <a:fld id="{F42B9123-32D5-4532-8A97-5BE0AD820E49}" type="datetime1">
              <a:rPr lang="en-US" smtClean="0"/>
              <a:t>1/23/2020</a:t>
            </a:fld>
            <a:endParaRPr lang="en-US" dirty="0"/>
          </a:p>
        </p:txBody>
      </p:sp>
      <p:sp>
        <p:nvSpPr>
          <p:cNvPr id="5" name="Slide Number Placeholder 5"/>
          <p:cNvSpPr>
            <a:spLocks noGrp="1"/>
          </p:cNvSpPr>
          <p:nvPr>
            <p:ph type="sldNum" sz="quarter" idx="11"/>
          </p:nvPr>
        </p:nvSpPr>
        <p:spPr/>
        <p:txBody>
          <a:bodyPr/>
          <a:lstStyle>
            <a:lvl1pPr>
              <a:defRPr/>
            </a:lvl1pPr>
          </a:lstStyle>
          <a:p>
            <a:pPr>
              <a:defRPr/>
            </a:pPr>
            <a:fld id="{A4E39F38-9DE7-4F0A-A856-EA046C088E2B}" type="slidenum">
              <a:rPr lang="en-US"/>
              <a:pPr>
                <a:defRPr/>
              </a:pPr>
              <a:t>‹Nr.›</a:t>
            </a:fld>
            <a:endParaRPr lang="en-US" dirty="0"/>
          </a:p>
        </p:txBody>
      </p:sp>
    </p:spTree>
    <p:custDataLst>
      <p:tags r:id="rId1"/>
    </p:custDataLst>
    <p:extLst>
      <p:ext uri="{BB962C8B-B14F-4D97-AF65-F5344CB8AC3E}">
        <p14:creationId xmlns:p14="http://schemas.microsoft.com/office/powerpoint/2010/main" val="2987237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closure">
    <p:spTree>
      <p:nvGrpSpPr>
        <p:cNvPr id="1" name=""/>
        <p:cNvGrpSpPr/>
        <p:nvPr/>
      </p:nvGrpSpPr>
      <p:grpSpPr>
        <a:xfrm>
          <a:off x="0" y="0"/>
          <a:ext cx="0" cy="0"/>
          <a:chOff x="0" y="0"/>
          <a:chExt cx="0" cy="0"/>
        </a:xfrm>
      </p:grpSpPr>
      <p:sp>
        <p:nvSpPr>
          <p:cNvPr id="5" name="Rectangle 4"/>
          <p:cNvSpPr/>
          <p:nvPr userDrawn="1"/>
        </p:nvSpPr>
        <p:spPr bwMode="auto">
          <a:xfrm>
            <a:off x="232964" y="6282268"/>
            <a:ext cx="6472636" cy="486215"/>
          </a:xfrm>
          <a:prstGeom prst="rect">
            <a:avLst/>
          </a:prstGeom>
          <a:solidFill>
            <a:schemeClr val="bg1"/>
          </a:solidFill>
          <a:ln w="9525">
            <a:noFill/>
            <a:round/>
            <a:headEnd/>
            <a:tailEnd/>
          </a:ln>
          <a:effectLst/>
        </p:spPr>
        <p:txBody>
          <a:bodyPr wrap="none" rtlCol="0" anchor="ctr"/>
          <a:lstStyle/>
          <a:p>
            <a:pPr algn="ctr" eaLnBrk="0"/>
            <a:endParaRPr lang="en-GB" sz="1400" dirty="0">
              <a:latin typeface="+mn-lt"/>
            </a:endParaRPr>
          </a:p>
        </p:txBody>
      </p:sp>
      <p:sp>
        <p:nvSpPr>
          <p:cNvPr id="2" name="Rectangle 4"/>
          <p:cNvSpPr>
            <a:spLocks noChangeArrowheads="1"/>
          </p:cNvSpPr>
          <p:nvPr userDrawn="1"/>
        </p:nvSpPr>
        <p:spPr bwMode="auto">
          <a:xfrm>
            <a:off x="1272877" y="5135063"/>
            <a:ext cx="9697051" cy="1077218"/>
          </a:xfrm>
          <a:prstGeom prst="rect">
            <a:avLst/>
          </a:prstGeom>
          <a:noFill/>
          <a:ln w="9525">
            <a:noFill/>
            <a:miter lim="800000"/>
            <a:headEnd/>
            <a:tailEnd/>
          </a:ln>
          <a:effectLst/>
        </p:spPr>
        <p:txBody>
          <a:bodyPr wrap="square">
            <a:spAutoFit/>
          </a:bodyPr>
          <a:lstStyle/>
          <a:p>
            <a:pPr fontAlgn="auto">
              <a:spcBef>
                <a:spcPts val="600"/>
              </a:spcBef>
              <a:spcAft>
                <a:spcPts val="0"/>
              </a:spcAft>
              <a:defRPr/>
            </a:pPr>
            <a:r>
              <a:rPr lang="en-GB" sz="900" kern="0">
                <a:solidFill>
                  <a:sysClr val="windowText" lastClr="000000"/>
                </a:solidFill>
                <a:latin typeface="Arial" panose="020B0604020202020204" pitchFamily="34" charset="0"/>
                <a:cs typeface="Arial" panose="020B0604020202020204" pitchFamily="34" charset="0"/>
              </a:rPr>
              <a:t>Statement of Confidentiality and Usage Restrictions</a:t>
            </a:r>
            <a:endParaRPr lang="en-GB" sz="900" b="0" kern="0">
              <a:solidFill>
                <a:sysClr val="windowText" lastClr="000000"/>
              </a:solidFill>
              <a:latin typeface="Arial" panose="020B0604020202020204" pitchFamily="34" charset="0"/>
              <a:cs typeface="Arial" panose="020B0604020202020204" pitchFamily="34" charset="0"/>
            </a:endParaRPr>
          </a:p>
          <a:p>
            <a:pPr marL="0" marR="0" indent="0" algn="ctr" defTabSz="914400" rtl="0" eaLnBrk="0" fontAlgn="auto" latinLnBrk="0" hangingPunct="0">
              <a:lnSpc>
                <a:spcPct val="100000"/>
              </a:lnSpc>
              <a:spcBef>
                <a:spcPts val="600"/>
              </a:spcBef>
              <a:spcAft>
                <a:spcPts val="0"/>
              </a:spcAft>
              <a:buClrTx/>
              <a:buSzTx/>
              <a:buFontTx/>
              <a:buNone/>
              <a:tabLst/>
              <a:defRPr/>
            </a:pPr>
            <a:r>
              <a:rPr lang="en-GB" sz="900" b="0" kern="0">
                <a:solidFill>
                  <a:sysClr val="windowText" lastClr="000000"/>
                </a:solidFill>
                <a:latin typeface="Arial" panose="020B0604020202020204" pitchFamily="34" charset="0"/>
                <a:ea typeface="+mn-ea"/>
                <a:cs typeface="Arial" panose="020B0604020202020204" pitchFamily="34" charset="0"/>
              </a:rPr>
              <a:t>This document contains trade secrets and information that is sensitive, proprietary, and confidential to The Hackett Group the disclosure of which would provide a competitive advantage to others.  As a result, the information contained herein, including, information relating to The Hackett Group’s data, equipment, apparatus, programs, software, security keys, specifications, drawings, business information, pricing, tools, taxonomy, questionnaires, deliverables, including without limitation any benchmark reports, and the data and calculations contained therein, may not be duplicated or otherwise distributed without The Hackett Group Inc.’s express written approval.  </a:t>
            </a:r>
          </a:p>
          <a:p>
            <a:pPr fontAlgn="auto">
              <a:spcBef>
                <a:spcPts val="600"/>
              </a:spcBef>
              <a:spcAft>
                <a:spcPts val="0"/>
              </a:spcAft>
              <a:defRPr/>
            </a:pPr>
            <a:endParaRPr lang="en-GB" sz="900" b="0" kern="0" dirty="0">
              <a:solidFill>
                <a:srgbClr val="103B68"/>
              </a:solidFill>
              <a:latin typeface="Arial" panose="020B0604020202020204" pitchFamily="34" charset="0"/>
              <a:cs typeface="Arial" panose="020B0604020202020204" pitchFamily="34" charset="0"/>
            </a:endParaRPr>
          </a:p>
        </p:txBody>
      </p:sp>
      <p:sp>
        <p:nvSpPr>
          <p:cNvPr id="3" name="Rectangle 2"/>
          <p:cNvSpPr>
            <a:spLocks noChangeArrowheads="1"/>
          </p:cNvSpPr>
          <p:nvPr userDrawn="1"/>
        </p:nvSpPr>
        <p:spPr bwMode="auto">
          <a:xfrm>
            <a:off x="2851150" y="4118761"/>
            <a:ext cx="6489701" cy="587441"/>
          </a:xfrm>
          <a:prstGeom prst="rect">
            <a:avLst/>
          </a:prstGeom>
          <a:noFill/>
          <a:ln w="28575" algn="ctr">
            <a:noFill/>
            <a:miter lim="800000"/>
            <a:headEnd/>
            <a:tailEnd/>
          </a:ln>
        </p:spPr>
        <p:txBody>
          <a:bodyPr wrap="square" lIns="108000" tIns="108000" rIns="108000" bIns="108000" anchor="ctr" anchorCtr="1">
            <a:spAutoFit/>
          </a:bodyPr>
          <a:lstStyle/>
          <a:p>
            <a:pPr lvl="0" algn="l" fontAlgn="auto">
              <a:spcBef>
                <a:spcPct val="50000"/>
              </a:spcBef>
              <a:spcAft>
                <a:spcPts val="0"/>
              </a:spcAft>
              <a:defRPr/>
            </a:pPr>
            <a:r>
              <a:rPr lang="en-GB" sz="2400" kern="0">
                <a:solidFill>
                  <a:srgbClr val="171D4F"/>
                </a:solidFill>
                <a:latin typeface="Arial" panose="020B0604020202020204" pitchFamily="34" charset="0"/>
              </a:rPr>
              <a:t>www.thehackettgroup.com</a:t>
            </a:r>
            <a:endParaRPr lang="en-GB" sz="2400" kern="0" dirty="0">
              <a:solidFill>
                <a:srgbClr val="171D4F"/>
              </a:solidFill>
              <a:latin typeface="Arial" panose="020B0604020202020204" pitchFamily="34" charset="0"/>
            </a:endParaRPr>
          </a:p>
        </p:txBody>
      </p:sp>
      <p:sp>
        <p:nvSpPr>
          <p:cNvPr id="8" name="Rectangle 7"/>
          <p:cNvSpPr/>
          <p:nvPr userDrawn="1"/>
        </p:nvSpPr>
        <p:spPr>
          <a:xfrm>
            <a:off x="3834003" y="6595079"/>
            <a:ext cx="4523995" cy="215444"/>
          </a:xfrm>
          <a:prstGeom prst="rect">
            <a:avLst/>
          </a:prstGeom>
        </p:spPr>
        <p:txBody>
          <a:bodyPr wrap="none">
            <a:spAutoFit/>
          </a:bodyPr>
          <a:lstStyle/>
          <a:p>
            <a:pPr algn="l">
              <a:spcBef>
                <a:spcPct val="0"/>
              </a:spcBef>
              <a:buFontTx/>
              <a:buNone/>
              <a:defRPr/>
            </a:pPr>
            <a:r>
              <a:rPr lang="en-GB" sz="800" b="0">
                <a:solidFill>
                  <a:schemeClr val="accent4"/>
                </a:solidFill>
                <a:latin typeface="Arial" panose="020B0604020202020204" pitchFamily="34" charset="0"/>
                <a:cs typeface="Arial" panose="020B0604020202020204" pitchFamily="34" charset="0"/>
              </a:rPr>
              <a:t>Reproduction of this document or any portion thereof without prior written consent is prohibited.</a:t>
            </a:r>
            <a:endParaRPr lang="en-GB" sz="800" b="0" dirty="0">
              <a:solidFill>
                <a:schemeClr val="accent4"/>
              </a:solidFill>
              <a:latin typeface="Arial" panose="020B0604020202020204" pitchFamily="34" charset="0"/>
              <a:cs typeface="Arial" panose="020B0604020202020204"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89269" y="2448979"/>
            <a:ext cx="7013462" cy="1139954"/>
          </a:xfrm>
          <a:prstGeom prst="rect">
            <a:avLst/>
          </a:prstGeom>
          <a:noFill/>
          <a:ln>
            <a:noFill/>
          </a:ln>
        </p:spPr>
      </p:pic>
    </p:spTree>
    <p:extLst>
      <p:ext uri="{BB962C8B-B14F-4D97-AF65-F5344CB8AC3E}">
        <p14:creationId xmlns:p14="http://schemas.microsoft.com/office/powerpoint/2010/main" val="207828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N^L076">
    <p:spTree>
      <p:nvGrpSpPr>
        <p:cNvPr id="1" name=""/>
        <p:cNvGrpSpPr/>
        <p:nvPr/>
      </p:nvGrpSpPr>
      <p:grpSpPr>
        <a:xfrm>
          <a:off x="0" y="0"/>
          <a:ext cx="0" cy="0"/>
          <a:chOff x="0" y="0"/>
          <a:chExt cx="0" cy="0"/>
        </a:xfrm>
      </p:grpSpPr>
      <p:sp>
        <p:nvSpPr>
          <p:cNvPr id="13" name="back block"/>
          <p:cNvSpPr/>
          <p:nvPr userDrawn="1"/>
        </p:nvSpPr>
        <p:spPr bwMode="gray">
          <a:xfrm>
            <a:off x="480001" y="1136641"/>
            <a:ext cx="11232727" cy="5351780"/>
          </a:xfrm>
          <a:custGeom>
            <a:avLst/>
            <a:gdLst/>
            <a:ahLst/>
            <a:cxnLst/>
            <a:rect l="l" t="t" r="r" b="b"/>
            <a:pathLst>
              <a:path w="8424545" h="5351780">
                <a:moveTo>
                  <a:pt x="0" y="5351653"/>
                </a:moveTo>
                <a:lnTo>
                  <a:pt x="8423998" y="5351653"/>
                </a:lnTo>
                <a:lnTo>
                  <a:pt x="8423998" y="0"/>
                </a:lnTo>
                <a:lnTo>
                  <a:pt x="0" y="0"/>
                </a:lnTo>
                <a:lnTo>
                  <a:pt x="0" y="5351653"/>
                </a:lnTo>
                <a:close/>
              </a:path>
            </a:pathLst>
          </a:custGeom>
          <a:solidFill>
            <a:srgbClr val="F3F3F3"/>
          </a:solidFill>
        </p:spPr>
        <p:txBody>
          <a:bodyPr wrap="square" lIns="0" tIns="0" rIns="0" bIns="0" rtlCol="0"/>
          <a:lstStyle/>
          <a:p>
            <a:endParaRPr sz="1800"/>
          </a:p>
        </p:txBody>
      </p:sp>
      <p:sp>
        <p:nvSpPr>
          <p:cNvPr id="12" name="line top"/>
          <p:cNvSpPr/>
          <p:nvPr userDrawn="1"/>
        </p:nvSpPr>
        <p:spPr bwMode="gray">
          <a:xfrm>
            <a:off x="463069" y="219456"/>
            <a:ext cx="11249660" cy="0"/>
          </a:xfrm>
          <a:custGeom>
            <a:avLst/>
            <a:gdLst/>
            <a:ahLst/>
            <a:cxnLst/>
            <a:rect l="l" t="t" r="r" b="b"/>
            <a:pathLst>
              <a:path w="8437245">
                <a:moveTo>
                  <a:pt x="0" y="0"/>
                </a:moveTo>
                <a:lnTo>
                  <a:pt x="8436698" y="0"/>
                </a:lnTo>
              </a:path>
            </a:pathLst>
          </a:custGeom>
          <a:ln w="6350">
            <a:solidFill>
              <a:schemeClr val="tx1"/>
            </a:solidFill>
          </a:ln>
        </p:spPr>
        <p:txBody>
          <a:bodyPr wrap="square" lIns="0" tIns="0" rIns="0" bIns="0" rtlCol="0"/>
          <a:lstStyle/>
          <a:p>
            <a:endParaRPr sz="1800"/>
          </a:p>
        </p:txBody>
      </p:sp>
      <p:sp>
        <p:nvSpPr>
          <p:cNvPr id="14" name="line mid"/>
          <p:cNvSpPr/>
          <p:nvPr userDrawn="1"/>
        </p:nvSpPr>
        <p:spPr bwMode="gray">
          <a:xfrm>
            <a:off x="480002" y="1137348"/>
            <a:ext cx="11232727" cy="0"/>
          </a:xfrm>
          <a:custGeom>
            <a:avLst/>
            <a:gdLst/>
            <a:ahLst/>
            <a:cxnLst/>
            <a:rect l="l" t="t" r="r" b="b"/>
            <a:pathLst>
              <a:path w="8424545">
                <a:moveTo>
                  <a:pt x="0" y="0"/>
                </a:moveTo>
                <a:lnTo>
                  <a:pt x="8423998" y="0"/>
                </a:lnTo>
              </a:path>
            </a:pathLst>
          </a:custGeom>
          <a:ln w="6350">
            <a:solidFill>
              <a:schemeClr val="tx1"/>
            </a:solidFill>
          </a:ln>
        </p:spPr>
        <p:txBody>
          <a:bodyPr wrap="square" lIns="0" tIns="0" rIns="0" bIns="0" rtlCol="0"/>
          <a:lstStyle/>
          <a:p>
            <a:endParaRPr sz="1800"/>
          </a:p>
        </p:txBody>
      </p:sp>
      <p:sp>
        <p:nvSpPr>
          <p:cNvPr id="15" name="line bottom"/>
          <p:cNvSpPr/>
          <p:nvPr userDrawn="1"/>
        </p:nvSpPr>
        <p:spPr bwMode="gray">
          <a:xfrm>
            <a:off x="480002" y="6485825"/>
            <a:ext cx="11232727" cy="0"/>
          </a:xfrm>
          <a:custGeom>
            <a:avLst/>
            <a:gdLst/>
            <a:ahLst/>
            <a:cxnLst/>
            <a:rect l="l" t="t" r="r" b="b"/>
            <a:pathLst>
              <a:path w="8424545">
                <a:moveTo>
                  <a:pt x="0" y="0"/>
                </a:moveTo>
                <a:lnTo>
                  <a:pt x="8423998" y="0"/>
                </a:lnTo>
              </a:path>
            </a:pathLst>
          </a:custGeom>
          <a:ln w="6350">
            <a:solidFill>
              <a:schemeClr val="tx1"/>
            </a:solidFill>
          </a:ln>
        </p:spPr>
        <p:txBody>
          <a:bodyPr wrap="square" lIns="0" tIns="0" rIns="0" bIns="0" rtlCol="0"/>
          <a:lstStyle/>
          <a:p>
            <a:endParaRPr sz="1800"/>
          </a:p>
        </p:txBody>
      </p:sp>
      <p:sp>
        <p:nvSpPr>
          <p:cNvPr id="3" name="Content Placeholder 2"/>
          <p:cNvSpPr>
            <a:spLocks noGrp="1"/>
          </p:cNvSpPr>
          <p:nvPr>
            <p:ph idx="1"/>
          </p:nvPr>
        </p:nvSpPr>
        <p:spPr bwMode="gray">
          <a:xfrm>
            <a:off x="890018" y="1371600"/>
            <a:ext cx="10411969" cy="4892040"/>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US"/>
            </a:lvl5pPr>
          </a:lstStyle>
          <a:p>
            <a:pPr marL="133347" lvl="0" indent="-133347">
              <a:buFont typeface="Arial"/>
              <a:tabLst/>
            </a:pPr>
            <a:r>
              <a:rPr lang="en-US"/>
              <a:t>Edit Master text styles</a:t>
            </a:r>
          </a:p>
          <a:p>
            <a:pPr marL="266693" lvl="1" indent="-133347">
              <a:buFont typeface="Arial"/>
              <a:tabLst/>
            </a:pPr>
            <a:r>
              <a:rPr lang="en-US"/>
              <a:t>Second level</a:t>
            </a:r>
          </a:p>
          <a:p>
            <a:pPr marL="355591" lvl="2" indent="-88898">
              <a:buFont typeface="Arial"/>
              <a:tabLst/>
            </a:pPr>
            <a:r>
              <a:rPr lang="en-US"/>
              <a:t>Third level</a:t>
            </a:r>
          </a:p>
          <a:p>
            <a:pPr marL="444489" lvl="3" indent="-88898">
              <a:buFont typeface="Arial"/>
              <a:tabLst/>
            </a:pPr>
            <a:r>
              <a:rPr lang="en-US"/>
              <a:t>Fourth level</a:t>
            </a:r>
          </a:p>
          <a:p>
            <a:pPr marL="533387" lvl="4" indent="-88898">
              <a:buFont typeface="Arial"/>
              <a:tabLst/>
            </a:pPr>
            <a:r>
              <a:rPr lang="en-US"/>
              <a:t>Fifth level</a:t>
            </a:r>
          </a:p>
        </p:txBody>
      </p:sp>
      <p:sp>
        <p:nvSpPr>
          <p:cNvPr id="9" name="Date Placeholder 8" hidden="1"/>
          <p:cNvSpPr>
            <a:spLocks noGrp="1"/>
          </p:cNvSpPr>
          <p:nvPr>
            <p:ph type="dt" sz="half" idx="14"/>
          </p:nvPr>
        </p:nvSpPr>
        <p:spPr/>
        <p:txBody>
          <a:bodyPr/>
          <a:lstStyle/>
          <a:p>
            <a:fld id="{41796796-0A5B-41D2-AD76-8CED78799DD3}" type="datetime1">
              <a:rPr lang="en-US" smtClean="0"/>
              <a:t>1/23/2020</a:t>
            </a:fld>
            <a:endParaRPr lang="en-US"/>
          </a:p>
        </p:txBody>
      </p:sp>
      <p:sp>
        <p:nvSpPr>
          <p:cNvPr id="11" name="Slide Number Placeholder 10" hidden="1"/>
          <p:cNvSpPr>
            <a:spLocks noGrp="1"/>
          </p:cNvSpPr>
          <p:nvPr>
            <p:ph type="sldNum" sz="quarter" idx="16"/>
          </p:nvPr>
        </p:nvSpPr>
        <p:spPr/>
        <p:txBody>
          <a:bodyPr/>
          <a:lstStyle/>
          <a:p>
            <a:fld id="{3084B7AE-8C6F-4620-8EB1-ECE75D6E2899}" type="slidenum">
              <a:rPr lang="en-US" smtClean="0"/>
              <a:pPr/>
              <a:t>‹Nr.›</a:t>
            </a:fld>
            <a:endParaRPr lang="en-US"/>
          </a:p>
        </p:txBody>
      </p:sp>
      <p:sp>
        <p:nvSpPr>
          <p:cNvPr id="16" name="Title 1"/>
          <p:cNvSpPr>
            <a:spLocks noGrp="1"/>
          </p:cNvSpPr>
          <p:nvPr>
            <p:ph type="title"/>
          </p:nvPr>
        </p:nvSpPr>
        <p:spPr>
          <a:xfrm>
            <a:off x="353568" y="292608"/>
            <a:ext cx="9570720" cy="347472"/>
          </a:xfrm>
        </p:spPr>
        <p:txBody>
          <a:bodyPr>
            <a:noAutofit/>
          </a:bodyPr>
          <a:lstStyle>
            <a:lvl1pPr>
              <a:defRPr sz="2400" b="1">
                <a:solidFill>
                  <a:schemeClr val="bg2"/>
                </a:solidFill>
              </a:defRPr>
            </a:lvl1pPr>
          </a:lstStyle>
          <a:p>
            <a:endParaRPr lang="en-GB" dirty="0"/>
          </a:p>
        </p:txBody>
      </p:sp>
      <p:sp>
        <p:nvSpPr>
          <p:cNvPr id="17" name="Text Placeholder 3"/>
          <p:cNvSpPr>
            <a:spLocks noGrp="1"/>
          </p:cNvSpPr>
          <p:nvPr>
            <p:ph type="body" sz="quarter" idx="13"/>
          </p:nvPr>
        </p:nvSpPr>
        <p:spPr>
          <a:xfrm>
            <a:off x="353568" y="653796"/>
            <a:ext cx="9570720" cy="402336"/>
          </a:xfrm>
        </p:spPr>
        <p:txBody>
          <a:bodyPr/>
          <a:lstStyle>
            <a:lvl1pPr>
              <a:defRPr sz="1600"/>
            </a:lvl1pPr>
          </a:lstStyle>
          <a:p>
            <a:endParaRPr lang="en-GB" dirty="0"/>
          </a:p>
        </p:txBody>
      </p:sp>
    </p:spTree>
    <p:custDataLst>
      <p:tags r:id="rId1"/>
    </p:custDataLst>
    <p:extLst>
      <p:ext uri="{BB962C8B-B14F-4D97-AF65-F5344CB8AC3E}">
        <p14:creationId xmlns:p14="http://schemas.microsoft.com/office/powerpoint/2010/main" val="34532753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N^L080">
    <p:spTree>
      <p:nvGrpSpPr>
        <p:cNvPr id="1" name=""/>
        <p:cNvGrpSpPr/>
        <p:nvPr/>
      </p:nvGrpSpPr>
      <p:grpSpPr>
        <a:xfrm>
          <a:off x="0" y="0"/>
          <a:ext cx="0" cy="0"/>
          <a:chOff x="0" y="0"/>
          <a:chExt cx="0" cy="0"/>
        </a:xfrm>
      </p:grpSpPr>
      <p:sp>
        <p:nvSpPr>
          <p:cNvPr id="19" name="back block"/>
          <p:cNvSpPr/>
          <p:nvPr userDrawn="1"/>
        </p:nvSpPr>
        <p:spPr bwMode="gray">
          <a:xfrm>
            <a:off x="479639" y="1135698"/>
            <a:ext cx="11232727" cy="5351780"/>
          </a:xfrm>
          <a:custGeom>
            <a:avLst/>
            <a:gdLst/>
            <a:ahLst/>
            <a:cxnLst/>
            <a:rect l="l" t="t" r="r" b="b"/>
            <a:pathLst>
              <a:path w="8424545" h="5351780">
                <a:moveTo>
                  <a:pt x="0" y="5351653"/>
                </a:moveTo>
                <a:lnTo>
                  <a:pt x="8423998" y="5351653"/>
                </a:lnTo>
                <a:lnTo>
                  <a:pt x="8423998" y="0"/>
                </a:lnTo>
                <a:lnTo>
                  <a:pt x="0" y="0"/>
                </a:lnTo>
                <a:lnTo>
                  <a:pt x="0" y="5351653"/>
                </a:lnTo>
                <a:close/>
              </a:path>
            </a:pathLst>
          </a:custGeom>
          <a:solidFill>
            <a:srgbClr val="F3F3F3"/>
          </a:solidFill>
        </p:spPr>
        <p:txBody>
          <a:bodyPr wrap="square" lIns="0" tIns="0" rIns="0" bIns="0" rtlCol="0"/>
          <a:lstStyle/>
          <a:p>
            <a:endParaRPr sz="1800"/>
          </a:p>
        </p:txBody>
      </p:sp>
      <p:sp>
        <p:nvSpPr>
          <p:cNvPr id="14" name="line top"/>
          <p:cNvSpPr/>
          <p:nvPr userDrawn="1"/>
        </p:nvSpPr>
        <p:spPr bwMode="gray">
          <a:xfrm>
            <a:off x="463069" y="219456"/>
            <a:ext cx="11249660" cy="0"/>
          </a:xfrm>
          <a:custGeom>
            <a:avLst/>
            <a:gdLst/>
            <a:ahLst/>
            <a:cxnLst/>
            <a:rect l="l" t="t" r="r" b="b"/>
            <a:pathLst>
              <a:path w="8437245">
                <a:moveTo>
                  <a:pt x="0" y="0"/>
                </a:moveTo>
                <a:lnTo>
                  <a:pt x="8436698" y="0"/>
                </a:lnTo>
              </a:path>
            </a:pathLst>
          </a:custGeom>
          <a:ln w="6350">
            <a:solidFill>
              <a:schemeClr val="tx1"/>
            </a:solidFill>
          </a:ln>
        </p:spPr>
        <p:txBody>
          <a:bodyPr wrap="square" lIns="0" tIns="0" rIns="0" bIns="0" rtlCol="0"/>
          <a:lstStyle/>
          <a:p>
            <a:endParaRPr sz="1800"/>
          </a:p>
        </p:txBody>
      </p:sp>
      <p:sp>
        <p:nvSpPr>
          <p:cNvPr id="15" name="line mid"/>
          <p:cNvSpPr/>
          <p:nvPr userDrawn="1"/>
        </p:nvSpPr>
        <p:spPr bwMode="gray">
          <a:xfrm>
            <a:off x="480002" y="1137348"/>
            <a:ext cx="11232727" cy="0"/>
          </a:xfrm>
          <a:custGeom>
            <a:avLst/>
            <a:gdLst/>
            <a:ahLst/>
            <a:cxnLst/>
            <a:rect l="l" t="t" r="r" b="b"/>
            <a:pathLst>
              <a:path w="8424545">
                <a:moveTo>
                  <a:pt x="0" y="0"/>
                </a:moveTo>
                <a:lnTo>
                  <a:pt x="8423998" y="0"/>
                </a:lnTo>
              </a:path>
            </a:pathLst>
          </a:custGeom>
          <a:ln w="6350">
            <a:solidFill>
              <a:schemeClr val="tx1"/>
            </a:solidFill>
          </a:ln>
        </p:spPr>
        <p:txBody>
          <a:bodyPr wrap="square" lIns="0" tIns="0" rIns="0" bIns="0" rtlCol="0"/>
          <a:lstStyle/>
          <a:p>
            <a:endParaRPr sz="1800"/>
          </a:p>
        </p:txBody>
      </p:sp>
      <p:sp>
        <p:nvSpPr>
          <p:cNvPr id="16" name="line bottom"/>
          <p:cNvSpPr/>
          <p:nvPr userDrawn="1"/>
        </p:nvSpPr>
        <p:spPr bwMode="gray">
          <a:xfrm>
            <a:off x="480002" y="6485825"/>
            <a:ext cx="11232727" cy="0"/>
          </a:xfrm>
          <a:custGeom>
            <a:avLst/>
            <a:gdLst/>
            <a:ahLst/>
            <a:cxnLst/>
            <a:rect l="l" t="t" r="r" b="b"/>
            <a:pathLst>
              <a:path w="8424545">
                <a:moveTo>
                  <a:pt x="0" y="0"/>
                </a:moveTo>
                <a:lnTo>
                  <a:pt x="8423998" y="0"/>
                </a:lnTo>
              </a:path>
            </a:pathLst>
          </a:custGeom>
          <a:ln w="6350">
            <a:solidFill>
              <a:schemeClr val="tx1"/>
            </a:solidFill>
          </a:ln>
        </p:spPr>
        <p:txBody>
          <a:bodyPr wrap="square" lIns="0" tIns="0" rIns="0" bIns="0" rtlCol="0"/>
          <a:lstStyle/>
          <a:p>
            <a:endParaRPr sz="1800"/>
          </a:p>
        </p:txBody>
      </p:sp>
      <p:sp>
        <p:nvSpPr>
          <p:cNvPr id="3" name="Content Placeholder 2"/>
          <p:cNvSpPr>
            <a:spLocks noGrp="1"/>
          </p:cNvSpPr>
          <p:nvPr>
            <p:ph sz="half" idx="1"/>
          </p:nvPr>
        </p:nvSpPr>
        <p:spPr bwMode="gray">
          <a:xfrm>
            <a:off x="692911" y="1371601"/>
            <a:ext cx="3291840" cy="4911775"/>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US"/>
            </a:lvl5pPr>
          </a:lstStyle>
          <a:p>
            <a:pPr marL="133347" lvl="0" indent="-133347">
              <a:buFont typeface="Arial"/>
              <a:tabLst/>
            </a:pPr>
            <a:r>
              <a:rPr lang="en-US"/>
              <a:t>Edit Master text styles</a:t>
            </a:r>
          </a:p>
          <a:p>
            <a:pPr marL="266693" lvl="1" indent="-133347">
              <a:buFont typeface="Arial"/>
              <a:tabLst/>
            </a:pPr>
            <a:r>
              <a:rPr lang="en-US"/>
              <a:t>Second level</a:t>
            </a:r>
          </a:p>
          <a:p>
            <a:pPr marL="355591" lvl="2" indent="-88898">
              <a:buFont typeface="Arial"/>
              <a:tabLst/>
            </a:pPr>
            <a:r>
              <a:rPr lang="en-US"/>
              <a:t>Third level</a:t>
            </a:r>
          </a:p>
          <a:p>
            <a:pPr marL="444489" lvl="3" indent="-88898">
              <a:buFont typeface="Arial"/>
              <a:tabLst/>
            </a:pPr>
            <a:r>
              <a:rPr lang="en-US"/>
              <a:t>Fourth level</a:t>
            </a:r>
          </a:p>
          <a:p>
            <a:pPr marL="533387" lvl="4" indent="-88898">
              <a:buFont typeface="Arial"/>
              <a:tabLst/>
            </a:pPr>
            <a:r>
              <a:rPr lang="en-US"/>
              <a:t>Fifth level</a:t>
            </a:r>
          </a:p>
        </p:txBody>
      </p:sp>
      <p:sp>
        <p:nvSpPr>
          <p:cNvPr id="4" name="Content Placeholder 3"/>
          <p:cNvSpPr>
            <a:spLocks noGrp="1"/>
          </p:cNvSpPr>
          <p:nvPr>
            <p:ph sz="half" idx="2"/>
          </p:nvPr>
        </p:nvSpPr>
        <p:spPr bwMode="gray">
          <a:xfrm>
            <a:off x="4443984" y="1371601"/>
            <a:ext cx="3291840" cy="4911775"/>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US"/>
            </a:lvl5pPr>
          </a:lstStyle>
          <a:p>
            <a:pPr marL="133347" lvl="0" indent="-133347">
              <a:buFont typeface="Arial"/>
              <a:tabLst/>
            </a:pPr>
            <a:r>
              <a:rPr lang="en-US"/>
              <a:t>Edit Master text styles</a:t>
            </a:r>
          </a:p>
          <a:p>
            <a:pPr marL="266693" lvl="1" indent="-133347">
              <a:buFont typeface="Arial"/>
              <a:tabLst/>
            </a:pPr>
            <a:r>
              <a:rPr lang="en-US"/>
              <a:t>Second level</a:t>
            </a:r>
          </a:p>
          <a:p>
            <a:pPr marL="355591" lvl="2" indent="-88898">
              <a:buFont typeface="Arial"/>
              <a:tabLst/>
            </a:pPr>
            <a:r>
              <a:rPr lang="en-US"/>
              <a:t>Third level</a:t>
            </a:r>
          </a:p>
          <a:p>
            <a:pPr marL="444489" lvl="3" indent="-88898">
              <a:buFont typeface="Arial"/>
              <a:tabLst/>
            </a:pPr>
            <a:r>
              <a:rPr lang="en-US"/>
              <a:t>Fourth level</a:t>
            </a:r>
          </a:p>
          <a:p>
            <a:pPr marL="533387" lvl="4" indent="-88898">
              <a:buFont typeface="Arial"/>
              <a:tabLst/>
            </a:pPr>
            <a:r>
              <a:rPr lang="en-US"/>
              <a:t>Fifth level</a:t>
            </a:r>
          </a:p>
        </p:txBody>
      </p:sp>
      <p:sp>
        <p:nvSpPr>
          <p:cNvPr id="5" name="Date Placeholder 4" hidden="1"/>
          <p:cNvSpPr>
            <a:spLocks noGrp="1"/>
          </p:cNvSpPr>
          <p:nvPr>
            <p:ph type="dt" sz="half" idx="10"/>
          </p:nvPr>
        </p:nvSpPr>
        <p:spPr/>
        <p:txBody>
          <a:bodyPr/>
          <a:lstStyle/>
          <a:p>
            <a:fld id="{99B87456-8674-4820-BD71-D6AA8E8FAFB5}" type="datetime1">
              <a:rPr lang="en-US" smtClean="0"/>
              <a:t>1/23/2020</a:t>
            </a:fld>
            <a:endParaRPr lang="en-US"/>
          </a:p>
        </p:txBody>
      </p:sp>
      <p:sp>
        <p:nvSpPr>
          <p:cNvPr id="7" name="Slide Number Placeholder 6" hidden="1"/>
          <p:cNvSpPr>
            <a:spLocks noGrp="1"/>
          </p:cNvSpPr>
          <p:nvPr>
            <p:ph type="sldNum" sz="quarter" idx="12"/>
          </p:nvPr>
        </p:nvSpPr>
        <p:spPr/>
        <p:txBody>
          <a:bodyPr/>
          <a:lstStyle/>
          <a:p>
            <a:fld id="{3084B7AE-8C6F-4620-8EB1-ECE75D6E2899}" type="slidenum">
              <a:rPr lang="en-US" smtClean="0"/>
              <a:t>‹Nr.›</a:t>
            </a:fld>
            <a:endParaRPr lang="en-US"/>
          </a:p>
        </p:txBody>
      </p:sp>
      <p:sp>
        <p:nvSpPr>
          <p:cNvPr id="9" name="Content Placeholder 8"/>
          <p:cNvSpPr>
            <a:spLocks noGrp="1"/>
          </p:cNvSpPr>
          <p:nvPr>
            <p:ph sz="quarter" idx="13"/>
          </p:nvPr>
        </p:nvSpPr>
        <p:spPr bwMode="gray">
          <a:xfrm>
            <a:off x="8195056" y="1371600"/>
            <a:ext cx="3291840" cy="4912280"/>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US"/>
            </a:lvl5pPr>
          </a:lstStyle>
          <a:p>
            <a:pPr marL="133347" lvl="0" indent="-133347">
              <a:buFont typeface="Arial"/>
              <a:tabLst/>
            </a:pPr>
            <a:r>
              <a:rPr lang="en-US"/>
              <a:t>Edit Master text styles</a:t>
            </a:r>
          </a:p>
          <a:p>
            <a:pPr marL="266693" lvl="1" indent="-133347">
              <a:buFont typeface="Arial"/>
              <a:tabLst/>
            </a:pPr>
            <a:r>
              <a:rPr lang="en-US"/>
              <a:t>Second level</a:t>
            </a:r>
          </a:p>
          <a:p>
            <a:pPr marL="355591" lvl="2" indent="-88898">
              <a:buFont typeface="Arial"/>
              <a:tabLst/>
            </a:pPr>
            <a:r>
              <a:rPr lang="en-US"/>
              <a:t>Third level</a:t>
            </a:r>
          </a:p>
          <a:p>
            <a:pPr marL="444489" lvl="3" indent="-88898">
              <a:buFont typeface="Arial"/>
              <a:tabLst/>
            </a:pPr>
            <a:r>
              <a:rPr lang="en-US"/>
              <a:t>Fourth level</a:t>
            </a:r>
          </a:p>
          <a:p>
            <a:pPr marL="533387" lvl="4" indent="-88898">
              <a:buFont typeface="Arial"/>
              <a:tabLst/>
            </a:pPr>
            <a:r>
              <a:rPr lang="en-US"/>
              <a:t>Fifth level</a:t>
            </a:r>
          </a:p>
        </p:txBody>
      </p:sp>
      <p:cxnSp>
        <p:nvCxnSpPr>
          <p:cNvPr id="10" name="Straight Connector 9"/>
          <p:cNvCxnSpPr/>
          <p:nvPr userDrawn="1"/>
        </p:nvCxnSpPr>
        <p:spPr bwMode="gray">
          <a:xfrm>
            <a:off x="7965441" y="1371600"/>
            <a:ext cx="1" cy="480420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gray">
          <a:xfrm>
            <a:off x="4214369" y="1371600"/>
            <a:ext cx="1" cy="480420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title"/>
          </p:nvPr>
        </p:nvSpPr>
        <p:spPr>
          <a:xfrm>
            <a:off x="353568" y="292608"/>
            <a:ext cx="9570720" cy="347472"/>
          </a:xfrm>
        </p:spPr>
        <p:txBody>
          <a:bodyPr>
            <a:noAutofit/>
          </a:bodyPr>
          <a:lstStyle>
            <a:lvl1pPr>
              <a:defRPr sz="2400" b="1">
                <a:solidFill>
                  <a:schemeClr val="bg2"/>
                </a:solidFill>
              </a:defRPr>
            </a:lvl1pPr>
          </a:lstStyle>
          <a:p>
            <a:endParaRPr lang="en-GB" dirty="0"/>
          </a:p>
        </p:txBody>
      </p:sp>
      <p:sp>
        <p:nvSpPr>
          <p:cNvPr id="18" name="Text Placeholder 3"/>
          <p:cNvSpPr>
            <a:spLocks noGrp="1"/>
          </p:cNvSpPr>
          <p:nvPr>
            <p:ph type="body" sz="quarter" idx="14"/>
          </p:nvPr>
        </p:nvSpPr>
        <p:spPr>
          <a:xfrm>
            <a:off x="353568" y="653796"/>
            <a:ext cx="9570720" cy="402336"/>
          </a:xfrm>
        </p:spPr>
        <p:txBody>
          <a:bodyPr/>
          <a:lstStyle>
            <a:lvl1pPr>
              <a:defRPr sz="1600"/>
            </a:lvl1pPr>
          </a:lstStyle>
          <a:p>
            <a:endParaRPr lang="en-GB" dirty="0"/>
          </a:p>
        </p:txBody>
      </p:sp>
    </p:spTree>
    <p:custDataLst>
      <p:tags r:id="rId1"/>
    </p:custDataLst>
    <p:extLst>
      <p:ext uri="{BB962C8B-B14F-4D97-AF65-F5344CB8AC3E}">
        <p14:creationId xmlns:p14="http://schemas.microsoft.com/office/powerpoint/2010/main" val="3060981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N^L078">
    <p:spTree>
      <p:nvGrpSpPr>
        <p:cNvPr id="1" name=""/>
        <p:cNvGrpSpPr/>
        <p:nvPr/>
      </p:nvGrpSpPr>
      <p:grpSpPr>
        <a:xfrm>
          <a:off x="0" y="0"/>
          <a:ext cx="0" cy="0"/>
          <a:chOff x="0" y="0"/>
          <a:chExt cx="0" cy="0"/>
        </a:xfrm>
      </p:grpSpPr>
      <p:grpSp>
        <p:nvGrpSpPr>
          <p:cNvPr id="17" name="Group 16"/>
          <p:cNvGrpSpPr/>
          <p:nvPr userDrawn="1"/>
        </p:nvGrpSpPr>
        <p:grpSpPr>
          <a:xfrm>
            <a:off x="353568" y="219456"/>
            <a:ext cx="11472672" cy="6268021"/>
            <a:chOff x="265176" y="164592"/>
            <a:chExt cx="8437245" cy="4701016"/>
          </a:xfrm>
        </p:grpSpPr>
        <p:sp>
          <p:nvSpPr>
            <p:cNvPr id="18" name="back block"/>
            <p:cNvSpPr/>
            <p:nvPr userDrawn="1"/>
          </p:nvSpPr>
          <p:spPr bwMode="gray">
            <a:xfrm>
              <a:off x="265176" y="851773"/>
              <a:ext cx="8424545" cy="4013835"/>
            </a:xfrm>
            <a:custGeom>
              <a:avLst/>
              <a:gdLst/>
              <a:ahLst/>
              <a:cxnLst/>
              <a:rect l="l" t="t" r="r" b="b"/>
              <a:pathLst>
                <a:path w="8424545" h="5351780">
                  <a:moveTo>
                    <a:pt x="0" y="5351653"/>
                  </a:moveTo>
                  <a:lnTo>
                    <a:pt x="8423998" y="5351653"/>
                  </a:lnTo>
                  <a:lnTo>
                    <a:pt x="8423998" y="0"/>
                  </a:lnTo>
                  <a:lnTo>
                    <a:pt x="0" y="0"/>
                  </a:lnTo>
                  <a:lnTo>
                    <a:pt x="0" y="5351653"/>
                  </a:lnTo>
                  <a:close/>
                </a:path>
              </a:pathLst>
            </a:custGeom>
            <a:solidFill>
              <a:srgbClr val="F3F3F3"/>
            </a:solidFill>
          </p:spPr>
          <p:txBody>
            <a:bodyPr wrap="square" lIns="0" tIns="0" rIns="0" bIns="0" rtlCol="0"/>
            <a:lstStyle/>
            <a:p>
              <a:endParaRPr sz="1800"/>
            </a:p>
          </p:txBody>
        </p:sp>
        <p:sp>
          <p:nvSpPr>
            <p:cNvPr id="19" name="line top"/>
            <p:cNvSpPr/>
            <p:nvPr userDrawn="1"/>
          </p:nvSpPr>
          <p:spPr bwMode="gray">
            <a:xfrm>
              <a:off x="265176" y="164592"/>
              <a:ext cx="8437245" cy="0"/>
            </a:xfrm>
            <a:custGeom>
              <a:avLst/>
              <a:gdLst/>
              <a:ahLst/>
              <a:cxnLst/>
              <a:rect l="l" t="t" r="r" b="b"/>
              <a:pathLst>
                <a:path w="8437245">
                  <a:moveTo>
                    <a:pt x="0" y="0"/>
                  </a:moveTo>
                  <a:lnTo>
                    <a:pt x="8436698" y="0"/>
                  </a:lnTo>
                </a:path>
              </a:pathLst>
            </a:custGeom>
            <a:ln w="6350">
              <a:solidFill>
                <a:schemeClr val="tx1"/>
              </a:solidFill>
            </a:ln>
          </p:spPr>
          <p:txBody>
            <a:bodyPr wrap="square" lIns="0" tIns="0" rIns="0" bIns="0" rtlCol="0"/>
            <a:lstStyle/>
            <a:p>
              <a:endParaRPr sz="1800"/>
            </a:p>
          </p:txBody>
        </p:sp>
        <p:sp>
          <p:nvSpPr>
            <p:cNvPr id="20" name="line mid"/>
            <p:cNvSpPr/>
            <p:nvPr userDrawn="1"/>
          </p:nvSpPr>
          <p:spPr bwMode="gray">
            <a:xfrm>
              <a:off x="265176" y="853011"/>
              <a:ext cx="8424545" cy="0"/>
            </a:xfrm>
            <a:custGeom>
              <a:avLst/>
              <a:gdLst/>
              <a:ahLst/>
              <a:cxnLst/>
              <a:rect l="l" t="t" r="r" b="b"/>
              <a:pathLst>
                <a:path w="8424545">
                  <a:moveTo>
                    <a:pt x="0" y="0"/>
                  </a:moveTo>
                  <a:lnTo>
                    <a:pt x="8423998" y="0"/>
                  </a:lnTo>
                </a:path>
              </a:pathLst>
            </a:custGeom>
            <a:ln w="6350">
              <a:solidFill>
                <a:schemeClr val="tx1"/>
              </a:solidFill>
            </a:ln>
          </p:spPr>
          <p:txBody>
            <a:bodyPr wrap="square" lIns="0" tIns="0" rIns="0" bIns="0" rtlCol="0"/>
            <a:lstStyle/>
            <a:p>
              <a:endParaRPr sz="1800"/>
            </a:p>
          </p:txBody>
        </p:sp>
        <p:sp>
          <p:nvSpPr>
            <p:cNvPr id="21" name="line bottom"/>
            <p:cNvSpPr/>
            <p:nvPr userDrawn="1"/>
          </p:nvSpPr>
          <p:spPr bwMode="gray">
            <a:xfrm>
              <a:off x="265176" y="4864369"/>
              <a:ext cx="8424545" cy="0"/>
            </a:xfrm>
            <a:custGeom>
              <a:avLst/>
              <a:gdLst/>
              <a:ahLst/>
              <a:cxnLst/>
              <a:rect l="l" t="t" r="r" b="b"/>
              <a:pathLst>
                <a:path w="8424545">
                  <a:moveTo>
                    <a:pt x="0" y="0"/>
                  </a:moveTo>
                  <a:lnTo>
                    <a:pt x="8423998" y="0"/>
                  </a:lnTo>
                </a:path>
              </a:pathLst>
            </a:custGeom>
            <a:ln w="6350">
              <a:solidFill>
                <a:schemeClr val="tx1"/>
              </a:solidFill>
            </a:ln>
          </p:spPr>
          <p:txBody>
            <a:bodyPr wrap="square" lIns="0" tIns="0" rIns="0" bIns="0" rtlCol="0"/>
            <a:lstStyle/>
            <a:p>
              <a:endParaRPr sz="1800"/>
            </a:p>
          </p:txBody>
        </p:sp>
      </p:grpSp>
      <p:sp>
        <p:nvSpPr>
          <p:cNvPr id="3" name="Content Placeholder 2"/>
          <p:cNvSpPr>
            <a:spLocks noGrp="1"/>
          </p:cNvSpPr>
          <p:nvPr>
            <p:ph sz="half" idx="1"/>
          </p:nvPr>
        </p:nvSpPr>
        <p:spPr bwMode="gray">
          <a:xfrm>
            <a:off x="883920" y="1371600"/>
            <a:ext cx="4876800" cy="4912280"/>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US"/>
            </a:lvl5pPr>
          </a:lstStyle>
          <a:p>
            <a:pPr marL="133347" lvl="0" indent="-133347">
              <a:buFont typeface="Arial"/>
              <a:tabLst/>
            </a:pPr>
            <a:r>
              <a:rPr lang="en-US"/>
              <a:t>Edit Master text styles</a:t>
            </a:r>
          </a:p>
          <a:p>
            <a:pPr marL="266693" lvl="1" indent="-133347">
              <a:buFont typeface="Arial"/>
              <a:tabLst/>
            </a:pPr>
            <a:r>
              <a:rPr lang="en-US"/>
              <a:t>Second level</a:t>
            </a:r>
          </a:p>
          <a:p>
            <a:pPr marL="355591" lvl="2" indent="-88898">
              <a:buFont typeface="Arial"/>
              <a:tabLst/>
            </a:pPr>
            <a:r>
              <a:rPr lang="en-US"/>
              <a:t>Third level</a:t>
            </a:r>
          </a:p>
          <a:p>
            <a:pPr marL="444489" lvl="3" indent="-88898">
              <a:buFont typeface="Arial"/>
              <a:tabLst/>
            </a:pPr>
            <a:r>
              <a:rPr lang="en-US"/>
              <a:t>Fourth level</a:t>
            </a:r>
          </a:p>
          <a:p>
            <a:pPr marL="533387" lvl="4" indent="-88898">
              <a:buFont typeface="Arial"/>
              <a:tabLst/>
            </a:pPr>
            <a:r>
              <a:rPr lang="en-US"/>
              <a:t>Fifth level</a:t>
            </a:r>
          </a:p>
        </p:txBody>
      </p:sp>
      <p:sp>
        <p:nvSpPr>
          <p:cNvPr id="4" name="Content Placeholder 3"/>
          <p:cNvSpPr>
            <a:spLocks noGrp="1"/>
          </p:cNvSpPr>
          <p:nvPr>
            <p:ph sz="half" idx="2"/>
          </p:nvPr>
        </p:nvSpPr>
        <p:spPr bwMode="gray">
          <a:xfrm>
            <a:off x="6419088" y="1371600"/>
            <a:ext cx="4876800" cy="4912280"/>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US"/>
            </a:lvl5pPr>
          </a:lstStyle>
          <a:p>
            <a:pPr marL="133347" lvl="0" indent="-133347">
              <a:buFont typeface="Arial"/>
              <a:tabLst/>
            </a:pPr>
            <a:r>
              <a:rPr lang="en-US"/>
              <a:t>Edit Master text styles</a:t>
            </a:r>
          </a:p>
          <a:p>
            <a:pPr marL="266693" lvl="1" indent="-133347">
              <a:buFont typeface="Arial"/>
              <a:tabLst/>
            </a:pPr>
            <a:r>
              <a:rPr lang="en-US"/>
              <a:t>Second level</a:t>
            </a:r>
          </a:p>
          <a:p>
            <a:pPr marL="355591" lvl="2" indent="-88898">
              <a:buFont typeface="Arial"/>
              <a:tabLst/>
            </a:pPr>
            <a:r>
              <a:rPr lang="en-US"/>
              <a:t>Third level</a:t>
            </a:r>
          </a:p>
          <a:p>
            <a:pPr marL="444489" lvl="3" indent="-88898">
              <a:buFont typeface="Arial"/>
              <a:tabLst/>
            </a:pPr>
            <a:r>
              <a:rPr lang="en-US"/>
              <a:t>Fourth level</a:t>
            </a:r>
          </a:p>
          <a:p>
            <a:pPr marL="533387" lvl="4" indent="-88898">
              <a:buFont typeface="Arial"/>
              <a:tabLst/>
            </a:pPr>
            <a:r>
              <a:rPr lang="en-US"/>
              <a:t>Fifth level</a:t>
            </a:r>
          </a:p>
        </p:txBody>
      </p:sp>
      <p:sp>
        <p:nvSpPr>
          <p:cNvPr id="5" name="Date Placeholder 4" hidden="1"/>
          <p:cNvSpPr>
            <a:spLocks noGrp="1"/>
          </p:cNvSpPr>
          <p:nvPr>
            <p:ph type="dt" sz="half" idx="10"/>
          </p:nvPr>
        </p:nvSpPr>
        <p:spPr/>
        <p:txBody>
          <a:bodyPr/>
          <a:lstStyle/>
          <a:p>
            <a:fld id="{C63545DC-0808-412B-A031-B5A3911A729D}" type="datetime1">
              <a:rPr lang="en-US" smtClean="0"/>
              <a:t>1/23/2020</a:t>
            </a:fld>
            <a:endParaRPr lang="en-US"/>
          </a:p>
        </p:txBody>
      </p:sp>
      <p:sp>
        <p:nvSpPr>
          <p:cNvPr id="7" name="Slide Number Placeholder 6" hidden="1"/>
          <p:cNvSpPr>
            <a:spLocks noGrp="1"/>
          </p:cNvSpPr>
          <p:nvPr>
            <p:ph type="sldNum" sz="quarter" idx="12"/>
          </p:nvPr>
        </p:nvSpPr>
        <p:spPr/>
        <p:txBody>
          <a:bodyPr/>
          <a:lstStyle/>
          <a:p>
            <a:fld id="{3084B7AE-8C6F-4620-8EB1-ECE75D6E2899}" type="slidenum">
              <a:rPr lang="en-US" smtClean="0"/>
              <a:t>‹Nr.›</a:t>
            </a:fld>
            <a:endParaRPr lang="en-US"/>
          </a:p>
        </p:txBody>
      </p:sp>
      <p:sp>
        <p:nvSpPr>
          <p:cNvPr id="14" name="Title 1"/>
          <p:cNvSpPr>
            <a:spLocks noGrp="1"/>
          </p:cNvSpPr>
          <p:nvPr>
            <p:ph type="title"/>
          </p:nvPr>
        </p:nvSpPr>
        <p:spPr>
          <a:xfrm>
            <a:off x="353568" y="292608"/>
            <a:ext cx="9570720" cy="347472"/>
          </a:xfrm>
        </p:spPr>
        <p:txBody>
          <a:bodyPr>
            <a:noAutofit/>
          </a:bodyPr>
          <a:lstStyle>
            <a:lvl1pPr>
              <a:defRPr sz="2400" b="1">
                <a:solidFill>
                  <a:schemeClr val="bg2"/>
                </a:solidFill>
              </a:defRPr>
            </a:lvl1pPr>
          </a:lstStyle>
          <a:p>
            <a:endParaRPr lang="en-GB" dirty="0"/>
          </a:p>
        </p:txBody>
      </p:sp>
      <p:sp>
        <p:nvSpPr>
          <p:cNvPr id="15" name="Text Placeholder 3"/>
          <p:cNvSpPr>
            <a:spLocks noGrp="1"/>
          </p:cNvSpPr>
          <p:nvPr>
            <p:ph type="body" sz="quarter" idx="13"/>
          </p:nvPr>
        </p:nvSpPr>
        <p:spPr>
          <a:xfrm>
            <a:off x="353568" y="653796"/>
            <a:ext cx="9570720" cy="402336"/>
          </a:xfrm>
        </p:spPr>
        <p:txBody>
          <a:bodyPr/>
          <a:lstStyle>
            <a:lvl1pPr>
              <a:defRPr sz="1600"/>
            </a:lvl1pPr>
          </a:lstStyle>
          <a:p>
            <a:endParaRPr lang="en-GB" dirty="0"/>
          </a:p>
        </p:txBody>
      </p:sp>
    </p:spTree>
    <p:custDataLst>
      <p:tags r:id="rId1"/>
    </p:custDataLst>
    <p:extLst>
      <p:ext uri="{BB962C8B-B14F-4D97-AF65-F5344CB8AC3E}">
        <p14:creationId xmlns:p14="http://schemas.microsoft.com/office/powerpoint/2010/main" val="8548995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SN_BLANK">
    <p:spTree>
      <p:nvGrpSpPr>
        <p:cNvPr id="1" name=""/>
        <p:cNvGrpSpPr/>
        <p:nvPr/>
      </p:nvGrpSpPr>
      <p:grpSpPr>
        <a:xfrm>
          <a:off x="0" y="0"/>
          <a:ext cx="0" cy="0"/>
          <a:chOff x="0" y="0"/>
          <a:chExt cx="0" cy="0"/>
        </a:xfrm>
      </p:grpSpPr>
      <p:sp>
        <p:nvSpPr>
          <p:cNvPr id="7" name="Rectangle 6" hidden="1">
            <a:extLst>
              <a:ext uri="{FF2B5EF4-FFF2-40B4-BE49-F238E27FC236}">
                <a16:creationId xmlns:a16="http://schemas.microsoft.com/office/drawing/2014/main" id="{17BB8636-9FEF-43B4-AAB5-A8FE046F7684}"/>
              </a:ext>
            </a:extLst>
          </p:cNvPr>
          <p:cNvSpPr/>
          <p:nvPr userDrawn="1"/>
        </p:nvSpPr>
        <p:spPr>
          <a:xfrm>
            <a:off x="3560921" y="0"/>
            <a:ext cx="5070164" cy="6858000"/>
          </a:xfrm>
          <a:prstGeom prst="rect">
            <a:avLst/>
          </a:prstGeom>
          <a:no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18965437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N^L082">
    <p:spTree>
      <p:nvGrpSpPr>
        <p:cNvPr id="1" name=""/>
        <p:cNvGrpSpPr/>
        <p:nvPr/>
      </p:nvGrpSpPr>
      <p:grpSpPr>
        <a:xfrm>
          <a:off x="0" y="0"/>
          <a:ext cx="0" cy="0"/>
          <a:chOff x="0" y="0"/>
          <a:chExt cx="0" cy="0"/>
        </a:xfrm>
      </p:grpSpPr>
      <p:sp>
        <p:nvSpPr>
          <p:cNvPr id="7" name="back block"/>
          <p:cNvSpPr/>
          <p:nvPr userDrawn="1"/>
        </p:nvSpPr>
        <p:spPr bwMode="gray">
          <a:xfrm>
            <a:off x="479639" y="1135698"/>
            <a:ext cx="11232727" cy="5351780"/>
          </a:xfrm>
          <a:custGeom>
            <a:avLst/>
            <a:gdLst/>
            <a:ahLst/>
            <a:cxnLst/>
            <a:rect l="l" t="t" r="r" b="b"/>
            <a:pathLst>
              <a:path w="8424545" h="5351780">
                <a:moveTo>
                  <a:pt x="0" y="5351653"/>
                </a:moveTo>
                <a:lnTo>
                  <a:pt x="8423998" y="5351653"/>
                </a:lnTo>
                <a:lnTo>
                  <a:pt x="8423998" y="0"/>
                </a:lnTo>
                <a:lnTo>
                  <a:pt x="0" y="0"/>
                </a:lnTo>
                <a:lnTo>
                  <a:pt x="0" y="5351653"/>
                </a:lnTo>
                <a:close/>
              </a:path>
            </a:pathLst>
          </a:custGeom>
          <a:solidFill>
            <a:srgbClr val="F3F3F3"/>
          </a:solidFill>
        </p:spPr>
        <p:txBody>
          <a:bodyPr wrap="square" lIns="0" tIns="0" rIns="0" bIns="0" rtlCol="0"/>
          <a:lstStyle/>
          <a:p>
            <a:endParaRPr sz="1867" dirty="0"/>
          </a:p>
        </p:txBody>
      </p:sp>
      <p:sp>
        <p:nvSpPr>
          <p:cNvPr id="10" name="line top"/>
          <p:cNvSpPr/>
          <p:nvPr userDrawn="1"/>
        </p:nvSpPr>
        <p:spPr bwMode="gray">
          <a:xfrm>
            <a:off x="463069" y="219456"/>
            <a:ext cx="11249660" cy="0"/>
          </a:xfrm>
          <a:custGeom>
            <a:avLst/>
            <a:gdLst/>
            <a:ahLst/>
            <a:cxnLst/>
            <a:rect l="l" t="t" r="r" b="b"/>
            <a:pathLst>
              <a:path w="8437245">
                <a:moveTo>
                  <a:pt x="0" y="0"/>
                </a:moveTo>
                <a:lnTo>
                  <a:pt x="8436698" y="0"/>
                </a:lnTo>
              </a:path>
            </a:pathLst>
          </a:custGeom>
          <a:ln w="6350">
            <a:solidFill>
              <a:schemeClr val="tx1"/>
            </a:solidFill>
          </a:ln>
        </p:spPr>
        <p:txBody>
          <a:bodyPr wrap="square" lIns="0" tIns="0" rIns="0" bIns="0" rtlCol="0"/>
          <a:lstStyle/>
          <a:p>
            <a:endParaRPr sz="1867" dirty="0"/>
          </a:p>
        </p:txBody>
      </p:sp>
      <p:sp>
        <p:nvSpPr>
          <p:cNvPr id="11" name="line mid"/>
          <p:cNvSpPr/>
          <p:nvPr userDrawn="1"/>
        </p:nvSpPr>
        <p:spPr bwMode="gray">
          <a:xfrm>
            <a:off x="480001" y="1137348"/>
            <a:ext cx="11232727" cy="0"/>
          </a:xfrm>
          <a:custGeom>
            <a:avLst/>
            <a:gdLst/>
            <a:ahLst/>
            <a:cxnLst/>
            <a:rect l="l" t="t" r="r" b="b"/>
            <a:pathLst>
              <a:path w="8424545">
                <a:moveTo>
                  <a:pt x="0" y="0"/>
                </a:moveTo>
                <a:lnTo>
                  <a:pt x="8423998" y="0"/>
                </a:lnTo>
              </a:path>
            </a:pathLst>
          </a:custGeom>
          <a:ln w="6350">
            <a:solidFill>
              <a:schemeClr val="tx1"/>
            </a:solidFill>
          </a:ln>
        </p:spPr>
        <p:txBody>
          <a:bodyPr wrap="square" lIns="0" tIns="0" rIns="0" bIns="0" rtlCol="0"/>
          <a:lstStyle/>
          <a:p>
            <a:endParaRPr sz="1867" dirty="0"/>
          </a:p>
        </p:txBody>
      </p:sp>
      <p:sp>
        <p:nvSpPr>
          <p:cNvPr id="12" name="line bottom"/>
          <p:cNvSpPr/>
          <p:nvPr userDrawn="1"/>
        </p:nvSpPr>
        <p:spPr bwMode="gray">
          <a:xfrm>
            <a:off x="480001" y="6485825"/>
            <a:ext cx="11232727" cy="0"/>
          </a:xfrm>
          <a:custGeom>
            <a:avLst/>
            <a:gdLst/>
            <a:ahLst/>
            <a:cxnLst/>
            <a:rect l="l" t="t" r="r" b="b"/>
            <a:pathLst>
              <a:path w="8424545">
                <a:moveTo>
                  <a:pt x="0" y="0"/>
                </a:moveTo>
                <a:lnTo>
                  <a:pt x="8423998" y="0"/>
                </a:lnTo>
              </a:path>
            </a:pathLst>
          </a:custGeom>
          <a:ln w="6350">
            <a:solidFill>
              <a:schemeClr val="tx1"/>
            </a:solidFill>
          </a:ln>
        </p:spPr>
        <p:txBody>
          <a:bodyPr wrap="square" lIns="0" tIns="0" rIns="0" bIns="0" rtlCol="0"/>
          <a:lstStyle/>
          <a:p>
            <a:endParaRPr sz="1867" dirty="0"/>
          </a:p>
        </p:txBody>
      </p:sp>
      <p:sp>
        <p:nvSpPr>
          <p:cNvPr id="3" name="Date Placeholder 2"/>
          <p:cNvSpPr>
            <a:spLocks noGrp="1"/>
          </p:cNvSpPr>
          <p:nvPr>
            <p:ph type="dt" sz="half" idx="10"/>
          </p:nvPr>
        </p:nvSpPr>
        <p:spPr bwMode="gray"/>
        <p:txBody>
          <a:bodyPr/>
          <a:lstStyle/>
          <a:p>
            <a:fld id="{A6E32E8F-FEA2-4F9B-8EE4-A761E54D5E54}" type="datetime1">
              <a:rPr lang="en-US" smtClean="0"/>
              <a:t>1/23/2020</a:t>
            </a:fld>
            <a:endParaRPr lang="en-US" dirty="0"/>
          </a:p>
        </p:txBody>
      </p:sp>
      <p:sp>
        <p:nvSpPr>
          <p:cNvPr id="5" name="Slide Number Placeholder 4"/>
          <p:cNvSpPr>
            <a:spLocks noGrp="1"/>
          </p:cNvSpPr>
          <p:nvPr>
            <p:ph type="sldNum" sz="quarter" idx="12"/>
          </p:nvPr>
        </p:nvSpPr>
        <p:spPr bwMode="gray"/>
        <p:txBody>
          <a:bodyPr/>
          <a:lstStyle/>
          <a:p>
            <a:fld id="{3084B7AE-8C6F-4620-8EB1-ECE75D6E2899}" type="slidenum">
              <a:rPr lang="en-US" smtClean="0"/>
              <a:t>‹Nr.›</a:t>
            </a:fld>
            <a:endParaRPr lang="en-US" dirty="0"/>
          </a:p>
        </p:txBody>
      </p:sp>
      <p:sp>
        <p:nvSpPr>
          <p:cNvPr id="13" name="Title 1"/>
          <p:cNvSpPr>
            <a:spLocks noGrp="1"/>
          </p:cNvSpPr>
          <p:nvPr>
            <p:ph type="title"/>
          </p:nvPr>
        </p:nvSpPr>
        <p:spPr>
          <a:xfrm>
            <a:off x="353568" y="292608"/>
            <a:ext cx="9570720" cy="347472"/>
          </a:xfrm>
        </p:spPr>
        <p:txBody>
          <a:bodyPr>
            <a:noAutofit/>
          </a:bodyPr>
          <a:lstStyle>
            <a:lvl1pPr>
              <a:defRPr sz="2400" b="1">
                <a:solidFill>
                  <a:schemeClr val="bg2"/>
                </a:solidFill>
              </a:defRPr>
            </a:lvl1pPr>
          </a:lstStyle>
          <a:p>
            <a:endParaRPr lang="en-GB" dirty="0"/>
          </a:p>
        </p:txBody>
      </p:sp>
      <p:sp>
        <p:nvSpPr>
          <p:cNvPr id="14" name="Text Placeholder 3"/>
          <p:cNvSpPr>
            <a:spLocks noGrp="1"/>
          </p:cNvSpPr>
          <p:nvPr>
            <p:ph type="body" sz="quarter" idx="13"/>
          </p:nvPr>
        </p:nvSpPr>
        <p:spPr>
          <a:xfrm>
            <a:off x="353568" y="653796"/>
            <a:ext cx="9570720" cy="402336"/>
          </a:xfrm>
        </p:spPr>
        <p:txBody>
          <a:bodyPr/>
          <a:lstStyle>
            <a:lvl1pPr>
              <a:defRPr sz="1600"/>
            </a:lvl1pPr>
          </a:lstStyle>
          <a:p>
            <a:endParaRPr lang="en-GB" dirty="0"/>
          </a:p>
        </p:txBody>
      </p:sp>
    </p:spTree>
    <p:custDataLst>
      <p:tags r:id="rId1"/>
    </p:custDataLst>
    <p:extLst>
      <p:ext uri="{BB962C8B-B14F-4D97-AF65-F5344CB8AC3E}">
        <p14:creationId xmlns:p14="http://schemas.microsoft.com/office/powerpoint/2010/main" val="1747163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N^L083">
    <p:bg bwMode="gray">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fld id="{808E554D-DECF-4CDD-B212-639F2C0FA17F}" type="datetime1">
              <a:rPr lang="en-US" smtClean="0"/>
              <a:t>1/23/2020</a:t>
            </a:fld>
            <a:endParaRPr lang="en-US"/>
          </a:p>
        </p:txBody>
      </p:sp>
      <p:sp>
        <p:nvSpPr>
          <p:cNvPr id="5" name="Slide Number Placeholder 4"/>
          <p:cNvSpPr>
            <a:spLocks noGrp="1"/>
          </p:cNvSpPr>
          <p:nvPr>
            <p:ph type="sldNum" sz="quarter" idx="12"/>
          </p:nvPr>
        </p:nvSpPr>
        <p:spPr bwMode="gray"/>
        <p:txBody>
          <a:bodyPr/>
          <a:lstStyle/>
          <a:p>
            <a:fld id="{3084B7AE-8C6F-4620-8EB1-ECE75D6E2899}" type="slidenum">
              <a:rPr lang="en-US" smtClean="0"/>
              <a:t>‹Nr.›</a:t>
            </a:fld>
            <a:endParaRPr lang="en-US"/>
          </a:p>
        </p:txBody>
      </p:sp>
      <p:grpSp>
        <p:nvGrpSpPr>
          <p:cNvPr id="12" name="Group 11"/>
          <p:cNvGrpSpPr/>
          <p:nvPr userDrawn="1"/>
        </p:nvGrpSpPr>
        <p:grpSpPr>
          <a:xfrm>
            <a:off x="353568" y="219457"/>
            <a:ext cx="11472672" cy="6266369"/>
            <a:chOff x="265176" y="164592"/>
            <a:chExt cx="8437245" cy="4699777"/>
          </a:xfrm>
        </p:grpSpPr>
        <p:sp>
          <p:nvSpPr>
            <p:cNvPr id="14" name="line top"/>
            <p:cNvSpPr/>
            <p:nvPr userDrawn="1"/>
          </p:nvSpPr>
          <p:spPr bwMode="gray">
            <a:xfrm>
              <a:off x="265176" y="164592"/>
              <a:ext cx="8437245" cy="0"/>
            </a:xfrm>
            <a:custGeom>
              <a:avLst/>
              <a:gdLst/>
              <a:ahLst/>
              <a:cxnLst/>
              <a:rect l="l" t="t" r="r" b="b"/>
              <a:pathLst>
                <a:path w="8437245">
                  <a:moveTo>
                    <a:pt x="0" y="0"/>
                  </a:moveTo>
                  <a:lnTo>
                    <a:pt x="8436698" y="0"/>
                  </a:lnTo>
                </a:path>
              </a:pathLst>
            </a:custGeom>
            <a:ln w="6350">
              <a:solidFill>
                <a:schemeClr val="tx1"/>
              </a:solidFill>
            </a:ln>
          </p:spPr>
          <p:txBody>
            <a:bodyPr wrap="square" lIns="0" tIns="0" rIns="0" bIns="0" rtlCol="0"/>
            <a:lstStyle/>
            <a:p>
              <a:endParaRPr sz="1800"/>
            </a:p>
          </p:txBody>
        </p:sp>
        <p:sp>
          <p:nvSpPr>
            <p:cNvPr id="15" name="line mid"/>
            <p:cNvSpPr/>
            <p:nvPr userDrawn="1"/>
          </p:nvSpPr>
          <p:spPr bwMode="gray">
            <a:xfrm>
              <a:off x="265176" y="853011"/>
              <a:ext cx="8424545" cy="0"/>
            </a:xfrm>
            <a:custGeom>
              <a:avLst/>
              <a:gdLst/>
              <a:ahLst/>
              <a:cxnLst/>
              <a:rect l="l" t="t" r="r" b="b"/>
              <a:pathLst>
                <a:path w="8424545">
                  <a:moveTo>
                    <a:pt x="0" y="0"/>
                  </a:moveTo>
                  <a:lnTo>
                    <a:pt x="8423998" y="0"/>
                  </a:lnTo>
                </a:path>
              </a:pathLst>
            </a:custGeom>
            <a:ln w="6350">
              <a:solidFill>
                <a:schemeClr val="tx1"/>
              </a:solidFill>
            </a:ln>
          </p:spPr>
          <p:txBody>
            <a:bodyPr wrap="square" lIns="0" tIns="0" rIns="0" bIns="0" rtlCol="0"/>
            <a:lstStyle/>
            <a:p>
              <a:endParaRPr sz="1800"/>
            </a:p>
          </p:txBody>
        </p:sp>
        <p:sp>
          <p:nvSpPr>
            <p:cNvPr id="16" name="line bottom"/>
            <p:cNvSpPr/>
            <p:nvPr userDrawn="1"/>
          </p:nvSpPr>
          <p:spPr bwMode="gray">
            <a:xfrm>
              <a:off x="265176" y="4864369"/>
              <a:ext cx="8424545" cy="0"/>
            </a:xfrm>
            <a:custGeom>
              <a:avLst/>
              <a:gdLst/>
              <a:ahLst/>
              <a:cxnLst/>
              <a:rect l="l" t="t" r="r" b="b"/>
              <a:pathLst>
                <a:path w="8424545">
                  <a:moveTo>
                    <a:pt x="0" y="0"/>
                  </a:moveTo>
                  <a:lnTo>
                    <a:pt x="8423998" y="0"/>
                  </a:lnTo>
                </a:path>
              </a:pathLst>
            </a:custGeom>
            <a:ln w="6350">
              <a:solidFill>
                <a:schemeClr val="tx1"/>
              </a:solidFill>
            </a:ln>
          </p:spPr>
          <p:txBody>
            <a:bodyPr wrap="square" lIns="0" tIns="0" rIns="0" bIns="0" rtlCol="0"/>
            <a:lstStyle/>
            <a:p>
              <a:endParaRPr sz="1800"/>
            </a:p>
          </p:txBody>
        </p:sp>
      </p:grpSp>
      <p:sp>
        <p:nvSpPr>
          <p:cNvPr id="13" name="Title 1"/>
          <p:cNvSpPr>
            <a:spLocks noGrp="1"/>
          </p:cNvSpPr>
          <p:nvPr>
            <p:ph type="title"/>
          </p:nvPr>
        </p:nvSpPr>
        <p:spPr>
          <a:xfrm>
            <a:off x="353568" y="292608"/>
            <a:ext cx="9570720" cy="347472"/>
          </a:xfrm>
        </p:spPr>
        <p:txBody>
          <a:bodyPr>
            <a:noAutofit/>
          </a:bodyPr>
          <a:lstStyle>
            <a:lvl1pPr>
              <a:defRPr sz="2400" b="1">
                <a:solidFill>
                  <a:schemeClr val="bg2"/>
                </a:solidFill>
              </a:defRPr>
            </a:lvl1pPr>
          </a:lstStyle>
          <a:p>
            <a:endParaRPr lang="en-GB" dirty="0"/>
          </a:p>
        </p:txBody>
      </p:sp>
      <p:sp>
        <p:nvSpPr>
          <p:cNvPr id="17" name="Text Placeholder 3"/>
          <p:cNvSpPr>
            <a:spLocks noGrp="1"/>
          </p:cNvSpPr>
          <p:nvPr>
            <p:ph type="body" sz="quarter" idx="13"/>
          </p:nvPr>
        </p:nvSpPr>
        <p:spPr>
          <a:xfrm>
            <a:off x="353568" y="653796"/>
            <a:ext cx="9570720" cy="402336"/>
          </a:xfrm>
        </p:spPr>
        <p:txBody>
          <a:bodyPr/>
          <a:lstStyle>
            <a:lvl1pPr>
              <a:defRPr sz="1600"/>
            </a:lvl1pPr>
          </a:lstStyle>
          <a:p>
            <a:endParaRPr lang="en-GB" dirty="0"/>
          </a:p>
        </p:txBody>
      </p:sp>
    </p:spTree>
    <p:custDataLst>
      <p:tags r:id="rId1"/>
    </p:custDataLst>
    <p:extLst>
      <p:ext uri="{BB962C8B-B14F-4D97-AF65-F5344CB8AC3E}">
        <p14:creationId xmlns:p14="http://schemas.microsoft.com/office/powerpoint/2010/main" val="1131382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N^L22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0C51-7B5F-7949-9410-40F329FCD910}"/>
              </a:ext>
            </a:extLst>
          </p:cNvPr>
          <p:cNvSpPr>
            <a:spLocks noGrp="1"/>
          </p:cNvSpPr>
          <p:nvPr>
            <p:ph type="title" hasCustomPrompt="1"/>
          </p:nvPr>
        </p:nvSpPr>
        <p:spPr>
          <a:xfrm>
            <a:off x="300038" y="249342"/>
            <a:ext cx="10326399" cy="839684"/>
          </a:xfrm>
        </p:spPr>
        <p:txBody>
          <a:bodyPr/>
          <a:lstStyle>
            <a:lvl1pPr>
              <a:defRPr/>
            </a:lvl1pPr>
          </a:lstStyle>
          <a:p>
            <a:r>
              <a:rPr lang="en-US"/>
              <a:t>Click to enter title text.</a:t>
            </a:r>
            <a:br>
              <a:rPr lang="en-US"/>
            </a:br>
            <a:r>
              <a:rPr lang="en-US"/>
              <a:t>To create subtitle, unbold and change to 22pts</a:t>
            </a:r>
          </a:p>
        </p:txBody>
      </p:sp>
      <p:sp>
        <p:nvSpPr>
          <p:cNvPr id="6" name="Date Placeholder 5">
            <a:extLst>
              <a:ext uri="{FF2B5EF4-FFF2-40B4-BE49-F238E27FC236}">
                <a16:creationId xmlns:a16="http://schemas.microsoft.com/office/drawing/2014/main" id="{5A18E75B-407D-5F4C-A273-EF4D24742A33}"/>
              </a:ext>
            </a:extLst>
          </p:cNvPr>
          <p:cNvSpPr>
            <a:spLocks noGrp="1"/>
          </p:cNvSpPr>
          <p:nvPr>
            <p:ph type="dt" sz="half" idx="10"/>
          </p:nvPr>
        </p:nvSpPr>
        <p:spPr/>
        <p:txBody>
          <a:bodyPr/>
          <a:lstStyle/>
          <a:p>
            <a:fld id="{E4FB7293-F7E4-4267-B856-7C0901BB162A}" type="datetime1">
              <a:rPr lang="en-US" smtClean="0"/>
              <a:t>1/23/2020</a:t>
            </a:fld>
            <a:endParaRPr lang="en-GB"/>
          </a:p>
        </p:txBody>
      </p:sp>
      <p:sp>
        <p:nvSpPr>
          <p:cNvPr id="7" name="Footer Placeholder 6">
            <a:extLst>
              <a:ext uri="{FF2B5EF4-FFF2-40B4-BE49-F238E27FC236}">
                <a16:creationId xmlns:a16="http://schemas.microsoft.com/office/drawing/2014/main" id="{FDDD17CA-1A87-AD4E-8C61-2DA4009C6A2B}"/>
              </a:ext>
            </a:extLst>
          </p:cNvPr>
          <p:cNvSpPr>
            <a:spLocks noGrp="1"/>
          </p:cNvSpPr>
          <p:nvPr>
            <p:ph type="ftr" sz="quarter" idx="11"/>
          </p:nvPr>
        </p:nvSpPr>
        <p:spPr/>
        <p:txBody>
          <a:bodyPr/>
          <a:lstStyle/>
          <a:p>
            <a:r>
              <a:rPr lang="en-GB"/>
              <a:t>Footer</a:t>
            </a:r>
          </a:p>
        </p:txBody>
      </p:sp>
      <p:sp>
        <p:nvSpPr>
          <p:cNvPr id="8" name="Slide Number Placeholder 7">
            <a:extLst>
              <a:ext uri="{FF2B5EF4-FFF2-40B4-BE49-F238E27FC236}">
                <a16:creationId xmlns:a16="http://schemas.microsoft.com/office/drawing/2014/main" id="{DA12BE62-04A6-BB4F-A648-FF8865DABBF3}"/>
              </a:ext>
            </a:extLst>
          </p:cNvPr>
          <p:cNvSpPr>
            <a:spLocks noGrp="1"/>
          </p:cNvSpPr>
          <p:nvPr>
            <p:ph type="sldNum" sz="quarter" idx="12"/>
          </p:nvPr>
        </p:nvSpPr>
        <p:spPr/>
        <p:txBody>
          <a:bodyPr/>
          <a:lstStyle/>
          <a:p>
            <a:fld id="{350E99F9-58F0-4AF2-A985-BDC45D75003F}" type="slidenum">
              <a:rPr lang="en-GB" smtClean="0"/>
              <a:pPr/>
              <a:t>‹Nr.›</a:t>
            </a:fld>
            <a:endParaRPr lang="en-GB"/>
          </a:p>
        </p:txBody>
      </p:sp>
      <p:pic>
        <p:nvPicPr>
          <p:cNvPr id="10" name="SN^logo">
            <a:extLst>
              <a:ext uri="{FF2B5EF4-FFF2-40B4-BE49-F238E27FC236}">
                <a16:creationId xmlns:a16="http://schemas.microsoft.com/office/drawing/2014/main" id="{A15E1868-8491-4833-9816-95BD036D9B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59747" y="327025"/>
            <a:ext cx="925200" cy="471600"/>
          </a:xfrm>
          <a:prstGeom prst="rect">
            <a:avLst/>
          </a:prstGeom>
        </p:spPr>
      </p:pic>
    </p:spTree>
    <p:extLst>
      <p:ext uri="{BB962C8B-B14F-4D97-AF65-F5344CB8AC3E}">
        <p14:creationId xmlns:p14="http://schemas.microsoft.com/office/powerpoint/2010/main" val="14136996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N^L221">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618B0E-EF1F-3D4E-ADE6-504151E3714F}"/>
              </a:ext>
            </a:extLst>
          </p:cNvPr>
          <p:cNvSpPr>
            <a:spLocks noGrp="1"/>
          </p:cNvSpPr>
          <p:nvPr>
            <p:ph type="title" hasCustomPrompt="1"/>
          </p:nvPr>
        </p:nvSpPr>
        <p:spPr>
          <a:xfrm>
            <a:off x="300038" y="249341"/>
            <a:ext cx="10323576" cy="839684"/>
          </a:xfrm>
        </p:spPr>
        <p:txBody>
          <a:bodyPr/>
          <a:lstStyle>
            <a:lvl1pPr>
              <a:defRPr/>
            </a:lvl1pPr>
          </a:lstStyle>
          <a:p>
            <a:r>
              <a:rPr lang="en-US"/>
              <a:t>Click to enter title text.</a:t>
            </a:r>
            <a:br>
              <a:rPr lang="en-US"/>
            </a:br>
            <a:r>
              <a:rPr lang="en-US"/>
              <a:t>To create subtitle, unbold and change to 22pts</a:t>
            </a:r>
          </a:p>
        </p:txBody>
      </p:sp>
      <p:sp>
        <p:nvSpPr>
          <p:cNvPr id="15" name="Content Placeholder 14">
            <a:extLst>
              <a:ext uri="{FF2B5EF4-FFF2-40B4-BE49-F238E27FC236}">
                <a16:creationId xmlns:a16="http://schemas.microsoft.com/office/drawing/2014/main" id="{FB9FA735-58DC-AC4D-91AA-B39987F82673}"/>
              </a:ext>
            </a:extLst>
          </p:cNvPr>
          <p:cNvSpPr>
            <a:spLocks noGrp="1"/>
          </p:cNvSpPr>
          <p:nvPr>
            <p:ph sz="quarter" idx="13" hasCustomPrompt="1"/>
          </p:nvPr>
        </p:nvSpPr>
        <p:spPr>
          <a:xfrm>
            <a:off x="300038" y="1628775"/>
            <a:ext cx="11591925" cy="4637088"/>
          </a:xfrm>
        </p:spPr>
        <p:txBody>
          <a:bodyPr/>
          <a:lstStyle>
            <a:lvl1pPr>
              <a:defRPr/>
            </a:lvl1pPr>
          </a:lstStyle>
          <a:p>
            <a:pPr lvl="0"/>
            <a:r>
              <a:rPr lang="en-US"/>
              <a:t>Click to enter text or click an icon to insert an object</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AE9E0C00-CC55-9C4F-B88A-097674AA0EA2}"/>
              </a:ext>
            </a:extLst>
          </p:cNvPr>
          <p:cNvSpPr>
            <a:spLocks noGrp="1"/>
          </p:cNvSpPr>
          <p:nvPr>
            <p:ph type="dt" sz="half" idx="14"/>
          </p:nvPr>
        </p:nvSpPr>
        <p:spPr/>
        <p:txBody>
          <a:bodyPr/>
          <a:lstStyle/>
          <a:p>
            <a:fld id="{F1703361-6F65-454F-9631-823DECB4C27F}" type="datetime1">
              <a:rPr lang="en-US" smtClean="0"/>
              <a:t>1/23/2020</a:t>
            </a:fld>
            <a:endParaRPr lang="en-GB"/>
          </a:p>
        </p:txBody>
      </p:sp>
      <p:sp>
        <p:nvSpPr>
          <p:cNvPr id="9" name="Footer Placeholder 8">
            <a:extLst>
              <a:ext uri="{FF2B5EF4-FFF2-40B4-BE49-F238E27FC236}">
                <a16:creationId xmlns:a16="http://schemas.microsoft.com/office/drawing/2014/main" id="{1545E707-6AC6-D043-8C12-656C974E6EFE}"/>
              </a:ext>
            </a:extLst>
          </p:cNvPr>
          <p:cNvSpPr>
            <a:spLocks noGrp="1"/>
          </p:cNvSpPr>
          <p:nvPr>
            <p:ph type="ftr" sz="quarter" idx="15"/>
          </p:nvPr>
        </p:nvSpPr>
        <p:spPr/>
        <p:txBody>
          <a:bodyPr/>
          <a:lstStyle/>
          <a:p>
            <a:r>
              <a:rPr lang="en-GB"/>
              <a:t>Footer</a:t>
            </a:r>
          </a:p>
        </p:txBody>
      </p:sp>
      <p:sp>
        <p:nvSpPr>
          <p:cNvPr id="10" name="Slide Number Placeholder 9">
            <a:extLst>
              <a:ext uri="{FF2B5EF4-FFF2-40B4-BE49-F238E27FC236}">
                <a16:creationId xmlns:a16="http://schemas.microsoft.com/office/drawing/2014/main" id="{6C74F8F0-C860-D049-87D9-FA0DC9DE2CE2}"/>
              </a:ext>
            </a:extLst>
          </p:cNvPr>
          <p:cNvSpPr>
            <a:spLocks noGrp="1"/>
          </p:cNvSpPr>
          <p:nvPr>
            <p:ph type="sldNum" sz="quarter" idx="16"/>
          </p:nvPr>
        </p:nvSpPr>
        <p:spPr/>
        <p:txBody>
          <a:bodyPr/>
          <a:lstStyle/>
          <a:p>
            <a:fld id="{350E99F9-58F0-4AF2-A985-BDC45D75003F}" type="slidenum">
              <a:rPr lang="en-GB" smtClean="0"/>
              <a:pPr/>
              <a:t>‹Nr.›</a:t>
            </a:fld>
            <a:endParaRPr lang="en-GB"/>
          </a:p>
        </p:txBody>
      </p:sp>
      <p:pic>
        <p:nvPicPr>
          <p:cNvPr id="12" name="SN^logo">
            <a:extLst>
              <a:ext uri="{FF2B5EF4-FFF2-40B4-BE49-F238E27FC236}">
                <a16:creationId xmlns:a16="http://schemas.microsoft.com/office/drawing/2014/main" id="{1834C1E6-AB2C-44BE-9659-FB17690F06E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59747" y="327025"/>
            <a:ext cx="925200" cy="471600"/>
          </a:xfrm>
          <a:prstGeom prst="rect">
            <a:avLst/>
          </a:prstGeom>
        </p:spPr>
      </p:pic>
    </p:spTree>
    <p:extLst>
      <p:ext uri="{BB962C8B-B14F-4D97-AF65-F5344CB8AC3E}">
        <p14:creationId xmlns:p14="http://schemas.microsoft.com/office/powerpoint/2010/main" val="1845994240"/>
      </p:ext>
    </p:extLst>
  </p:cSld>
  <p:clrMapOvr>
    <a:masterClrMapping/>
  </p:clrMapOvr>
  <p:extLst>
    <p:ext uri="{DCECCB84-F9BA-43D5-87BE-67443E8EF086}">
      <p15:sldGuideLst xmlns:p15="http://schemas.microsoft.com/office/powerpoint/2012/main">
        <p15:guide id="1" pos="189">
          <p15:clr>
            <a:srgbClr val="FBAE40"/>
          </p15:clr>
        </p15:guide>
        <p15:guide id="3" orient="horz" pos="155">
          <p15:clr>
            <a:srgbClr val="FBAE40"/>
          </p15:clr>
        </p15:guide>
        <p15:guide id="4" orient="horz" pos="1026">
          <p15:clr>
            <a:srgbClr val="FBAE40"/>
          </p15:clr>
        </p15:guide>
        <p15:guide id="5" orient="horz" pos="3947">
          <p15:clr>
            <a:srgbClr val="FBAE40"/>
          </p15:clr>
        </p15:guide>
        <p15:guide id="6" orient="horz" pos="68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N^LTech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9883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N^L2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B20E9-727A-4649-BFE1-F57402259C84}"/>
              </a:ext>
            </a:extLst>
          </p:cNvPr>
          <p:cNvSpPr>
            <a:spLocks noGrp="1"/>
          </p:cNvSpPr>
          <p:nvPr>
            <p:ph type="title" hasCustomPrompt="1"/>
          </p:nvPr>
        </p:nvSpPr>
        <p:spPr>
          <a:xfrm>
            <a:off x="300039" y="249342"/>
            <a:ext cx="10323576" cy="839684"/>
          </a:xfrm>
          <a:noFill/>
        </p:spPr>
        <p:txBody>
          <a:bodyPr/>
          <a:lstStyle>
            <a:lvl1pPr>
              <a:defRPr/>
            </a:lvl1pPr>
          </a:lstStyle>
          <a:p>
            <a:r>
              <a:rPr lang="en-US"/>
              <a:t>Click to enter title text.</a:t>
            </a:r>
            <a:br>
              <a:rPr lang="en-US"/>
            </a:br>
            <a:r>
              <a:rPr lang="en-US"/>
              <a:t>To create subtitle, unbold and change to 22pts</a:t>
            </a:r>
          </a:p>
        </p:txBody>
      </p:sp>
      <p:sp>
        <p:nvSpPr>
          <p:cNvPr id="12" name="Text Placeholder 11">
            <a:extLst>
              <a:ext uri="{FF2B5EF4-FFF2-40B4-BE49-F238E27FC236}">
                <a16:creationId xmlns:a16="http://schemas.microsoft.com/office/drawing/2014/main" id="{8B5FDCF6-970F-4F48-BBDF-4FA480DBA5C5}"/>
              </a:ext>
            </a:extLst>
          </p:cNvPr>
          <p:cNvSpPr>
            <a:spLocks noGrp="1"/>
          </p:cNvSpPr>
          <p:nvPr>
            <p:ph type="body" sz="quarter" idx="17" hasCustomPrompt="1"/>
          </p:nvPr>
        </p:nvSpPr>
        <p:spPr>
          <a:xfrm>
            <a:off x="300039" y="3886200"/>
            <a:ext cx="3636000" cy="2378613"/>
          </a:xfrm>
        </p:spPr>
        <p:txBody>
          <a:bodyPr/>
          <a:lstStyle>
            <a:lvl1pPr>
              <a:spcAft>
                <a:spcPts val="0"/>
              </a:spcAft>
              <a:defRPr b="1">
                <a:solidFill>
                  <a:schemeClr val="tx2"/>
                </a:solidFill>
              </a:defRPr>
            </a:lvl1pPr>
            <a:lvl2pPr marL="4763" marR="0" indent="0" algn="l" defTabSz="914377" rtl="0" eaLnBrk="1" fontAlgn="auto" latinLnBrk="0" hangingPunct="1">
              <a:lnSpc>
                <a:spcPct val="110000"/>
              </a:lnSpc>
              <a:spcBef>
                <a:spcPts val="0"/>
              </a:spcBef>
              <a:spcAft>
                <a:spcPts val="0"/>
              </a:spcAft>
              <a:buClrTx/>
              <a:buSzTx/>
              <a:buFont typeface="Arial" panose="020B0604020202020204" pitchFamily="34" charset="0"/>
              <a:buNone/>
              <a:tabLst/>
              <a:defRPr b="0">
                <a:solidFill>
                  <a:srgbClr val="404043"/>
                </a:solidFill>
              </a:defRPr>
            </a:lvl2pPr>
            <a:lvl3pPr>
              <a:spcBef>
                <a:spcPts val="600"/>
              </a:spcBef>
              <a:spcAft>
                <a:spcPts val="0"/>
              </a:spcAft>
              <a:defRPr sz="1300"/>
            </a:lvl3pPr>
          </a:lstStyle>
          <a:p>
            <a:pPr lvl="1"/>
            <a:r>
              <a:rPr lang="en-US"/>
              <a:t>Click to enter text</a:t>
            </a:r>
          </a:p>
          <a:p>
            <a:pPr lvl="2"/>
            <a:r>
              <a:rPr lang="en-US"/>
              <a:t>Third level</a:t>
            </a:r>
          </a:p>
        </p:txBody>
      </p:sp>
      <p:sp>
        <p:nvSpPr>
          <p:cNvPr id="6" name="Date Placeholder 5">
            <a:extLst>
              <a:ext uri="{FF2B5EF4-FFF2-40B4-BE49-F238E27FC236}">
                <a16:creationId xmlns:a16="http://schemas.microsoft.com/office/drawing/2014/main" id="{5AB405B4-59DF-9E49-BAA8-11B9E4299624}"/>
              </a:ext>
            </a:extLst>
          </p:cNvPr>
          <p:cNvSpPr>
            <a:spLocks noGrp="1"/>
          </p:cNvSpPr>
          <p:nvPr>
            <p:ph type="dt" sz="half" idx="25"/>
          </p:nvPr>
        </p:nvSpPr>
        <p:spPr/>
        <p:txBody>
          <a:bodyPr/>
          <a:lstStyle/>
          <a:p>
            <a:fld id="{E7CEC82B-6B0F-4719-8955-92FFDBC0DE45}" type="datetime1">
              <a:rPr lang="en-US" smtClean="0"/>
              <a:t>1/23/2020</a:t>
            </a:fld>
            <a:endParaRPr lang="en-GB"/>
          </a:p>
        </p:txBody>
      </p:sp>
      <p:sp>
        <p:nvSpPr>
          <p:cNvPr id="11" name="Footer Placeholder 10">
            <a:extLst>
              <a:ext uri="{FF2B5EF4-FFF2-40B4-BE49-F238E27FC236}">
                <a16:creationId xmlns:a16="http://schemas.microsoft.com/office/drawing/2014/main" id="{D8455575-2EB0-6E4C-AFB0-4D6391EAD749}"/>
              </a:ext>
            </a:extLst>
          </p:cNvPr>
          <p:cNvSpPr>
            <a:spLocks noGrp="1"/>
          </p:cNvSpPr>
          <p:nvPr>
            <p:ph type="ftr" sz="quarter" idx="26"/>
          </p:nvPr>
        </p:nvSpPr>
        <p:spPr/>
        <p:txBody>
          <a:bodyPr/>
          <a:lstStyle/>
          <a:p>
            <a:r>
              <a:rPr lang="en-GB"/>
              <a:t>Footer</a:t>
            </a:r>
          </a:p>
        </p:txBody>
      </p:sp>
      <p:sp>
        <p:nvSpPr>
          <p:cNvPr id="13" name="Slide Number Placeholder 12">
            <a:extLst>
              <a:ext uri="{FF2B5EF4-FFF2-40B4-BE49-F238E27FC236}">
                <a16:creationId xmlns:a16="http://schemas.microsoft.com/office/drawing/2014/main" id="{0040B1AD-319A-444D-9BF1-1876E54FC31E}"/>
              </a:ext>
            </a:extLst>
          </p:cNvPr>
          <p:cNvSpPr>
            <a:spLocks noGrp="1"/>
          </p:cNvSpPr>
          <p:nvPr>
            <p:ph type="sldNum" sz="quarter" idx="27"/>
          </p:nvPr>
        </p:nvSpPr>
        <p:spPr/>
        <p:txBody>
          <a:bodyPr/>
          <a:lstStyle/>
          <a:p>
            <a:fld id="{350E99F9-58F0-4AF2-A985-BDC45D75003F}" type="slidenum">
              <a:rPr lang="en-GB" smtClean="0"/>
              <a:pPr/>
              <a:t>‹Nr.›</a:t>
            </a:fld>
            <a:endParaRPr lang="en-GB"/>
          </a:p>
        </p:txBody>
      </p:sp>
      <p:sp>
        <p:nvSpPr>
          <p:cNvPr id="21" name="Picture Placeholder 6">
            <a:extLst>
              <a:ext uri="{FF2B5EF4-FFF2-40B4-BE49-F238E27FC236}">
                <a16:creationId xmlns:a16="http://schemas.microsoft.com/office/drawing/2014/main" id="{ED981200-DED8-C540-AD64-6CEC45118648}"/>
              </a:ext>
            </a:extLst>
          </p:cNvPr>
          <p:cNvSpPr>
            <a:spLocks noGrp="1"/>
          </p:cNvSpPr>
          <p:nvPr>
            <p:ph type="pic" sz="quarter" idx="21"/>
          </p:nvPr>
        </p:nvSpPr>
        <p:spPr>
          <a:xfrm>
            <a:off x="301391" y="2089151"/>
            <a:ext cx="3636000" cy="1548591"/>
          </a:xfrm>
        </p:spPr>
        <p:txBody>
          <a:bodyPr/>
          <a:lstStyle/>
          <a:p>
            <a:endParaRPr lang="en-US"/>
          </a:p>
        </p:txBody>
      </p:sp>
      <p:sp>
        <p:nvSpPr>
          <p:cNvPr id="14" name="Text Placeholder 11">
            <a:extLst>
              <a:ext uri="{FF2B5EF4-FFF2-40B4-BE49-F238E27FC236}">
                <a16:creationId xmlns:a16="http://schemas.microsoft.com/office/drawing/2014/main" id="{73FB5EC2-EA7F-FC47-9FF8-23D2BF64B45B}"/>
              </a:ext>
            </a:extLst>
          </p:cNvPr>
          <p:cNvSpPr>
            <a:spLocks noGrp="1"/>
          </p:cNvSpPr>
          <p:nvPr>
            <p:ph type="body" sz="quarter" idx="28" hasCustomPrompt="1"/>
          </p:nvPr>
        </p:nvSpPr>
        <p:spPr>
          <a:xfrm>
            <a:off x="300039" y="1627189"/>
            <a:ext cx="3636000" cy="293187"/>
          </a:xfrm>
        </p:spPr>
        <p:txBody>
          <a:bodyPr/>
          <a:lstStyle>
            <a:lvl1pPr>
              <a:spcAft>
                <a:spcPts val="0"/>
              </a:spcAft>
              <a:defRPr b="1">
                <a:solidFill>
                  <a:srgbClr val="FF9E18"/>
                </a:solidFill>
              </a:defRPr>
            </a:lvl1pPr>
            <a:lvl2pPr marL="4763" marR="0" indent="0" algn="l" defTabSz="914377" rtl="0" eaLnBrk="1" fontAlgn="auto" latinLnBrk="0" hangingPunct="1">
              <a:lnSpc>
                <a:spcPct val="110000"/>
              </a:lnSpc>
              <a:spcBef>
                <a:spcPts val="0"/>
              </a:spcBef>
              <a:spcAft>
                <a:spcPts val="0"/>
              </a:spcAft>
              <a:buClrTx/>
              <a:buSzTx/>
              <a:buFont typeface="Arial" panose="020B0604020202020204" pitchFamily="34" charset="0"/>
              <a:buNone/>
              <a:tabLst/>
              <a:defRPr b="0">
                <a:solidFill>
                  <a:schemeClr val="bg2"/>
                </a:solidFill>
              </a:defRPr>
            </a:lvl2pPr>
            <a:lvl3pPr>
              <a:spcBef>
                <a:spcPts val="600"/>
              </a:spcBef>
              <a:spcAft>
                <a:spcPts val="0"/>
              </a:spcAft>
              <a:defRPr sz="1300"/>
            </a:lvl3pPr>
          </a:lstStyle>
          <a:p>
            <a:pPr lvl="0"/>
            <a:r>
              <a:rPr lang="en-US"/>
              <a:t>Click to enter text</a:t>
            </a:r>
          </a:p>
        </p:txBody>
      </p:sp>
      <p:sp>
        <p:nvSpPr>
          <p:cNvPr id="16" name="Text Placeholder 11">
            <a:extLst>
              <a:ext uri="{FF2B5EF4-FFF2-40B4-BE49-F238E27FC236}">
                <a16:creationId xmlns:a16="http://schemas.microsoft.com/office/drawing/2014/main" id="{DFA02D99-5533-204A-92E2-0C34E6CA9AB1}"/>
              </a:ext>
            </a:extLst>
          </p:cNvPr>
          <p:cNvSpPr>
            <a:spLocks noGrp="1"/>
          </p:cNvSpPr>
          <p:nvPr>
            <p:ph type="body" sz="quarter" idx="29" hasCustomPrompt="1"/>
          </p:nvPr>
        </p:nvSpPr>
        <p:spPr>
          <a:xfrm>
            <a:off x="4276648" y="3886200"/>
            <a:ext cx="3636000" cy="2378613"/>
          </a:xfrm>
        </p:spPr>
        <p:txBody>
          <a:bodyPr/>
          <a:lstStyle>
            <a:lvl1pPr>
              <a:spcAft>
                <a:spcPts val="0"/>
              </a:spcAft>
              <a:defRPr b="1">
                <a:solidFill>
                  <a:schemeClr val="tx2"/>
                </a:solidFill>
              </a:defRPr>
            </a:lvl1pPr>
            <a:lvl2pPr marL="4763" marR="0" indent="0" algn="l" defTabSz="914377" rtl="0" eaLnBrk="1" fontAlgn="auto" latinLnBrk="0" hangingPunct="1">
              <a:lnSpc>
                <a:spcPct val="110000"/>
              </a:lnSpc>
              <a:spcBef>
                <a:spcPts val="0"/>
              </a:spcBef>
              <a:spcAft>
                <a:spcPts val="0"/>
              </a:spcAft>
              <a:buClrTx/>
              <a:buSzTx/>
              <a:buFont typeface="Arial" panose="020B0604020202020204" pitchFamily="34" charset="0"/>
              <a:buNone/>
              <a:tabLst/>
              <a:defRPr b="0">
                <a:solidFill>
                  <a:srgbClr val="404043"/>
                </a:solidFill>
              </a:defRPr>
            </a:lvl2pPr>
            <a:lvl3pPr>
              <a:spcBef>
                <a:spcPts val="600"/>
              </a:spcBef>
              <a:spcAft>
                <a:spcPts val="0"/>
              </a:spcAft>
              <a:defRPr sz="1300"/>
            </a:lvl3pPr>
          </a:lstStyle>
          <a:p>
            <a:pPr lvl="1"/>
            <a:r>
              <a:rPr lang="en-US"/>
              <a:t>Click to enter text</a:t>
            </a:r>
          </a:p>
          <a:p>
            <a:pPr lvl="2"/>
            <a:r>
              <a:rPr lang="en-US"/>
              <a:t>Third level</a:t>
            </a:r>
          </a:p>
        </p:txBody>
      </p:sp>
      <p:sp>
        <p:nvSpPr>
          <p:cNvPr id="19" name="Picture Placeholder 6">
            <a:extLst>
              <a:ext uri="{FF2B5EF4-FFF2-40B4-BE49-F238E27FC236}">
                <a16:creationId xmlns:a16="http://schemas.microsoft.com/office/drawing/2014/main" id="{DA4A6E9E-FE79-C547-8BEB-371014873BD6}"/>
              </a:ext>
            </a:extLst>
          </p:cNvPr>
          <p:cNvSpPr>
            <a:spLocks noGrp="1"/>
          </p:cNvSpPr>
          <p:nvPr>
            <p:ph type="pic" sz="quarter" idx="30"/>
          </p:nvPr>
        </p:nvSpPr>
        <p:spPr>
          <a:xfrm>
            <a:off x="4278000" y="2089151"/>
            <a:ext cx="3636000" cy="1548591"/>
          </a:xfrm>
        </p:spPr>
        <p:txBody>
          <a:bodyPr/>
          <a:lstStyle/>
          <a:p>
            <a:endParaRPr lang="en-US"/>
          </a:p>
        </p:txBody>
      </p:sp>
      <p:sp>
        <p:nvSpPr>
          <p:cNvPr id="20" name="Text Placeholder 11">
            <a:extLst>
              <a:ext uri="{FF2B5EF4-FFF2-40B4-BE49-F238E27FC236}">
                <a16:creationId xmlns:a16="http://schemas.microsoft.com/office/drawing/2014/main" id="{1ABA5760-8C3E-FF4A-A551-929EF0A6A1C8}"/>
              </a:ext>
            </a:extLst>
          </p:cNvPr>
          <p:cNvSpPr>
            <a:spLocks noGrp="1"/>
          </p:cNvSpPr>
          <p:nvPr>
            <p:ph type="body" sz="quarter" idx="31" hasCustomPrompt="1"/>
          </p:nvPr>
        </p:nvSpPr>
        <p:spPr>
          <a:xfrm>
            <a:off x="4276648" y="1627189"/>
            <a:ext cx="3636000" cy="293187"/>
          </a:xfrm>
        </p:spPr>
        <p:txBody>
          <a:bodyPr/>
          <a:lstStyle>
            <a:lvl1pPr marL="0" marR="0" indent="6351" algn="l" defTabSz="914377" rtl="0" eaLnBrk="1" fontAlgn="auto" latinLnBrk="0" hangingPunct="1">
              <a:lnSpc>
                <a:spcPct val="110000"/>
              </a:lnSpc>
              <a:spcBef>
                <a:spcPts val="0"/>
              </a:spcBef>
              <a:spcAft>
                <a:spcPts val="0"/>
              </a:spcAft>
              <a:buClrTx/>
              <a:buSzTx/>
              <a:buFont typeface="Arial" panose="020B0604020202020204" pitchFamily="34" charset="0"/>
              <a:buNone/>
              <a:tabLst/>
              <a:defRPr b="1">
                <a:solidFill>
                  <a:srgbClr val="FF9E18"/>
                </a:solidFill>
              </a:defRPr>
            </a:lvl1pPr>
            <a:lvl2pPr marL="4763" marR="0" indent="0" algn="l" defTabSz="914377" rtl="0" eaLnBrk="1" fontAlgn="auto" latinLnBrk="0" hangingPunct="1">
              <a:lnSpc>
                <a:spcPct val="110000"/>
              </a:lnSpc>
              <a:spcBef>
                <a:spcPts val="0"/>
              </a:spcBef>
              <a:spcAft>
                <a:spcPts val="0"/>
              </a:spcAft>
              <a:buClrTx/>
              <a:buSzTx/>
              <a:buFont typeface="Arial" panose="020B0604020202020204" pitchFamily="34" charset="0"/>
              <a:buNone/>
              <a:tabLst/>
              <a:defRPr b="0">
                <a:solidFill>
                  <a:schemeClr val="bg2"/>
                </a:solidFill>
              </a:defRPr>
            </a:lvl2pPr>
            <a:lvl3pPr>
              <a:spcBef>
                <a:spcPts val="600"/>
              </a:spcBef>
              <a:spcAft>
                <a:spcPts val="0"/>
              </a:spcAft>
              <a:defRPr sz="1300"/>
            </a:lvl3pPr>
          </a:lstStyle>
          <a:p>
            <a:pPr marL="0" marR="0" lvl="0" indent="6351" algn="l" defTabSz="914377"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Click to enter text</a:t>
            </a:r>
          </a:p>
        </p:txBody>
      </p:sp>
      <p:sp>
        <p:nvSpPr>
          <p:cNvPr id="22" name="Text Placeholder 11">
            <a:extLst>
              <a:ext uri="{FF2B5EF4-FFF2-40B4-BE49-F238E27FC236}">
                <a16:creationId xmlns:a16="http://schemas.microsoft.com/office/drawing/2014/main" id="{77BADF77-F9D2-5444-A173-ED61B587AEF7}"/>
              </a:ext>
            </a:extLst>
          </p:cNvPr>
          <p:cNvSpPr>
            <a:spLocks noGrp="1"/>
          </p:cNvSpPr>
          <p:nvPr>
            <p:ph type="body" sz="quarter" idx="32" hasCustomPrompt="1"/>
          </p:nvPr>
        </p:nvSpPr>
        <p:spPr>
          <a:xfrm>
            <a:off x="8253259" y="3886200"/>
            <a:ext cx="3636000" cy="2378613"/>
          </a:xfrm>
        </p:spPr>
        <p:txBody>
          <a:bodyPr/>
          <a:lstStyle>
            <a:lvl1pPr>
              <a:spcAft>
                <a:spcPts val="0"/>
              </a:spcAft>
              <a:defRPr b="1">
                <a:solidFill>
                  <a:schemeClr val="tx2"/>
                </a:solidFill>
              </a:defRPr>
            </a:lvl1pPr>
            <a:lvl2pPr marL="4763" marR="0" indent="0" algn="l" defTabSz="914377" rtl="0" eaLnBrk="1" fontAlgn="auto" latinLnBrk="0" hangingPunct="1">
              <a:lnSpc>
                <a:spcPct val="110000"/>
              </a:lnSpc>
              <a:spcBef>
                <a:spcPts val="0"/>
              </a:spcBef>
              <a:spcAft>
                <a:spcPts val="0"/>
              </a:spcAft>
              <a:buClrTx/>
              <a:buSzTx/>
              <a:buFont typeface="Arial" panose="020B0604020202020204" pitchFamily="34" charset="0"/>
              <a:buNone/>
              <a:tabLst/>
              <a:defRPr b="0">
                <a:solidFill>
                  <a:srgbClr val="404043"/>
                </a:solidFill>
              </a:defRPr>
            </a:lvl2pPr>
            <a:lvl3pPr>
              <a:spcBef>
                <a:spcPts val="600"/>
              </a:spcBef>
              <a:spcAft>
                <a:spcPts val="0"/>
              </a:spcAft>
              <a:defRPr sz="1300"/>
            </a:lvl3pPr>
          </a:lstStyle>
          <a:p>
            <a:pPr lvl="1"/>
            <a:r>
              <a:rPr lang="en-US"/>
              <a:t>Click to enter text</a:t>
            </a:r>
          </a:p>
          <a:p>
            <a:pPr lvl="2"/>
            <a:r>
              <a:rPr lang="en-US"/>
              <a:t>Third level</a:t>
            </a:r>
          </a:p>
        </p:txBody>
      </p:sp>
      <p:sp>
        <p:nvSpPr>
          <p:cNvPr id="23" name="Picture Placeholder 6">
            <a:extLst>
              <a:ext uri="{FF2B5EF4-FFF2-40B4-BE49-F238E27FC236}">
                <a16:creationId xmlns:a16="http://schemas.microsoft.com/office/drawing/2014/main" id="{AD765DC3-FB98-504C-BF1F-D66FEF078137}"/>
              </a:ext>
            </a:extLst>
          </p:cNvPr>
          <p:cNvSpPr>
            <a:spLocks noGrp="1"/>
          </p:cNvSpPr>
          <p:nvPr>
            <p:ph type="pic" sz="quarter" idx="33"/>
          </p:nvPr>
        </p:nvSpPr>
        <p:spPr>
          <a:xfrm>
            <a:off x="8254611" y="2089151"/>
            <a:ext cx="3636000" cy="1548591"/>
          </a:xfrm>
        </p:spPr>
        <p:txBody>
          <a:bodyPr/>
          <a:lstStyle/>
          <a:p>
            <a:endParaRPr lang="en-US"/>
          </a:p>
        </p:txBody>
      </p:sp>
      <p:sp>
        <p:nvSpPr>
          <p:cNvPr id="24" name="Text Placeholder 11">
            <a:extLst>
              <a:ext uri="{FF2B5EF4-FFF2-40B4-BE49-F238E27FC236}">
                <a16:creationId xmlns:a16="http://schemas.microsoft.com/office/drawing/2014/main" id="{D0309B89-3D82-2D47-9BFB-4BA98BAF053D}"/>
              </a:ext>
            </a:extLst>
          </p:cNvPr>
          <p:cNvSpPr>
            <a:spLocks noGrp="1"/>
          </p:cNvSpPr>
          <p:nvPr>
            <p:ph type="body" sz="quarter" idx="34" hasCustomPrompt="1"/>
          </p:nvPr>
        </p:nvSpPr>
        <p:spPr>
          <a:xfrm>
            <a:off x="8253259" y="1627189"/>
            <a:ext cx="3636000" cy="293187"/>
          </a:xfrm>
        </p:spPr>
        <p:txBody>
          <a:bodyPr/>
          <a:lstStyle>
            <a:lvl1pPr marL="0" marR="0" indent="6351" algn="l" defTabSz="914377" rtl="0" eaLnBrk="1" fontAlgn="auto" latinLnBrk="0" hangingPunct="1">
              <a:lnSpc>
                <a:spcPct val="110000"/>
              </a:lnSpc>
              <a:spcBef>
                <a:spcPts val="0"/>
              </a:spcBef>
              <a:spcAft>
                <a:spcPts val="0"/>
              </a:spcAft>
              <a:buClrTx/>
              <a:buSzTx/>
              <a:buFont typeface="Arial" panose="020B0604020202020204" pitchFamily="34" charset="0"/>
              <a:buNone/>
              <a:tabLst/>
              <a:defRPr b="1">
                <a:solidFill>
                  <a:srgbClr val="FF9E18"/>
                </a:solidFill>
              </a:defRPr>
            </a:lvl1pPr>
            <a:lvl2pPr marL="4763" marR="0" indent="0" algn="l" defTabSz="914377" rtl="0" eaLnBrk="1" fontAlgn="auto" latinLnBrk="0" hangingPunct="1">
              <a:lnSpc>
                <a:spcPct val="110000"/>
              </a:lnSpc>
              <a:spcBef>
                <a:spcPts val="0"/>
              </a:spcBef>
              <a:spcAft>
                <a:spcPts val="0"/>
              </a:spcAft>
              <a:buClrTx/>
              <a:buSzTx/>
              <a:buFont typeface="Arial" panose="020B0604020202020204" pitchFamily="34" charset="0"/>
              <a:buNone/>
              <a:tabLst/>
              <a:defRPr b="0">
                <a:solidFill>
                  <a:schemeClr val="bg2"/>
                </a:solidFill>
              </a:defRPr>
            </a:lvl2pPr>
            <a:lvl3pPr>
              <a:spcBef>
                <a:spcPts val="600"/>
              </a:spcBef>
              <a:spcAft>
                <a:spcPts val="0"/>
              </a:spcAft>
              <a:defRPr sz="1300"/>
            </a:lvl3pPr>
          </a:lstStyle>
          <a:p>
            <a:pPr marL="0" marR="0" lvl="0" indent="6351" algn="l" defTabSz="914377" rtl="0" eaLnBrk="1" fontAlgn="auto" latinLnBrk="0" hangingPunct="1">
              <a:lnSpc>
                <a:spcPct val="110000"/>
              </a:lnSpc>
              <a:spcBef>
                <a:spcPts val="0"/>
              </a:spcBef>
              <a:spcAft>
                <a:spcPts val="0"/>
              </a:spcAft>
              <a:buClrTx/>
              <a:buSzTx/>
              <a:buFont typeface="Arial" panose="020B0604020202020204" pitchFamily="34" charset="0"/>
              <a:buNone/>
              <a:tabLst/>
              <a:defRPr/>
            </a:pPr>
            <a:r>
              <a:rPr lang="en-US"/>
              <a:t>Click to enter text</a:t>
            </a:r>
          </a:p>
        </p:txBody>
      </p:sp>
      <p:pic>
        <p:nvPicPr>
          <p:cNvPr id="17" name="SN^logo">
            <a:extLst>
              <a:ext uri="{FF2B5EF4-FFF2-40B4-BE49-F238E27FC236}">
                <a16:creationId xmlns:a16="http://schemas.microsoft.com/office/drawing/2014/main" id="{5503D998-6F4C-43C3-BE6A-E83B8FFE1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59747" y="327025"/>
            <a:ext cx="925200" cy="471600"/>
          </a:xfrm>
          <a:prstGeom prst="rect">
            <a:avLst/>
          </a:prstGeom>
        </p:spPr>
      </p:pic>
    </p:spTree>
    <p:extLst>
      <p:ext uri="{BB962C8B-B14F-4D97-AF65-F5344CB8AC3E}">
        <p14:creationId xmlns:p14="http://schemas.microsoft.com/office/powerpoint/2010/main" val="4148877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Only ">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299E163-D358-4521-8D9F-AA3B7899FEFA}"/>
              </a:ext>
            </a:extLst>
          </p:cNvPr>
          <p:cNvGraphicFramePr>
            <a:graphicFrameLocks noChangeAspect="1"/>
          </p:cNvGraphicFramePr>
          <p:nvPr userDrawn="1">
            <p:custDataLst>
              <p:tags r:id="rId2"/>
            </p:custDataLst>
            <p:extLst>
              <p:ext uri="{D42A27DB-BD31-4B8C-83A1-F6EECF244321}">
                <p14:modId xmlns:p14="http://schemas.microsoft.com/office/powerpoint/2010/main" val="19945574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652" name="think-cell Slide" r:id="rId5" imgW="351" imgH="351" progId="TCLayout.ActiveDocument.1">
                  <p:embed/>
                </p:oleObj>
              </mc:Choice>
              <mc:Fallback>
                <p:oleObj name="think-cell Slide" r:id="rId5" imgW="351" imgH="351" progId="TCLayout.ActiveDocument.1">
                  <p:embed/>
                  <p:pic>
                    <p:nvPicPr>
                      <p:cNvPr id="5" name="Object 4" hidden="1">
                        <a:extLst>
                          <a:ext uri="{FF2B5EF4-FFF2-40B4-BE49-F238E27FC236}">
                            <a16:creationId xmlns:a16="http://schemas.microsoft.com/office/drawing/2014/main" id="{B299E163-D358-4521-8D9F-AA3B7899FEF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962C391-5C5B-41A3-B3D9-A730AF560DC3}"/>
              </a:ext>
            </a:extLst>
          </p:cNvPr>
          <p:cNvSpPr/>
          <p:nvPr userDrawn="1">
            <p:custDataLst>
              <p:tags r:id="rId3"/>
            </p:custDataLst>
          </p:nvPr>
        </p:nvSpPr>
        <p:spPr bwMode="auto">
          <a:xfrm>
            <a:off x="0" y="0"/>
            <a:ext cx="158750" cy="158750"/>
          </a:xfrm>
          <a:prstGeom prst="rect">
            <a:avLst/>
          </a:prstGeom>
          <a:noFill/>
          <a:ln w="28575">
            <a:solidFill>
              <a:schemeClr val="accent5"/>
            </a:solidFill>
            <a:round/>
            <a:headEnd/>
            <a:tailEnd/>
          </a:ln>
          <a:effectLst/>
        </p:spPr>
        <p:txBody>
          <a:bodyPr vert="horz" wrap="none" lIns="0" tIns="0" rIns="0" bIns="0" numCol="1" spcCol="0" rtlCol="0" anchor="ctr" anchorCtr="0">
            <a:noAutofit/>
          </a:bodyPr>
          <a:lstStyle/>
          <a:p>
            <a:pPr marL="0" lvl="0" indent="0" algn="ctr" eaLnBrk="0">
              <a:lnSpc>
                <a:spcPct val="90000"/>
              </a:lnSpc>
              <a:spcBef>
                <a:spcPct val="0"/>
              </a:spcBef>
              <a:spcAft>
                <a:spcPct val="0"/>
              </a:spcAft>
            </a:pPr>
            <a:endParaRPr lang="en-GB" sz="24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Title 2"/>
          <p:cNvSpPr>
            <a:spLocks noGrp="1" noChangeArrowheads="1"/>
          </p:cNvSpPr>
          <p:nvPr>
            <p:ph type="title" hasCustomPrompt="1"/>
          </p:nvPr>
        </p:nvSpPr>
        <p:spPr bwMode="gray">
          <a:xfrm>
            <a:off x="411412" y="241891"/>
            <a:ext cx="11369176" cy="412663"/>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r>
              <a:rPr lang="en-GB"/>
              <a:t>Click to edit master title style</a:t>
            </a:r>
            <a:endParaRPr lang="en-GB" dirty="0"/>
          </a:p>
        </p:txBody>
      </p:sp>
      <p:sp>
        <p:nvSpPr>
          <p:cNvPr id="4" name="Content Placeholder 2"/>
          <p:cNvSpPr>
            <a:spLocks noGrp="1"/>
          </p:cNvSpPr>
          <p:nvPr>
            <p:ph sz="quarter" idx="12" hasCustomPrompt="1"/>
          </p:nvPr>
        </p:nvSpPr>
        <p:spPr>
          <a:xfrm>
            <a:off x="6727971" y="6300787"/>
            <a:ext cx="5044930" cy="167125"/>
          </a:xfrm>
        </p:spPr>
        <p:txBody>
          <a:bodyPr/>
          <a:lstStyle>
            <a:lvl1pPr marL="0" indent="0" algn="r">
              <a:buFontTx/>
              <a:buNone/>
              <a:defRPr sz="700"/>
            </a:lvl1pPr>
          </a:lstStyle>
          <a:p>
            <a:pPr lvl="0"/>
            <a:r>
              <a:rPr lang="en-GB" sz="800"/>
              <a:t>Source: </a:t>
            </a:r>
            <a:r>
              <a:rPr lang="en-GB" sz="800" baseline="30000"/>
              <a:t>n</a:t>
            </a:r>
            <a:r>
              <a:rPr lang="en-GB" sz="800"/>
              <a:t>[research name], [research date], [research body]; </a:t>
            </a:r>
            <a:r>
              <a:rPr lang="en-GB" sz="800" baseline="30000"/>
              <a:t>n</a:t>
            </a:r>
            <a:r>
              <a:rPr lang="en-GB" sz="800"/>
              <a:t>[research name], [research date], [research body]</a:t>
            </a:r>
            <a:endParaRPr lang="en-GB" dirty="0"/>
          </a:p>
        </p:txBody>
      </p:sp>
    </p:spTree>
    <p:extLst>
      <p:ext uri="{BB962C8B-B14F-4D97-AF65-F5344CB8AC3E}">
        <p14:creationId xmlns:p14="http://schemas.microsoft.com/office/powerpoint/2010/main" val="81885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Content, no subhea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8093C3D-0CF1-43F2-A30C-62E1C6F30647}"/>
              </a:ext>
            </a:extLst>
          </p:cNvPr>
          <p:cNvGraphicFramePr>
            <a:graphicFrameLocks noChangeAspect="1"/>
          </p:cNvGraphicFramePr>
          <p:nvPr userDrawn="1">
            <p:custDataLst>
              <p:tags r:id="rId2"/>
            </p:custDataLst>
            <p:extLst>
              <p:ext uri="{D42A27DB-BD31-4B8C-83A1-F6EECF244321}">
                <p14:modId xmlns:p14="http://schemas.microsoft.com/office/powerpoint/2010/main" val="4462102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76" name="think-cell Slide" r:id="rId5" imgW="351" imgH="351" progId="TCLayout.ActiveDocument.1">
                  <p:embed/>
                </p:oleObj>
              </mc:Choice>
              <mc:Fallback>
                <p:oleObj name="think-cell Slide" r:id="rId5" imgW="351" imgH="351" progId="TCLayout.ActiveDocument.1">
                  <p:embed/>
                  <p:pic>
                    <p:nvPicPr>
                      <p:cNvPr id="3" name="Object 2" hidden="1">
                        <a:extLst>
                          <a:ext uri="{FF2B5EF4-FFF2-40B4-BE49-F238E27FC236}">
                            <a16:creationId xmlns:a16="http://schemas.microsoft.com/office/drawing/2014/main" id="{58093C3D-0CF1-43F2-A30C-62E1C6F3064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A0CAD3D-CD33-40E1-A2C6-D736CD02DD42}"/>
              </a:ext>
            </a:extLst>
          </p:cNvPr>
          <p:cNvSpPr/>
          <p:nvPr userDrawn="1">
            <p:custDataLst>
              <p:tags r:id="rId3"/>
            </p:custDataLst>
          </p:nvPr>
        </p:nvSpPr>
        <p:spPr bwMode="auto">
          <a:xfrm>
            <a:off x="0" y="0"/>
            <a:ext cx="158750" cy="158750"/>
          </a:xfrm>
          <a:prstGeom prst="rect">
            <a:avLst/>
          </a:prstGeom>
          <a:noFill/>
          <a:ln w="28575">
            <a:solidFill>
              <a:schemeClr val="accent5"/>
            </a:solidFill>
            <a:round/>
            <a:headEnd/>
            <a:tailEnd/>
          </a:ln>
          <a:effectLst/>
        </p:spPr>
        <p:txBody>
          <a:bodyPr vert="horz" wrap="none" lIns="0" tIns="0" rIns="0" bIns="0" numCol="1" spcCol="0" rtlCol="0" anchor="ctr" anchorCtr="0">
            <a:noAutofit/>
          </a:bodyPr>
          <a:lstStyle/>
          <a:p>
            <a:pPr marL="0" lvl="0" indent="0" algn="ctr" eaLnBrk="0">
              <a:lnSpc>
                <a:spcPct val="90000"/>
              </a:lnSpc>
              <a:spcBef>
                <a:spcPct val="0"/>
              </a:spcBef>
              <a:spcAft>
                <a:spcPct val="0"/>
              </a:spcAft>
            </a:pPr>
            <a:endParaRPr lang="en-GB" sz="24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13" name="Content Placeholder 12"/>
          <p:cNvSpPr>
            <a:spLocks noGrp="1"/>
          </p:cNvSpPr>
          <p:nvPr>
            <p:ph sz="quarter" idx="10" hasCustomPrompt="1"/>
          </p:nvPr>
        </p:nvSpPr>
        <p:spPr>
          <a:xfrm>
            <a:off x="411412" y="1196752"/>
            <a:ext cx="11369176" cy="5013548"/>
          </a:xfrm>
        </p:spPr>
        <p:txBody>
          <a:bodyPr/>
          <a:lstStyle>
            <a:lvl1pPr marL="169863" indent="-169863">
              <a:buFont typeface="Wingdings" charset="2"/>
              <a:buChar char="§"/>
              <a:defRPr sz="1800">
                <a:solidFill>
                  <a:schemeClr val="tx1"/>
                </a:solidFill>
              </a:defRPr>
            </a:lvl1pPr>
            <a:lvl2pPr>
              <a:defRPr sz="1600">
                <a:solidFill>
                  <a:schemeClr val="tx1">
                    <a:lumMod val="65000"/>
                    <a:lumOff val="35000"/>
                  </a:schemeClr>
                </a:solidFill>
              </a:defRPr>
            </a:lvl2pPr>
            <a:lvl3pPr marL="803275" indent="-173038">
              <a:buFont typeface="Wingdings" charset="2"/>
              <a:buChar char="§"/>
              <a:defRPr sz="1400">
                <a:solidFill>
                  <a:schemeClr val="tx1">
                    <a:lumMod val="65000"/>
                    <a:lumOff val="35000"/>
                  </a:schemeClr>
                </a:solidFill>
              </a:defRPr>
            </a:lvl3pPr>
            <a:lvl4pPr>
              <a:defRPr sz="1200">
                <a:solidFill>
                  <a:schemeClr val="tx1">
                    <a:lumMod val="65000"/>
                    <a:lumOff val="35000"/>
                  </a:schemeClr>
                </a:solidFill>
              </a:defRPr>
            </a:lvl4pPr>
            <a:lvl5pPr>
              <a:defRPr sz="1200">
                <a:solidFill>
                  <a:schemeClr val="tx1">
                    <a:lumMod val="65000"/>
                    <a:lumOff val="3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Rectangle 2"/>
          <p:cNvSpPr>
            <a:spLocks noGrp="1" noChangeArrowheads="1"/>
          </p:cNvSpPr>
          <p:nvPr>
            <p:ph type="title" hasCustomPrompt="1"/>
          </p:nvPr>
        </p:nvSpPr>
        <p:spPr bwMode="gray">
          <a:xfrm>
            <a:off x="419100" y="241891"/>
            <a:ext cx="11361488" cy="412663"/>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r>
              <a:rPr lang="en-GB"/>
              <a:t>Click to edit master title style</a:t>
            </a:r>
            <a:endParaRPr lang="en-GB" dirty="0"/>
          </a:p>
        </p:txBody>
      </p:sp>
      <p:sp>
        <p:nvSpPr>
          <p:cNvPr id="7" name="Text Placeholder 10"/>
          <p:cNvSpPr>
            <a:spLocks noGrp="1"/>
          </p:cNvSpPr>
          <p:nvPr>
            <p:ph type="body" sz="quarter" idx="12" hasCustomPrompt="1"/>
          </p:nvPr>
        </p:nvSpPr>
        <p:spPr>
          <a:xfrm>
            <a:off x="6225309" y="6354763"/>
            <a:ext cx="5555529" cy="172614"/>
          </a:xfrm>
        </p:spPr>
        <p:txBody>
          <a:bodyPr/>
          <a:lstStyle>
            <a:lvl1pPr marL="0" indent="0" algn="r">
              <a:buFontTx/>
              <a:buNone/>
              <a:defRPr sz="800"/>
            </a:lvl1pPr>
          </a:lstStyle>
          <a:p>
            <a:r>
              <a:rPr lang="en-GB" sz="800" kern="0"/>
              <a:t>Source: </a:t>
            </a:r>
            <a:r>
              <a:rPr lang="en-GB" sz="800" kern="0" baseline="30000"/>
              <a:t>n</a:t>
            </a:r>
            <a:r>
              <a:rPr lang="en-GB" sz="800" kern="0"/>
              <a:t>[research name], [research date], [research body]; </a:t>
            </a:r>
            <a:r>
              <a:rPr lang="en-GB" sz="800" kern="0" baseline="30000"/>
              <a:t>n</a:t>
            </a:r>
            <a:r>
              <a:rPr lang="en-GB" sz="800" kern="0"/>
              <a:t>[research name], [research date], [research body]</a:t>
            </a:r>
            <a:endParaRPr lang="en-GB" kern="0" dirty="0"/>
          </a:p>
        </p:txBody>
      </p:sp>
    </p:spTree>
    <p:extLst>
      <p:ext uri="{BB962C8B-B14F-4D97-AF65-F5344CB8AC3E}">
        <p14:creationId xmlns:p14="http://schemas.microsoft.com/office/powerpoint/2010/main" val="178556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Layout">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lstStyle/>
          <a:p>
            <a:r>
              <a:rPr lang="en-US" dirty="0"/>
              <a:t>Click to edit master title style</a:t>
            </a:r>
            <a:endParaRPr lang="en-IN" dirty="0"/>
          </a:p>
        </p:txBody>
      </p:sp>
    </p:spTree>
    <p:extLst>
      <p:ext uri="{BB962C8B-B14F-4D97-AF65-F5344CB8AC3E}">
        <p14:creationId xmlns:p14="http://schemas.microsoft.com/office/powerpoint/2010/main" val="317034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Only ">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gray">
          <a:xfrm>
            <a:off x="411412" y="241891"/>
            <a:ext cx="11369176" cy="412663"/>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r>
              <a:rPr lang="en-US"/>
              <a:t>Click to edit master title style</a:t>
            </a:r>
          </a:p>
        </p:txBody>
      </p:sp>
    </p:spTree>
    <p:extLst>
      <p:ext uri="{BB962C8B-B14F-4D97-AF65-F5344CB8AC3E}">
        <p14:creationId xmlns:p14="http://schemas.microsoft.com/office/powerpoint/2010/main" val="303990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and Content Layout">
    <p:spTree>
      <p:nvGrpSpPr>
        <p:cNvPr id="1" name=""/>
        <p:cNvGrpSpPr/>
        <p:nvPr/>
      </p:nvGrpSpPr>
      <p:grpSpPr>
        <a:xfrm>
          <a:off x="0" y="0"/>
          <a:ext cx="0" cy="0"/>
          <a:chOff x="0" y="0"/>
          <a:chExt cx="0" cy="0"/>
        </a:xfrm>
      </p:grpSpPr>
      <p:sp>
        <p:nvSpPr>
          <p:cNvPr id="13" name="Content Placeholder 12"/>
          <p:cNvSpPr>
            <a:spLocks noGrp="1"/>
          </p:cNvSpPr>
          <p:nvPr>
            <p:ph sz="quarter" idx="10" hasCustomPrompt="1"/>
          </p:nvPr>
        </p:nvSpPr>
        <p:spPr>
          <a:xfrm>
            <a:off x="419100" y="1412776"/>
            <a:ext cx="11361488" cy="4797524"/>
          </a:xfrm>
        </p:spPr>
        <p:txBody>
          <a:bodyPr/>
          <a:lstStyle>
            <a:lvl1pPr marL="169863" indent="-169863">
              <a:buClr>
                <a:srgbClr val="7C878E"/>
              </a:buClr>
              <a:buFont typeface="Wingdings" charset="2"/>
              <a:buChar char="§"/>
              <a:defRPr sz="1800">
                <a:solidFill>
                  <a:schemeClr val="tx1"/>
                </a:solidFill>
              </a:defRPr>
            </a:lvl1pPr>
            <a:lvl2pPr>
              <a:buClr>
                <a:srgbClr val="7C878E"/>
              </a:buClr>
              <a:defRPr sz="1600">
                <a:solidFill>
                  <a:srgbClr val="7C878E"/>
                </a:solidFill>
              </a:defRPr>
            </a:lvl2pPr>
            <a:lvl3pPr marL="803275" indent="-173038">
              <a:buClr>
                <a:srgbClr val="7C878E"/>
              </a:buClr>
              <a:buFont typeface="Wingdings" charset="2"/>
              <a:buChar char="§"/>
              <a:defRPr sz="1400">
                <a:solidFill>
                  <a:srgbClr val="7C878E"/>
                </a:solidFill>
              </a:defRPr>
            </a:lvl3pPr>
            <a:lvl4pPr>
              <a:buClr>
                <a:srgbClr val="7C878E"/>
              </a:buClr>
              <a:defRPr sz="1200">
                <a:solidFill>
                  <a:srgbClr val="7C878E"/>
                </a:solidFill>
              </a:defRPr>
            </a:lvl4pPr>
            <a:lvl5pPr>
              <a:buClr>
                <a:srgbClr val="7C878E"/>
              </a:buClr>
              <a:defRPr sz="1200">
                <a:solidFill>
                  <a:srgbClr val="7C878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Text Placeholder 8"/>
          <p:cNvSpPr>
            <a:spLocks noGrp="1"/>
          </p:cNvSpPr>
          <p:nvPr>
            <p:ph type="body" sz="quarter" idx="11" hasCustomPrompt="1"/>
          </p:nvPr>
        </p:nvSpPr>
        <p:spPr>
          <a:xfrm>
            <a:off x="419100" y="673506"/>
            <a:ext cx="11353800" cy="422193"/>
          </a:xfrm>
        </p:spPr>
        <p:txBody>
          <a:bodyPr/>
          <a:lstStyle>
            <a:lvl1pPr marL="0" indent="0">
              <a:lnSpc>
                <a:spcPts val="2000"/>
              </a:lnSpc>
              <a:spcBef>
                <a:spcPts val="0"/>
              </a:spcBef>
              <a:buFontTx/>
              <a:buNone/>
              <a:defRPr sz="1800">
                <a:solidFill>
                  <a:srgbClr val="7C878E"/>
                </a:solidFill>
              </a:defRPr>
            </a:lvl1pPr>
          </a:lstStyle>
          <a:p>
            <a:pPr lvl="0"/>
            <a:r>
              <a:rPr lang="en-US"/>
              <a:t>Click here to edit</a:t>
            </a:r>
          </a:p>
        </p:txBody>
      </p:sp>
      <p:sp>
        <p:nvSpPr>
          <p:cNvPr id="5" name="Rectangle 2"/>
          <p:cNvSpPr>
            <a:spLocks noGrp="1" noChangeArrowheads="1"/>
          </p:cNvSpPr>
          <p:nvPr>
            <p:ph type="title"/>
          </p:nvPr>
        </p:nvSpPr>
        <p:spPr bwMode="gray">
          <a:xfrm>
            <a:off x="419100" y="241891"/>
            <a:ext cx="11361488" cy="412663"/>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r>
              <a:rPr lang="en-US"/>
              <a:t>Click to edit master title style</a:t>
            </a:r>
          </a:p>
        </p:txBody>
      </p:sp>
    </p:spTree>
    <p:extLst>
      <p:ext uri="{BB962C8B-B14F-4D97-AF65-F5344CB8AC3E}">
        <p14:creationId xmlns:p14="http://schemas.microsoft.com/office/powerpoint/2010/main" val="149605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Only - Subtitle">
    <p:spTree>
      <p:nvGrpSpPr>
        <p:cNvPr id="1" name=""/>
        <p:cNvGrpSpPr/>
        <p:nvPr/>
      </p:nvGrpSpPr>
      <p:grpSpPr>
        <a:xfrm>
          <a:off x="0" y="0"/>
          <a:ext cx="0" cy="0"/>
          <a:chOff x="0" y="0"/>
          <a:chExt cx="0" cy="0"/>
        </a:xfrm>
      </p:grpSpPr>
      <p:sp>
        <p:nvSpPr>
          <p:cNvPr id="3" name="Text Placeholder 8"/>
          <p:cNvSpPr>
            <a:spLocks noGrp="1"/>
          </p:cNvSpPr>
          <p:nvPr>
            <p:ph type="body" sz="quarter" idx="11" hasCustomPrompt="1"/>
          </p:nvPr>
        </p:nvSpPr>
        <p:spPr>
          <a:xfrm>
            <a:off x="419100" y="673506"/>
            <a:ext cx="11353800" cy="422193"/>
          </a:xfrm>
        </p:spPr>
        <p:txBody>
          <a:bodyPr/>
          <a:lstStyle>
            <a:lvl1pPr marL="0" indent="0">
              <a:lnSpc>
                <a:spcPts val="2000"/>
              </a:lnSpc>
              <a:spcBef>
                <a:spcPts val="0"/>
              </a:spcBef>
              <a:buFontTx/>
              <a:buNone/>
              <a:defRPr sz="1800">
                <a:solidFill>
                  <a:srgbClr val="7C878E"/>
                </a:solidFill>
              </a:defRPr>
            </a:lvl1pPr>
          </a:lstStyle>
          <a:p>
            <a:pPr lvl="0"/>
            <a:r>
              <a:rPr lang="en-US"/>
              <a:t>Click here to edit</a:t>
            </a:r>
          </a:p>
        </p:txBody>
      </p:sp>
      <p:sp>
        <p:nvSpPr>
          <p:cNvPr id="4" name="Rectangle 2"/>
          <p:cNvSpPr>
            <a:spLocks noGrp="1" noChangeArrowheads="1"/>
          </p:cNvSpPr>
          <p:nvPr>
            <p:ph type="title"/>
          </p:nvPr>
        </p:nvSpPr>
        <p:spPr bwMode="gray">
          <a:xfrm>
            <a:off x="411412" y="241891"/>
            <a:ext cx="11369176" cy="412663"/>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r>
              <a:rPr lang="en-US"/>
              <a:t>Click to edit master title style</a:t>
            </a:r>
          </a:p>
        </p:txBody>
      </p:sp>
    </p:spTree>
    <p:extLst>
      <p:ext uri="{BB962C8B-B14F-4D97-AF65-F5344CB8AC3E}">
        <p14:creationId xmlns:p14="http://schemas.microsoft.com/office/powerpoint/2010/main" val="316792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8.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ags" Target="../tags/tag1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4.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2" Type="http://schemas.openxmlformats.org/officeDocument/2006/relationships/tags" Target="../tags/tag23.xml"/><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heme" Target="../theme/theme7.xml"/><Relationship Id="rId1" Type="http://schemas.openxmlformats.org/officeDocument/2006/relationships/slideLayout" Target="../slideLayouts/slideLayout38.xml"/></Relationships>
</file>

<file path=ppt/slideMasters/_rels/slideMaster8.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heme" Target="../theme/theme8.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6"/>
            </p:custDataLst>
            <p:extLst>
              <p:ext uri="{D42A27DB-BD31-4B8C-83A1-F6EECF244321}">
                <p14:modId xmlns:p14="http://schemas.microsoft.com/office/powerpoint/2010/main" val="236134749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02" name="think-cell Slide" r:id="rId18" imgW="270" imgH="270" progId="TCLayout.ActiveDocument.1">
                  <p:embed/>
                </p:oleObj>
              </mc:Choice>
              <mc:Fallback>
                <p:oleObj name="think-cell Slide" r:id="rId18" imgW="270" imgH="270" progId="TCLayout.ActiveDocument.1">
                  <p:embed/>
                  <p:pic>
                    <p:nvPicPr>
                      <p:cNvPr id="2" name="Object 1" hidden="1"/>
                      <p:cNvPicPr/>
                      <p:nvPr/>
                    </p:nvPicPr>
                    <p:blipFill>
                      <a:blip r:embed="rId19"/>
                      <a:stretch>
                        <a:fillRect/>
                      </a:stretch>
                    </p:blipFill>
                    <p:spPr>
                      <a:xfrm>
                        <a:off x="1588" y="1588"/>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0C73448D-2024-4D99-9371-DAC85141DF1A}"/>
              </a:ext>
            </a:extLst>
          </p:cNvPr>
          <p:cNvSpPr/>
          <p:nvPr userDrawn="1">
            <p:custDataLst>
              <p:tags r:id="rId17"/>
            </p:custDataLst>
          </p:nvPr>
        </p:nvSpPr>
        <p:spPr bwMode="auto">
          <a:xfrm>
            <a:off x="0" y="0"/>
            <a:ext cx="158750" cy="158750"/>
          </a:xfrm>
          <a:prstGeom prst="rect">
            <a:avLst/>
          </a:prstGeom>
          <a:noFill/>
          <a:ln w="28575">
            <a:solidFill>
              <a:schemeClr val="accent5"/>
            </a:solidFill>
            <a:round/>
            <a:headEnd/>
            <a:tailEnd/>
          </a:ln>
          <a:effectLst/>
        </p:spPr>
        <p:txBody>
          <a:bodyPr vert="horz" wrap="none" lIns="0" tIns="0" rIns="0" bIns="0" numCol="1" spcCol="0" rtlCol="0" anchor="ctr" anchorCtr="0">
            <a:noAutofit/>
          </a:bodyPr>
          <a:lstStyle/>
          <a:p>
            <a:pPr marL="0" lvl="0" indent="0" algn="ctr" eaLnBrk="0">
              <a:lnSpc>
                <a:spcPct val="90000"/>
              </a:lnSpc>
              <a:spcBef>
                <a:spcPct val="0"/>
              </a:spcBef>
              <a:spcAft>
                <a:spcPct val="0"/>
              </a:spcAft>
            </a:pPr>
            <a:endParaRPr lang="en-GB" sz="24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13314" name="Rectangle 2"/>
          <p:cNvSpPr>
            <a:spLocks noGrp="1" noChangeArrowheads="1"/>
          </p:cNvSpPr>
          <p:nvPr>
            <p:ph type="title"/>
          </p:nvPr>
        </p:nvSpPr>
        <p:spPr bwMode="gray">
          <a:xfrm>
            <a:off x="411412" y="142407"/>
            <a:ext cx="11369176" cy="859550"/>
          </a:xfrm>
          <a:prstGeom prst="rect">
            <a:avLst/>
          </a:prstGeom>
          <a:noFill/>
          <a:ln w="9525">
            <a:noFill/>
            <a:miter lim="800000"/>
            <a:headEnd/>
            <a:tailEnd/>
          </a:ln>
        </p:spPr>
        <p:txBody>
          <a:bodyPr vert="horz" wrap="square" lIns="72000" tIns="36000" rIns="72000" bIns="36000" numCol="1" anchor="t" anchorCtr="0" compatLnSpc="1">
            <a:prstTxWarp prst="textNoShape">
              <a:avLst/>
            </a:prstTxWarp>
            <a:normAutofit/>
          </a:bodyPr>
          <a:lstStyle/>
          <a:p>
            <a:pPr lvl="0"/>
            <a:r>
              <a:rPr lang="en-GB"/>
              <a:t>Click to edit master title style</a:t>
            </a:r>
            <a:endParaRPr lang="en-GB" dirty="0"/>
          </a:p>
        </p:txBody>
      </p:sp>
      <p:sp>
        <p:nvSpPr>
          <p:cNvPr id="13319" name="Rectangle 105"/>
          <p:cNvSpPr>
            <a:spLocks noGrp="1" noChangeArrowheads="1"/>
          </p:cNvSpPr>
          <p:nvPr>
            <p:ph type="body" idx="1"/>
          </p:nvPr>
        </p:nvSpPr>
        <p:spPr bwMode="gray">
          <a:xfrm>
            <a:off x="416066" y="1019178"/>
            <a:ext cx="11359883" cy="5172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Text Box 114"/>
          <p:cNvSpPr txBox="1">
            <a:spLocks noChangeArrowheads="1"/>
          </p:cNvSpPr>
          <p:nvPr/>
        </p:nvSpPr>
        <p:spPr bwMode="auto">
          <a:xfrm>
            <a:off x="7851228" y="6574636"/>
            <a:ext cx="4150272" cy="215444"/>
          </a:xfrm>
          <a:prstGeom prst="rect">
            <a:avLst/>
          </a:prstGeom>
          <a:noFill/>
          <a:ln w="9525">
            <a:noFill/>
            <a:miter lim="800000"/>
            <a:headEnd/>
            <a:tailEnd/>
          </a:ln>
          <a:effectLst/>
        </p:spPr>
        <p:txBody>
          <a:bodyPr wrap="square">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5F73DCEA-7564-4B4F-89CD-24CC7B24A557}" type="slidenum">
              <a:rPr lang="en-GB" sz="800" b="0" smtClean="0">
                <a:solidFill>
                  <a:schemeClr val="accent4"/>
                </a:solidFill>
                <a:latin typeface="Arial" panose="020B0604020202020204" pitchFamily="34" charset="0"/>
                <a:cs typeface="Arial" panose="020B0604020202020204" pitchFamily="34" charset="0"/>
              </a:rPr>
              <a:pPr marL="0" marR="0" indent="0" algn="r" defTabSz="914400" rtl="0" eaLnBrk="0" fontAlgn="base" latinLnBrk="0" hangingPunct="0">
                <a:lnSpc>
                  <a:spcPct val="100000"/>
                </a:lnSpc>
                <a:spcBef>
                  <a:spcPct val="0"/>
                </a:spcBef>
                <a:spcAft>
                  <a:spcPct val="0"/>
                </a:spcAft>
                <a:buClrTx/>
                <a:buSzTx/>
                <a:buFontTx/>
                <a:buNone/>
                <a:tabLst/>
                <a:defRPr/>
              </a:pPr>
              <a:t>‹Nr.›</a:t>
            </a:fld>
            <a:endParaRPr lang="en-GB" sz="800" b="0" dirty="0">
              <a:solidFill>
                <a:schemeClr val="accent4"/>
              </a:solidFill>
              <a:latin typeface="Arial" panose="020B0604020202020204" pitchFamily="34" charset="0"/>
              <a:cs typeface="Arial" panose="020B0604020202020204" pitchFamily="34" charset="0"/>
            </a:endParaRPr>
          </a:p>
        </p:txBody>
      </p:sp>
      <p:sp>
        <p:nvSpPr>
          <p:cNvPr id="17" name="Text Box 115"/>
          <p:cNvSpPr txBox="1">
            <a:spLocks noChangeArrowheads="1"/>
          </p:cNvSpPr>
          <p:nvPr/>
        </p:nvSpPr>
        <p:spPr bwMode="auto">
          <a:xfrm>
            <a:off x="322058" y="6607247"/>
            <a:ext cx="9174869" cy="200055"/>
          </a:xfrm>
          <a:prstGeom prst="rect">
            <a:avLst/>
          </a:prstGeom>
          <a:noFill/>
          <a:ln w="9525">
            <a:noFill/>
            <a:miter lim="800000"/>
            <a:headEnd/>
            <a:tailEnd/>
          </a:ln>
          <a:effectLst/>
        </p:spPr>
        <p:txBody>
          <a:bodyPr wrap="square">
            <a:spAutoFit/>
          </a:bodyPr>
          <a:lstStyle/>
          <a:p>
            <a:pPr algn="l">
              <a:spcBef>
                <a:spcPct val="0"/>
              </a:spcBef>
              <a:buFontTx/>
              <a:buNone/>
              <a:defRPr/>
            </a:pPr>
            <a:r>
              <a:rPr lang="en-GB" sz="700" b="0">
                <a:solidFill>
                  <a:schemeClr val="accent4"/>
                </a:solidFill>
                <a:latin typeface="Arial" panose="020B0604020202020204" pitchFamily="34" charset="0"/>
                <a:cs typeface="Arial" panose="020B0604020202020204" pitchFamily="34" charset="0"/>
              </a:rPr>
              <a:t>© 2018 The Hackett Group, Inc. All rights reserved. Reproduction of this document or any portion thereof without prior written consent is prohibited.</a:t>
            </a:r>
            <a:endParaRPr lang="en-GB" sz="700" b="0" dirty="0">
              <a:solidFill>
                <a:schemeClr val="accent4"/>
              </a:solidFill>
              <a:latin typeface="Arial" panose="020B0604020202020204" pitchFamily="34" charset="0"/>
              <a:cs typeface="Arial" panose="020B0604020202020204" pitchFamily="34" charset="0"/>
            </a:endParaRPr>
          </a:p>
        </p:txBody>
      </p:sp>
      <p:pic>
        <p:nvPicPr>
          <p:cNvPr id="10" name="Picture 9"/>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11412" y="6361746"/>
            <a:ext cx="1956820" cy="243840"/>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749" r:id="rId1"/>
    <p:sldLayoutId id="2147483780" r:id="rId2"/>
    <p:sldLayoutId id="2147483798" r:id="rId3"/>
    <p:sldLayoutId id="2147483827" r:id="rId4"/>
    <p:sldLayoutId id="2147483830" r:id="rId5"/>
    <p:sldLayoutId id="2147483913" r:id="rId6"/>
    <p:sldLayoutId id="2147483992" r:id="rId7"/>
    <p:sldLayoutId id="2147484005" r:id="rId8"/>
    <p:sldLayoutId id="2147484006" r:id="rId9"/>
    <p:sldLayoutId id="2147484007" r:id="rId10"/>
    <p:sldLayoutId id="2147484008" r:id="rId11"/>
    <p:sldLayoutId id="2147484009" r:id="rId12"/>
    <p:sldLayoutId id="214748401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lnSpc>
          <a:spcPct val="90000"/>
        </a:lnSpc>
        <a:spcBef>
          <a:spcPct val="0"/>
        </a:spcBef>
        <a:spcAft>
          <a:spcPct val="0"/>
        </a:spcAft>
        <a:defRPr lang="en-US" sz="2400" b="1" smtClean="0">
          <a:solidFill>
            <a:schemeClr val="accent1"/>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2400" b="1">
          <a:solidFill>
            <a:srgbClr val="003366"/>
          </a:solidFill>
          <a:latin typeface="Arial Narrow" pitchFamily="34" charset="0"/>
        </a:defRPr>
      </a:lvl2pPr>
      <a:lvl3pPr algn="l" rtl="0" eaLnBrk="1" fontAlgn="base" hangingPunct="1">
        <a:lnSpc>
          <a:spcPct val="90000"/>
        </a:lnSpc>
        <a:spcBef>
          <a:spcPct val="0"/>
        </a:spcBef>
        <a:spcAft>
          <a:spcPct val="0"/>
        </a:spcAft>
        <a:defRPr sz="2400" b="1">
          <a:solidFill>
            <a:srgbClr val="003366"/>
          </a:solidFill>
          <a:latin typeface="Arial Narrow" pitchFamily="34" charset="0"/>
        </a:defRPr>
      </a:lvl3pPr>
      <a:lvl4pPr algn="l" rtl="0" eaLnBrk="1" fontAlgn="base" hangingPunct="1">
        <a:lnSpc>
          <a:spcPct val="90000"/>
        </a:lnSpc>
        <a:spcBef>
          <a:spcPct val="0"/>
        </a:spcBef>
        <a:spcAft>
          <a:spcPct val="0"/>
        </a:spcAft>
        <a:defRPr sz="2400" b="1">
          <a:solidFill>
            <a:srgbClr val="003366"/>
          </a:solidFill>
          <a:latin typeface="Arial Narrow" pitchFamily="34" charset="0"/>
        </a:defRPr>
      </a:lvl4pPr>
      <a:lvl5pPr algn="l" rtl="0" eaLnBrk="1" fontAlgn="base" hangingPunct="1">
        <a:lnSpc>
          <a:spcPct val="90000"/>
        </a:lnSpc>
        <a:spcBef>
          <a:spcPct val="0"/>
        </a:spcBef>
        <a:spcAft>
          <a:spcPct val="0"/>
        </a:spcAft>
        <a:defRPr sz="2400" b="1">
          <a:solidFill>
            <a:srgbClr val="003366"/>
          </a:solidFill>
          <a:latin typeface="Arial Narrow" pitchFamily="34" charset="0"/>
        </a:defRPr>
      </a:lvl5pPr>
      <a:lvl6pPr marL="457200" algn="l" rtl="0" eaLnBrk="1" fontAlgn="base" hangingPunct="1">
        <a:lnSpc>
          <a:spcPct val="90000"/>
        </a:lnSpc>
        <a:spcBef>
          <a:spcPct val="0"/>
        </a:spcBef>
        <a:spcAft>
          <a:spcPct val="0"/>
        </a:spcAft>
        <a:defRPr sz="2400" b="1">
          <a:solidFill>
            <a:srgbClr val="003366"/>
          </a:solidFill>
          <a:latin typeface="Arial Narrow" pitchFamily="34" charset="0"/>
        </a:defRPr>
      </a:lvl6pPr>
      <a:lvl7pPr marL="914400" algn="l" rtl="0" eaLnBrk="1" fontAlgn="base" hangingPunct="1">
        <a:lnSpc>
          <a:spcPct val="90000"/>
        </a:lnSpc>
        <a:spcBef>
          <a:spcPct val="0"/>
        </a:spcBef>
        <a:spcAft>
          <a:spcPct val="0"/>
        </a:spcAft>
        <a:defRPr sz="2400" b="1">
          <a:solidFill>
            <a:srgbClr val="003366"/>
          </a:solidFill>
          <a:latin typeface="Arial Narrow" pitchFamily="34" charset="0"/>
        </a:defRPr>
      </a:lvl7pPr>
      <a:lvl8pPr marL="1371600" algn="l" rtl="0" eaLnBrk="1" fontAlgn="base" hangingPunct="1">
        <a:lnSpc>
          <a:spcPct val="90000"/>
        </a:lnSpc>
        <a:spcBef>
          <a:spcPct val="0"/>
        </a:spcBef>
        <a:spcAft>
          <a:spcPct val="0"/>
        </a:spcAft>
        <a:defRPr sz="2400" b="1">
          <a:solidFill>
            <a:srgbClr val="003366"/>
          </a:solidFill>
          <a:latin typeface="Arial Narrow" pitchFamily="34" charset="0"/>
        </a:defRPr>
      </a:lvl8pPr>
      <a:lvl9pPr marL="1828800" algn="l" rtl="0" eaLnBrk="1" fontAlgn="base" hangingPunct="1">
        <a:lnSpc>
          <a:spcPct val="90000"/>
        </a:lnSpc>
        <a:spcBef>
          <a:spcPct val="0"/>
        </a:spcBef>
        <a:spcAft>
          <a:spcPct val="0"/>
        </a:spcAft>
        <a:defRPr sz="2400" b="1">
          <a:solidFill>
            <a:srgbClr val="003366"/>
          </a:solidFill>
          <a:latin typeface="Arial Narrow" pitchFamily="34" charset="0"/>
        </a:defRPr>
      </a:lvl9pPr>
    </p:titleStyle>
    <p:bodyStyle>
      <a:lvl1pPr marL="169863" indent="-169863" algn="l" rtl="0" eaLnBrk="1" fontAlgn="base" hangingPunct="1">
        <a:spcBef>
          <a:spcPct val="35000"/>
        </a:spcBef>
        <a:spcAft>
          <a:spcPct val="0"/>
        </a:spcAft>
        <a:buClr>
          <a:schemeClr val="tx1"/>
        </a:buClr>
        <a:buFont typeface="Wingdings" pitchFamily="2" charset="2"/>
        <a:buChar char="§"/>
        <a:defRPr sz="2000" b="0">
          <a:solidFill>
            <a:schemeClr val="tx1"/>
          </a:solidFill>
          <a:latin typeface="Arial" panose="020B0604020202020204" pitchFamily="34" charset="0"/>
          <a:ea typeface="+mn-ea"/>
          <a:cs typeface="Arial" panose="020B0604020202020204" pitchFamily="34" charset="0"/>
        </a:defRPr>
      </a:lvl1pPr>
      <a:lvl2pPr marL="515938" indent="-231775" algn="l" rtl="0" eaLnBrk="1" fontAlgn="base" hangingPunct="1">
        <a:spcBef>
          <a:spcPct val="20000"/>
        </a:spcBef>
        <a:spcAft>
          <a:spcPct val="0"/>
        </a:spcAft>
        <a:buClr>
          <a:schemeClr val="tx1"/>
        </a:buClr>
        <a:buChar char="–"/>
        <a:defRPr sz="1600">
          <a:solidFill>
            <a:schemeClr val="tx1"/>
          </a:solidFill>
          <a:latin typeface="Arial" panose="020B0604020202020204" pitchFamily="34" charset="0"/>
          <a:cs typeface="Arial" panose="020B0604020202020204" pitchFamily="34" charset="0"/>
        </a:defRPr>
      </a:lvl2pPr>
      <a:lvl3pPr marL="803275" indent="-173038" algn="l" rtl="0" eaLnBrk="1" fontAlgn="base" hangingPunct="1">
        <a:spcBef>
          <a:spcPct val="20000"/>
        </a:spcBef>
        <a:spcAft>
          <a:spcPct val="0"/>
        </a:spcAft>
        <a:buClr>
          <a:schemeClr val="tx1"/>
        </a:buClr>
        <a:buFont typeface="Wingdings" pitchFamily="2" charset="2"/>
        <a:buChar char=""/>
        <a:defRPr sz="1400">
          <a:solidFill>
            <a:schemeClr val="tx1"/>
          </a:solidFill>
          <a:latin typeface="Arial" panose="020B0604020202020204" pitchFamily="34" charset="0"/>
          <a:cs typeface="Arial" panose="020B0604020202020204" pitchFamily="34" charset="0"/>
        </a:defRPr>
      </a:lvl3pPr>
      <a:lvl4pPr marL="1084263" indent="-166688" algn="l" rtl="0" eaLnBrk="1" fontAlgn="base" hangingPunct="1">
        <a:spcBef>
          <a:spcPct val="20000"/>
        </a:spcBef>
        <a:spcAft>
          <a:spcPct val="0"/>
        </a:spcAft>
        <a:buClr>
          <a:schemeClr val="tx1"/>
        </a:buClr>
        <a:buChar char="–"/>
        <a:defRPr sz="1400">
          <a:solidFill>
            <a:schemeClr val="tx1"/>
          </a:solidFill>
          <a:latin typeface="Arial" panose="020B0604020202020204" pitchFamily="34" charset="0"/>
          <a:cs typeface="Arial" panose="020B0604020202020204" pitchFamily="34" charset="0"/>
        </a:defRPr>
      </a:lvl4pPr>
      <a:lvl5pPr marL="1371600" indent="-173038" algn="l" rtl="0" eaLnBrk="1" fontAlgn="base" hangingPunct="1">
        <a:spcBef>
          <a:spcPct val="20000"/>
        </a:spcBef>
        <a:spcAft>
          <a:spcPct val="0"/>
        </a:spcAft>
        <a:buClr>
          <a:schemeClr val="tx1"/>
        </a:buClr>
        <a:buChar char="»"/>
        <a:defRPr sz="1400">
          <a:solidFill>
            <a:schemeClr val="tx1"/>
          </a:solidFill>
          <a:latin typeface="Arial" panose="020B0604020202020204" pitchFamily="34" charset="0"/>
          <a:cs typeface="Arial" panose="020B0604020202020204" pitchFamily="34" charset="0"/>
        </a:defRPr>
      </a:lvl5pPr>
      <a:lvl6pPr marL="1828800" indent="-173038" algn="l" rtl="0" eaLnBrk="1" fontAlgn="base" hangingPunct="1">
        <a:spcBef>
          <a:spcPct val="20000"/>
        </a:spcBef>
        <a:spcAft>
          <a:spcPct val="0"/>
        </a:spcAft>
        <a:buClr>
          <a:schemeClr val="tx1"/>
        </a:buClr>
        <a:buChar char="»"/>
        <a:defRPr sz="1600">
          <a:solidFill>
            <a:schemeClr val="tx1"/>
          </a:solidFill>
          <a:latin typeface="+mn-lt"/>
        </a:defRPr>
      </a:lvl6pPr>
      <a:lvl7pPr marL="2286000" indent="-173038" algn="l" rtl="0" eaLnBrk="1" fontAlgn="base" hangingPunct="1">
        <a:spcBef>
          <a:spcPct val="20000"/>
        </a:spcBef>
        <a:spcAft>
          <a:spcPct val="0"/>
        </a:spcAft>
        <a:buClr>
          <a:schemeClr val="tx1"/>
        </a:buClr>
        <a:buChar char="»"/>
        <a:defRPr sz="1600">
          <a:solidFill>
            <a:schemeClr val="tx1"/>
          </a:solidFill>
          <a:latin typeface="+mn-lt"/>
        </a:defRPr>
      </a:lvl7pPr>
      <a:lvl8pPr marL="2743200" indent="-173038" algn="l" rtl="0" eaLnBrk="1" fontAlgn="base" hangingPunct="1">
        <a:spcBef>
          <a:spcPct val="20000"/>
        </a:spcBef>
        <a:spcAft>
          <a:spcPct val="0"/>
        </a:spcAft>
        <a:buClr>
          <a:schemeClr val="tx1"/>
        </a:buClr>
        <a:buChar char="»"/>
        <a:defRPr sz="1600">
          <a:solidFill>
            <a:schemeClr val="tx1"/>
          </a:solidFill>
          <a:latin typeface="+mn-lt"/>
        </a:defRPr>
      </a:lvl8pPr>
      <a:lvl9pPr marL="3200400" indent="-173038" algn="l" rtl="0" eaLnBrk="1" fontAlgn="base" hangingPunct="1">
        <a:spcBef>
          <a:spcPct val="20000"/>
        </a:spcBef>
        <a:spcAft>
          <a:spcPct val="0"/>
        </a:spcAft>
        <a:buClr>
          <a:schemeClr val="tx1"/>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94C7E75-A394-441D-8DFD-ED415399E9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platzhalter 2">
            <a:extLst>
              <a:ext uri="{FF2B5EF4-FFF2-40B4-BE49-F238E27FC236}">
                <a16:creationId xmlns:a16="http://schemas.microsoft.com/office/drawing/2014/main" id="{58C5C6F2-BEA2-468C-8C41-002B095835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B6E5E03B-33E3-43D9-B92E-B1536D6726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DFC5EA-3003-4919-8C12-18601AF2E0C0}" type="datetimeFigureOut">
              <a:rPr lang="en-US" smtClean="0"/>
              <a:t>1/23/2020</a:t>
            </a:fld>
            <a:endParaRPr lang="en-US"/>
          </a:p>
        </p:txBody>
      </p:sp>
      <p:sp>
        <p:nvSpPr>
          <p:cNvPr id="5" name="Fußzeilenplatzhalter 4">
            <a:extLst>
              <a:ext uri="{FF2B5EF4-FFF2-40B4-BE49-F238E27FC236}">
                <a16:creationId xmlns:a16="http://schemas.microsoft.com/office/drawing/2014/main" id="{4EAFE09B-DA2B-42AF-A186-04104AF8B8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Foliennummernplatzhalter 5">
            <a:extLst>
              <a:ext uri="{FF2B5EF4-FFF2-40B4-BE49-F238E27FC236}">
                <a16:creationId xmlns:a16="http://schemas.microsoft.com/office/drawing/2014/main" id="{A8B69E18-20FA-4CFA-9D2E-6914E93DED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FFD37-74CB-4214-B88D-CBEDCBB5180A}" type="slidenum">
              <a:rPr lang="en-US" smtClean="0"/>
              <a:t>‹Nr.›</a:t>
            </a:fld>
            <a:endParaRPr lang="en-US"/>
          </a:p>
        </p:txBody>
      </p:sp>
    </p:spTree>
    <p:extLst>
      <p:ext uri="{BB962C8B-B14F-4D97-AF65-F5344CB8AC3E}">
        <p14:creationId xmlns:p14="http://schemas.microsoft.com/office/powerpoint/2010/main" val="1480508351"/>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gray">
          <a:xfrm>
            <a:off x="411412" y="142407"/>
            <a:ext cx="11369176" cy="859550"/>
          </a:xfrm>
          <a:prstGeom prst="rect">
            <a:avLst/>
          </a:prstGeom>
          <a:noFill/>
          <a:ln w="9525">
            <a:noFill/>
            <a:miter lim="800000"/>
            <a:headEnd/>
            <a:tailEnd/>
          </a:ln>
        </p:spPr>
        <p:txBody>
          <a:bodyPr vert="horz" wrap="square" lIns="72000" tIns="36000" rIns="72000" bIns="36000" numCol="1" anchor="t" anchorCtr="0" compatLnSpc="1">
            <a:prstTxWarp prst="textNoShape">
              <a:avLst/>
            </a:prstTxWarp>
            <a:normAutofit/>
          </a:bodyPr>
          <a:lstStyle/>
          <a:p>
            <a:pPr lvl="0"/>
            <a:r>
              <a:rPr lang="en-US"/>
              <a:t>Click to edit master title style</a:t>
            </a:r>
          </a:p>
        </p:txBody>
      </p:sp>
      <p:sp>
        <p:nvSpPr>
          <p:cNvPr id="13319" name="Rectangle 105"/>
          <p:cNvSpPr>
            <a:spLocks noGrp="1" noChangeArrowheads="1"/>
          </p:cNvSpPr>
          <p:nvPr>
            <p:ph type="body" idx="1"/>
          </p:nvPr>
        </p:nvSpPr>
        <p:spPr bwMode="gray">
          <a:xfrm>
            <a:off x="416066" y="1019179"/>
            <a:ext cx="11359883" cy="51101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Box 114"/>
          <p:cNvSpPr txBox="1">
            <a:spLocks noChangeArrowheads="1"/>
          </p:cNvSpPr>
          <p:nvPr/>
        </p:nvSpPr>
        <p:spPr bwMode="auto">
          <a:xfrm>
            <a:off x="7851228" y="6574636"/>
            <a:ext cx="4150272" cy="215444"/>
          </a:xfrm>
          <a:prstGeom prst="rect">
            <a:avLst/>
          </a:prstGeom>
          <a:noFill/>
          <a:ln w="9525">
            <a:noFill/>
            <a:miter lim="800000"/>
            <a:headEnd/>
            <a:tailEnd/>
          </a:ln>
          <a:effectLst/>
        </p:spPr>
        <p:txBody>
          <a:bodyPr wrap="square">
            <a:spAutoFit/>
          </a:bodyPr>
          <a:lstStyle/>
          <a:p>
            <a:pPr marL="0" marR="0" indent="0" algn="r" defTabSz="914400" rtl="0" eaLnBrk="0" fontAlgn="base" latinLnBrk="0" hangingPunct="0">
              <a:lnSpc>
                <a:spcPct val="100000"/>
              </a:lnSpc>
              <a:spcBef>
                <a:spcPct val="0"/>
              </a:spcBef>
              <a:spcAft>
                <a:spcPct val="0"/>
              </a:spcAft>
              <a:buClrTx/>
              <a:buSzTx/>
              <a:buFontTx/>
              <a:buNone/>
              <a:tabLst/>
              <a:defRPr/>
            </a:pPr>
            <a:fld id="{5F73DCEA-7564-4B4F-89CD-24CC7B24A557}" type="slidenum">
              <a:rPr lang="en-US" sz="800" b="0" smtClean="0">
                <a:solidFill>
                  <a:schemeClr val="accent4"/>
                </a:solidFill>
                <a:latin typeface="Arial" panose="020B0604020202020204" pitchFamily="34" charset="0"/>
                <a:cs typeface="Arial" panose="020B0604020202020204" pitchFamily="34" charset="0"/>
              </a:rPr>
              <a:pPr marL="0" marR="0" indent="0" algn="r" defTabSz="914400" rtl="0" eaLnBrk="0" fontAlgn="base" latinLnBrk="0" hangingPunct="0">
                <a:lnSpc>
                  <a:spcPct val="100000"/>
                </a:lnSpc>
                <a:spcBef>
                  <a:spcPct val="0"/>
                </a:spcBef>
                <a:spcAft>
                  <a:spcPct val="0"/>
                </a:spcAft>
                <a:buClrTx/>
                <a:buSzTx/>
                <a:buFontTx/>
                <a:buNone/>
                <a:tabLst/>
                <a:defRPr/>
              </a:pPr>
              <a:t>‹Nr.›</a:t>
            </a:fld>
            <a:endParaRPr lang="en-US" sz="800" b="0">
              <a:solidFill>
                <a:schemeClr val="accent4"/>
              </a:solidFill>
              <a:latin typeface="Arial" panose="020B0604020202020204" pitchFamily="34" charset="0"/>
              <a:cs typeface="Arial" panose="020B0604020202020204" pitchFamily="34" charset="0"/>
            </a:endParaRPr>
          </a:p>
        </p:txBody>
      </p:sp>
      <p:sp>
        <p:nvSpPr>
          <p:cNvPr id="17" name="Text Box 115"/>
          <p:cNvSpPr txBox="1">
            <a:spLocks noChangeArrowheads="1"/>
          </p:cNvSpPr>
          <p:nvPr/>
        </p:nvSpPr>
        <p:spPr bwMode="auto">
          <a:xfrm>
            <a:off x="5782545" y="6590025"/>
            <a:ext cx="9174869" cy="200055"/>
          </a:xfrm>
          <a:prstGeom prst="rect">
            <a:avLst/>
          </a:prstGeom>
          <a:noFill/>
          <a:ln w="9525">
            <a:noFill/>
            <a:miter lim="800000"/>
            <a:headEnd/>
            <a:tailEnd/>
          </a:ln>
          <a:effectLst/>
        </p:spPr>
        <p:txBody>
          <a:bodyPr wrap="square">
            <a:spAutoFit/>
          </a:bodyPr>
          <a:lstStyle/>
          <a:p>
            <a:pPr algn="l">
              <a:spcBef>
                <a:spcPct val="0"/>
              </a:spcBef>
              <a:buFontTx/>
              <a:buNone/>
              <a:defRPr/>
            </a:pPr>
            <a:r>
              <a:rPr lang="en-GB" sz="700" b="0" dirty="0">
                <a:solidFill>
                  <a:schemeClr val="accent4"/>
                </a:solidFill>
                <a:latin typeface="Arial" panose="020B0604020202020204" pitchFamily="34" charset="0"/>
                <a:cs typeface="Arial" panose="020B0604020202020204" pitchFamily="34" charset="0"/>
              </a:rPr>
              <a:t>© 2018 The Hackett Group, Inc. All rights reserved. Reproduction of this document or any portion thereof without prior written consent is prohibited.</a:t>
            </a:r>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b="17424"/>
          <a:stretch/>
        </p:blipFill>
        <p:spPr>
          <a:xfrm>
            <a:off x="307960" y="6207877"/>
            <a:ext cx="2225756" cy="650123"/>
          </a:xfrm>
          <a:prstGeom prst="rect">
            <a:avLst/>
          </a:prstGeom>
          <a:noFill/>
          <a:ln>
            <a:noFill/>
          </a:ln>
        </p:spPr>
      </p:pic>
    </p:spTree>
    <p:extLst>
      <p:ext uri="{BB962C8B-B14F-4D97-AF65-F5344CB8AC3E}">
        <p14:creationId xmlns:p14="http://schemas.microsoft.com/office/powerpoint/2010/main" val="1584046501"/>
      </p:ext>
    </p:extLst>
  </p:cSld>
  <p:clrMap bg1="lt1" tx1="dk1" bg2="lt2" tx2="dk2" accent1="accent1" accent2="accent2" accent3="accent3" accent4="accent4" accent5="accent5" accent6="accent6" hlink="hlink" folHlink="folHlink"/>
  <p:sldLayoutIdLst>
    <p:sldLayoutId id="2147483875"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lnSpc>
          <a:spcPct val="90000"/>
        </a:lnSpc>
        <a:spcBef>
          <a:spcPct val="0"/>
        </a:spcBef>
        <a:spcAft>
          <a:spcPct val="0"/>
        </a:spcAft>
        <a:defRPr lang="en-US" sz="2400" b="1" smtClean="0">
          <a:solidFill>
            <a:schemeClr val="accent1"/>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2400" b="1">
          <a:solidFill>
            <a:srgbClr val="003366"/>
          </a:solidFill>
          <a:latin typeface="Arial Narrow" pitchFamily="34" charset="0"/>
        </a:defRPr>
      </a:lvl2pPr>
      <a:lvl3pPr algn="l" rtl="0" eaLnBrk="1" fontAlgn="base" hangingPunct="1">
        <a:lnSpc>
          <a:spcPct val="90000"/>
        </a:lnSpc>
        <a:spcBef>
          <a:spcPct val="0"/>
        </a:spcBef>
        <a:spcAft>
          <a:spcPct val="0"/>
        </a:spcAft>
        <a:defRPr sz="2400" b="1">
          <a:solidFill>
            <a:srgbClr val="003366"/>
          </a:solidFill>
          <a:latin typeface="Arial Narrow" pitchFamily="34" charset="0"/>
        </a:defRPr>
      </a:lvl3pPr>
      <a:lvl4pPr algn="l" rtl="0" eaLnBrk="1" fontAlgn="base" hangingPunct="1">
        <a:lnSpc>
          <a:spcPct val="90000"/>
        </a:lnSpc>
        <a:spcBef>
          <a:spcPct val="0"/>
        </a:spcBef>
        <a:spcAft>
          <a:spcPct val="0"/>
        </a:spcAft>
        <a:defRPr sz="2400" b="1">
          <a:solidFill>
            <a:srgbClr val="003366"/>
          </a:solidFill>
          <a:latin typeface="Arial Narrow" pitchFamily="34" charset="0"/>
        </a:defRPr>
      </a:lvl4pPr>
      <a:lvl5pPr algn="l" rtl="0" eaLnBrk="1" fontAlgn="base" hangingPunct="1">
        <a:lnSpc>
          <a:spcPct val="90000"/>
        </a:lnSpc>
        <a:spcBef>
          <a:spcPct val="0"/>
        </a:spcBef>
        <a:spcAft>
          <a:spcPct val="0"/>
        </a:spcAft>
        <a:defRPr sz="2400" b="1">
          <a:solidFill>
            <a:srgbClr val="003366"/>
          </a:solidFill>
          <a:latin typeface="Arial Narrow" pitchFamily="34" charset="0"/>
        </a:defRPr>
      </a:lvl5pPr>
      <a:lvl6pPr marL="457200" algn="l" rtl="0" eaLnBrk="1" fontAlgn="base" hangingPunct="1">
        <a:lnSpc>
          <a:spcPct val="90000"/>
        </a:lnSpc>
        <a:spcBef>
          <a:spcPct val="0"/>
        </a:spcBef>
        <a:spcAft>
          <a:spcPct val="0"/>
        </a:spcAft>
        <a:defRPr sz="2400" b="1">
          <a:solidFill>
            <a:srgbClr val="003366"/>
          </a:solidFill>
          <a:latin typeface="Arial Narrow" pitchFamily="34" charset="0"/>
        </a:defRPr>
      </a:lvl6pPr>
      <a:lvl7pPr marL="914400" algn="l" rtl="0" eaLnBrk="1" fontAlgn="base" hangingPunct="1">
        <a:lnSpc>
          <a:spcPct val="90000"/>
        </a:lnSpc>
        <a:spcBef>
          <a:spcPct val="0"/>
        </a:spcBef>
        <a:spcAft>
          <a:spcPct val="0"/>
        </a:spcAft>
        <a:defRPr sz="2400" b="1">
          <a:solidFill>
            <a:srgbClr val="003366"/>
          </a:solidFill>
          <a:latin typeface="Arial Narrow" pitchFamily="34" charset="0"/>
        </a:defRPr>
      </a:lvl7pPr>
      <a:lvl8pPr marL="1371600" algn="l" rtl="0" eaLnBrk="1" fontAlgn="base" hangingPunct="1">
        <a:lnSpc>
          <a:spcPct val="90000"/>
        </a:lnSpc>
        <a:spcBef>
          <a:spcPct val="0"/>
        </a:spcBef>
        <a:spcAft>
          <a:spcPct val="0"/>
        </a:spcAft>
        <a:defRPr sz="2400" b="1">
          <a:solidFill>
            <a:srgbClr val="003366"/>
          </a:solidFill>
          <a:latin typeface="Arial Narrow" pitchFamily="34" charset="0"/>
        </a:defRPr>
      </a:lvl8pPr>
      <a:lvl9pPr marL="1828800" algn="l" rtl="0" eaLnBrk="1" fontAlgn="base" hangingPunct="1">
        <a:lnSpc>
          <a:spcPct val="90000"/>
        </a:lnSpc>
        <a:spcBef>
          <a:spcPct val="0"/>
        </a:spcBef>
        <a:spcAft>
          <a:spcPct val="0"/>
        </a:spcAft>
        <a:defRPr sz="2400" b="1">
          <a:solidFill>
            <a:srgbClr val="003366"/>
          </a:solidFill>
          <a:latin typeface="Arial Narrow" pitchFamily="34" charset="0"/>
        </a:defRPr>
      </a:lvl9pPr>
    </p:titleStyle>
    <p:bodyStyle>
      <a:lvl1pPr marL="169863" indent="-169863" algn="l" rtl="0" eaLnBrk="1" fontAlgn="base" hangingPunct="1">
        <a:spcBef>
          <a:spcPct val="35000"/>
        </a:spcBef>
        <a:spcAft>
          <a:spcPct val="0"/>
        </a:spcAft>
        <a:buClr>
          <a:srgbClr val="373737"/>
        </a:buClr>
        <a:buFont typeface="Wingdings" pitchFamily="2" charset="2"/>
        <a:buChar char="§"/>
        <a:defRPr sz="2000" b="0">
          <a:solidFill>
            <a:srgbClr val="373737"/>
          </a:solidFill>
          <a:latin typeface="Arial" panose="020B0604020202020204" pitchFamily="34" charset="0"/>
          <a:ea typeface="+mn-ea"/>
          <a:cs typeface="Arial" panose="020B0604020202020204" pitchFamily="34" charset="0"/>
        </a:defRPr>
      </a:lvl1pPr>
      <a:lvl2pPr marL="515938" indent="-231775" algn="l" rtl="0" eaLnBrk="1" fontAlgn="base" hangingPunct="1">
        <a:spcBef>
          <a:spcPct val="20000"/>
        </a:spcBef>
        <a:spcAft>
          <a:spcPct val="0"/>
        </a:spcAft>
        <a:buClr>
          <a:srgbClr val="373737"/>
        </a:buClr>
        <a:buFont typeface="Wingdings" panose="05000000000000000000" pitchFamily="2" charset="2"/>
        <a:buChar char="§"/>
        <a:defRPr sz="1600">
          <a:solidFill>
            <a:srgbClr val="373737"/>
          </a:solidFill>
          <a:latin typeface="Arial" panose="020B0604020202020204" pitchFamily="34" charset="0"/>
          <a:cs typeface="Arial" panose="020B0604020202020204" pitchFamily="34" charset="0"/>
        </a:defRPr>
      </a:lvl2pPr>
      <a:lvl3pPr marL="803275" indent="-173038" algn="l" rtl="0" eaLnBrk="1" fontAlgn="base" hangingPunct="1">
        <a:spcBef>
          <a:spcPct val="20000"/>
        </a:spcBef>
        <a:spcAft>
          <a:spcPct val="0"/>
        </a:spcAft>
        <a:buClr>
          <a:srgbClr val="373737"/>
        </a:buClr>
        <a:buFont typeface="Wingdings" panose="05000000000000000000" pitchFamily="2" charset="2"/>
        <a:buChar char="§"/>
        <a:defRPr sz="1400">
          <a:solidFill>
            <a:srgbClr val="373737"/>
          </a:solidFill>
          <a:latin typeface="Arial" panose="020B0604020202020204" pitchFamily="34" charset="0"/>
          <a:cs typeface="Arial" panose="020B0604020202020204" pitchFamily="34" charset="0"/>
        </a:defRPr>
      </a:lvl3pPr>
      <a:lvl4pPr marL="1084263" indent="-166688" algn="l" rtl="0" eaLnBrk="1" fontAlgn="base" hangingPunct="1">
        <a:spcBef>
          <a:spcPct val="20000"/>
        </a:spcBef>
        <a:spcAft>
          <a:spcPct val="0"/>
        </a:spcAft>
        <a:buClr>
          <a:srgbClr val="373737"/>
        </a:buClr>
        <a:buFont typeface="Wingdings" panose="05000000000000000000" pitchFamily="2" charset="2"/>
        <a:buChar char="§"/>
        <a:defRPr sz="1400">
          <a:solidFill>
            <a:srgbClr val="373737"/>
          </a:solidFill>
          <a:latin typeface="Arial" panose="020B0604020202020204" pitchFamily="34" charset="0"/>
          <a:cs typeface="Arial" panose="020B0604020202020204" pitchFamily="34" charset="0"/>
        </a:defRPr>
      </a:lvl4pPr>
      <a:lvl5pPr marL="1371600" indent="-173038" algn="l" rtl="0" eaLnBrk="1" fontAlgn="base" hangingPunct="1">
        <a:spcBef>
          <a:spcPct val="20000"/>
        </a:spcBef>
        <a:spcAft>
          <a:spcPct val="0"/>
        </a:spcAft>
        <a:buClr>
          <a:srgbClr val="373737"/>
        </a:buClr>
        <a:buFont typeface="Wingdings" panose="05000000000000000000" pitchFamily="2" charset="2"/>
        <a:buChar char="§"/>
        <a:defRPr sz="1400">
          <a:solidFill>
            <a:srgbClr val="373737"/>
          </a:solidFill>
          <a:latin typeface="Arial" panose="020B0604020202020204" pitchFamily="34" charset="0"/>
          <a:cs typeface="Arial" panose="020B0604020202020204" pitchFamily="34" charset="0"/>
        </a:defRPr>
      </a:lvl5pPr>
      <a:lvl6pPr marL="1828800" indent="-173038" algn="l" rtl="0" eaLnBrk="1" fontAlgn="base" hangingPunct="1">
        <a:spcBef>
          <a:spcPct val="20000"/>
        </a:spcBef>
        <a:spcAft>
          <a:spcPct val="0"/>
        </a:spcAft>
        <a:buClr>
          <a:schemeClr val="tx1"/>
        </a:buClr>
        <a:buChar char="»"/>
        <a:defRPr sz="1600">
          <a:solidFill>
            <a:schemeClr val="tx1"/>
          </a:solidFill>
          <a:latin typeface="+mn-lt"/>
        </a:defRPr>
      </a:lvl6pPr>
      <a:lvl7pPr marL="2286000" indent="-173038" algn="l" rtl="0" eaLnBrk="1" fontAlgn="base" hangingPunct="1">
        <a:spcBef>
          <a:spcPct val="20000"/>
        </a:spcBef>
        <a:spcAft>
          <a:spcPct val="0"/>
        </a:spcAft>
        <a:buClr>
          <a:schemeClr val="tx1"/>
        </a:buClr>
        <a:buChar char="»"/>
        <a:defRPr sz="1600">
          <a:solidFill>
            <a:schemeClr val="tx1"/>
          </a:solidFill>
          <a:latin typeface="+mn-lt"/>
        </a:defRPr>
      </a:lvl7pPr>
      <a:lvl8pPr marL="2743200" indent="-173038" algn="l" rtl="0" eaLnBrk="1" fontAlgn="base" hangingPunct="1">
        <a:spcBef>
          <a:spcPct val="20000"/>
        </a:spcBef>
        <a:spcAft>
          <a:spcPct val="0"/>
        </a:spcAft>
        <a:buClr>
          <a:schemeClr val="tx1"/>
        </a:buClr>
        <a:buChar char="»"/>
        <a:defRPr sz="1600">
          <a:solidFill>
            <a:schemeClr val="tx1"/>
          </a:solidFill>
          <a:latin typeface="+mn-lt"/>
        </a:defRPr>
      </a:lvl8pPr>
      <a:lvl9pPr marL="3200400" indent="-173038" algn="l" rtl="0" eaLnBrk="1" fontAlgn="base" hangingPunct="1">
        <a:spcBef>
          <a:spcPct val="20000"/>
        </a:spcBef>
        <a:spcAft>
          <a:spcPct val="0"/>
        </a:spcAft>
        <a:buClr>
          <a:schemeClr val="tx1"/>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40">
          <p15:clr>
            <a:srgbClr val="F26B43"/>
          </p15:clr>
        </p15:guide>
        <p15:guide id="2" orient="horz" pos="3952">
          <p15:clr>
            <a:srgbClr val="F26B43"/>
          </p15:clr>
        </p15:guide>
        <p15:guide id="3" pos="3840">
          <p15:clr>
            <a:srgbClr val="F26B43"/>
          </p15:clr>
        </p15:guide>
        <p15:guide id="4" pos="257">
          <p15:clr>
            <a:srgbClr val="F26B43"/>
          </p15:clr>
        </p15:guide>
        <p15:guide id="5" pos="7423">
          <p15:clr>
            <a:srgbClr val="F26B43"/>
          </p15:clr>
        </p15:guide>
        <p15:guide id="6" orient="horz" pos="424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9704832" y="6507887"/>
            <a:ext cx="1182624" cy="243840"/>
          </a:xfrm>
          <a:prstGeom prst="rect">
            <a:avLst/>
          </a:prstGeom>
        </p:spPr>
        <p:txBody>
          <a:bodyPr vert="horz" lIns="0" tIns="0" rIns="0" bIns="0" rtlCol="0" anchor="t" anchorCtr="0"/>
          <a:lstStyle>
            <a:lvl1pPr algn="l">
              <a:defRPr sz="1600">
                <a:solidFill>
                  <a:srgbClr val="4D4E53"/>
                </a:solidFill>
                <a:latin typeface="Smith&amp;NephewLF" pitchFamily="34" charset="0"/>
              </a:defRPr>
            </a:lvl1pPr>
          </a:lstStyle>
          <a:p>
            <a:fld id="{04B2F6CB-B14D-426F-BA02-E0F415B040BF}" type="datetime1">
              <a:rPr lang="en-US" smtClean="0"/>
              <a:t>1/23/2020</a:t>
            </a:fld>
            <a:endParaRPr lang="en-US" dirty="0"/>
          </a:p>
        </p:txBody>
      </p:sp>
      <p:sp>
        <p:nvSpPr>
          <p:cNvPr id="10" name="Slide Number Placeholder 5"/>
          <p:cNvSpPr>
            <a:spLocks noGrp="1"/>
          </p:cNvSpPr>
          <p:nvPr>
            <p:ph type="sldNum" sz="quarter" idx="4"/>
          </p:nvPr>
        </p:nvSpPr>
        <p:spPr>
          <a:xfrm>
            <a:off x="10887456" y="6507887"/>
            <a:ext cx="694944" cy="243840"/>
          </a:xfrm>
          <a:prstGeom prst="rect">
            <a:avLst/>
          </a:prstGeom>
        </p:spPr>
        <p:txBody>
          <a:bodyPr vert="horz" lIns="0" tIns="0" rIns="0" bIns="0" rtlCol="0" anchor="t" anchorCtr="0"/>
          <a:lstStyle>
            <a:lvl1pPr algn="r">
              <a:defRPr sz="1600">
                <a:solidFill>
                  <a:srgbClr val="4D4E53"/>
                </a:solidFill>
                <a:latin typeface="Smith&amp;NephewLF" pitchFamily="34" charset="0"/>
              </a:defRPr>
            </a:lvl1pPr>
          </a:lstStyle>
          <a:p>
            <a:fld id="{3A7D5340-7F4D-46FB-B4B5-A5222B0AC70A}" type="slidenum">
              <a:rPr lang="en-US" smtClean="0"/>
              <a:pPr/>
              <a:t>‹Nr.›</a:t>
            </a:fld>
            <a:endParaRPr lang="en-US" dirty="0"/>
          </a:p>
        </p:txBody>
      </p:sp>
      <p:sp>
        <p:nvSpPr>
          <p:cNvPr id="2" name="Title Placeholder 1"/>
          <p:cNvSpPr>
            <a:spLocks noGrp="1"/>
          </p:cNvSpPr>
          <p:nvPr>
            <p:ph type="title"/>
          </p:nvPr>
        </p:nvSpPr>
        <p:spPr>
          <a:xfrm>
            <a:off x="609600" y="850392"/>
            <a:ext cx="10972800" cy="768096"/>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09600" y="1855469"/>
            <a:ext cx="10972800" cy="462762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2" descr="SmithNephew_large"/>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9173634" y="282575"/>
            <a:ext cx="2281767" cy="38946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2"/>
    </p:custDataLst>
    <p:extLst>
      <p:ext uri="{BB962C8B-B14F-4D97-AF65-F5344CB8AC3E}">
        <p14:creationId xmlns:p14="http://schemas.microsoft.com/office/powerpoint/2010/main" val="1658001323"/>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Lst>
  <p:hf sldNum="0" hdr="0" ftr="0" dt="0"/>
  <p:txStyles>
    <p:titleStyle>
      <a:lvl1pPr algn="l" defTabSz="1219170" rtl="0" eaLnBrk="1" latinLnBrk="0" hangingPunct="1">
        <a:spcBef>
          <a:spcPct val="0"/>
        </a:spcBef>
        <a:buNone/>
        <a:defRPr sz="3733" kern="1200">
          <a:solidFill>
            <a:srgbClr val="4D4E53"/>
          </a:solidFill>
          <a:latin typeface="Smith&amp;NephewLF" pitchFamily="34" charset="0"/>
          <a:ea typeface="+mj-ea"/>
          <a:cs typeface="+mj-cs"/>
        </a:defRPr>
      </a:lvl1pPr>
    </p:titleStyle>
    <p:bodyStyle>
      <a:lvl1pPr marL="0" indent="0" algn="l" defTabSz="1219170" rtl="0" eaLnBrk="1" latinLnBrk="0" hangingPunct="1">
        <a:lnSpc>
          <a:spcPct val="90000"/>
        </a:lnSpc>
        <a:spcBef>
          <a:spcPts val="1920"/>
        </a:spcBef>
        <a:buFontTx/>
        <a:buNone/>
        <a:defRPr sz="2667" kern="1200">
          <a:solidFill>
            <a:srgbClr val="4D4E53"/>
          </a:solidFill>
          <a:latin typeface="Smith&amp;NephewLF" pitchFamily="34" charset="0"/>
          <a:ea typeface="+mn-ea"/>
          <a:cs typeface="+mn-cs"/>
        </a:defRPr>
      </a:lvl1pPr>
      <a:lvl2pPr marL="304792" indent="-304792" algn="l" defTabSz="1219170" rtl="0" eaLnBrk="1" latinLnBrk="0" hangingPunct="1">
        <a:lnSpc>
          <a:spcPct val="90000"/>
        </a:lnSpc>
        <a:spcBef>
          <a:spcPts val="1536"/>
        </a:spcBef>
        <a:buClr>
          <a:srgbClr val="4D4E53"/>
        </a:buClr>
        <a:buSzPct val="75000"/>
        <a:buFont typeface="Smith&amp;NephewLF" pitchFamily="34" charset="0"/>
        <a:buChar char="•"/>
        <a:defRPr sz="2667" kern="1200">
          <a:solidFill>
            <a:srgbClr val="4D4E53"/>
          </a:solidFill>
          <a:latin typeface="Smith&amp;NephewLF" pitchFamily="34" charset="0"/>
          <a:ea typeface="+mn-ea"/>
          <a:cs typeface="+mn-cs"/>
        </a:defRPr>
      </a:lvl2pPr>
      <a:lvl3pPr marL="633968" indent="-329176" algn="l" defTabSz="1219170" rtl="0" eaLnBrk="1" latinLnBrk="0" hangingPunct="1">
        <a:lnSpc>
          <a:spcPct val="90000"/>
        </a:lnSpc>
        <a:spcBef>
          <a:spcPts val="1408"/>
        </a:spcBef>
        <a:buClr>
          <a:srgbClr val="4D4E53"/>
        </a:buClr>
        <a:buSzPct val="75000"/>
        <a:buFont typeface="Smith&amp;NephewLF" pitchFamily="34" charset="0"/>
        <a:buChar char="–"/>
        <a:defRPr sz="2400" kern="1200">
          <a:solidFill>
            <a:srgbClr val="4D4E53"/>
          </a:solidFill>
          <a:latin typeface="Smith&amp;NephewLF" pitchFamily="34" charset="0"/>
          <a:ea typeface="+mn-ea"/>
          <a:cs typeface="+mn-cs"/>
        </a:defRPr>
      </a:lvl3pPr>
      <a:lvl4pPr marL="914377" indent="-280409" algn="l" defTabSz="1219170" rtl="0" eaLnBrk="1" latinLnBrk="0" hangingPunct="1">
        <a:lnSpc>
          <a:spcPct val="90000"/>
        </a:lnSpc>
        <a:spcBef>
          <a:spcPts val="0"/>
        </a:spcBef>
        <a:buClr>
          <a:srgbClr val="4D4E53"/>
        </a:buClr>
        <a:buSzPct val="75000"/>
        <a:buFont typeface="Smith&amp;NephewLF" pitchFamily="34" charset="0"/>
        <a:buChar char="•"/>
        <a:defRPr sz="2400" kern="1200">
          <a:solidFill>
            <a:srgbClr val="4D4E53"/>
          </a:solidFill>
          <a:latin typeface="Smith&amp;NephewLF" pitchFamily="34" charset="0"/>
          <a:ea typeface="+mn-ea"/>
          <a:cs typeface="+mn-cs"/>
        </a:defRPr>
      </a:lvl4pPr>
      <a:lvl5pPr marL="1219170" indent="-280409" algn="l" defTabSz="1219170" rtl="0" eaLnBrk="1" latinLnBrk="0" hangingPunct="1">
        <a:lnSpc>
          <a:spcPct val="90000"/>
        </a:lnSpc>
        <a:spcBef>
          <a:spcPts val="0"/>
        </a:spcBef>
        <a:buClr>
          <a:srgbClr val="4D4E53"/>
        </a:buClr>
        <a:buSzPct val="75000"/>
        <a:buFont typeface="Smith&amp;NephewLF" pitchFamily="34" charset="0"/>
        <a:buChar char="–"/>
        <a:defRPr sz="2667" kern="1200">
          <a:solidFill>
            <a:srgbClr val="4D4E53"/>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7226E5-46C1-4322-BA36-39B713B9FB77}"/>
              </a:ext>
            </a:extLst>
          </p:cNvPr>
          <p:cNvSpPr>
            <a:spLocks noGrp="1"/>
          </p:cNvSpPr>
          <p:nvPr>
            <p:ph type="title"/>
          </p:nvPr>
        </p:nvSpPr>
        <p:spPr>
          <a:xfrm>
            <a:off x="300041" y="249342"/>
            <a:ext cx="9853895" cy="839684"/>
          </a:xfrm>
          <a:prstGeom prst="rect">
            <a:avLst/>
          </a:prstGeom>
        </p:spPr>
        <p:txBody>
          <a:bodyPr vert="horz" lIns="0" tIns="0" rIns="0" bIns="0" rtlCol="0" anchor="t" anchorCtr="0">
            <a:noAutofit/>
          </a:bodyPr>
          <a:lstStyle/>
          <a:p>
            <a:r>
              <a:rPr lang="en-GB" b="1">
                <a:solidFill>
                  <a:srgbClr val="FFAD1C"/>
                </a:solidFill>
                <a:effectLst/>
                <a:latin typeface="Verdana" panose="020B0604030504040204" pitchFamily="34" charset="0"/>
              </a:rPr>
              <a:t>Click to enter title text</a:t>
            </a:r>
            <a:br>
              <a:rPr lang="en-GB">
                <a:solidFill>
                  <a:srgbClr val="FFAD1C"/>
                </a:solidFill>
                <a:effectLst/>
                <a:latin typeface="Verdana" panose="020B0604030504040204" pitchFamily="34" charset="0"/>
              </a:rPr>
            </a:br>
            <a:r>
              <a:rPr lang="en-US" b="1">
                <a:solidFill>
                  <a:srgbClr val="FFAD1C"/>
                </a:solidFill>
                <a:effectLst/>
                <a:latin typeface="Verdana" panose="020B0604030504040204" pitchFamily="34" charset="0"/>
              </a:rPr>
              <a:t>To create subtitle, unbold and change to 22pts</a:t>
            </a:r>
            <a:endParaRPr lang="en-GB">
              <a:solidFill>
                <a:srgbClr val="FFAD1C"/>
              </a:solidFill>
              <a:effectLst/>
              <a:latin typeface="Verdana" panose="020B0604030504040204" pitchFamily="34" charset="0"/>
            </a:endParaRPr>
          </a:p>
        </p:txBody>
      </p:sp>
      <p:sp>
        <p:nvSpPr>
          <p:cNvPr id="3" name="Text Placeholder 2">
            <a:extLst>
              <a:ext uri="{FF2B5EF4-FFF2-40B4-BE49-F238E27FC236}">
                <a16:creationId xmlns:a16="http://schemas.microsoft.com/office/drawing/2014/main" id="{BD6FBC65-6741-415C-948E-AE2E20C5F4F6}"/>
              </a:ext>
            </a:extLst>
          </p:cNvPr>
          <p:cNvSpPr>
            <a:spLocks noGrp="1"/>
          </p:cNvSpPr>
          <p:nvPr>
            <p:ph type="body" idx="1"/>
          </p:nvPr>
        </p:nvSpPr>
        <p:spPr>
          <a:xfrm>
            <a:off x="300039" y="1627189"/>
            <a:ext cx="11591924" cy="4638675"/>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Nineth level</a:t>
            </a:r>
            <a:endParaRPr lang="en-GB"/>
          </a:p>
        </p:txBody>
      </p:sp>
      <p:sp>
        <p:nvSpPr>
          <p:cNvPr id="4" name="Date Placeholder 3">
            <a:extLst>
              <a:ext uri="{FF2B5EF4-FFF2-40B4-BE49-F238E27FC236}">
                <a16:creationId xmlns:a16="http://schemas.microsoft.com/office/drawing/2014/main" id="{4652509E-399E-4391-9663-4A3B66A2E3F7}"/>
              </a:ext>
            </a:extLst>
          </p:cNvPr>
          <p:cNvSpPr>
            <a:spLocks noGrp="1"/>
          </p:cNvSpPr>
          <p:nvPr>
            <p:ph type="dt" sz="half" idx="2"/>
          </p:nvPr>
        </p:nvSpPr>
        <p:spPr>
          <a:xfrm>
            <a:off x="10501313" y="6416176"/>
            <a:ext cx="790491" cy="150224"/>
          </a:xfrm>
          <a:prstGeom prst="rect">
            <a:avLst/>
          </a:prstGeom>
        </p:spPr>
        <p:txBody>
          <a:bodyPr vert="horz" lIns="0" tIns="0" rIns="0" bIns="0" rtlCol="0" anchor="t" anchorCtr="0"/>
          <a:lstStyle>
            <a:lvl1pPr algn="r">
              <a:defRPr sz="900">
                <a:solidFill>
                  <a:srgbClr val="404043"/>
                </a:solidFill>
              </a:defRPr>
            </a:lvl1pPr>
          </a:lstStyle>
          <a:p>
            <a:fld id="{B7CC68F7-D5A7-4266-A308-701EE87B3CD5}" type="datetime1">
              <a:rPr lang="en-US" smtClean="0"/>
              <a:t>1/23/2020</a:t>
            </a:fld>
            <a:endParaRPr lang="en-GB"/>
          </a:p>
        </p:txBody>
      </p:sp>
      <p:sp>
        <p:nvSpPr>
          <p:cNvPr id="5" name="Footer Placeholder 4">
            <a:extLst>
              <a:ext uri="{FF2B5EF4-FFF2-40B4-BE49-F238E27FC236}">
                <a16:creationId xmlns:a16="http://schemas.microsoft.com/office/drawing/2014/main" id="{9DE68647-B726-4A79-B03B-8DC3ADE578BD}"/>
              </a:ext>
            </a:extLst>
          </p:cNvPr>
          <p:cNvSpPr>
            <a:spLocks noGrp="1"/>
          </p:cNvSpPr>
          <p:nvPr>
            <p:ph type="ftr" sz="quarter" idx="3"/>
          </p:nvPr>
        </p:nvSpPr>
        <p:spPr>
          <a:xfrm>
            <a:off x="300039" y="6413547"/>
            <a:ext cx="9775032" cy="155484"/>
          </a:xfrm>
          <a:prstGeom prst="rect">
            <a:avLst/>
          </a:prstGeom>
        </p:spPr>
        <p:txBody>
          <a:bodyPr vert="horz" lIns="0" tIns="0" rIns="0" bIns="0" rtlCol="0" anchor="t" anchorCtr="0"/>
          <a:lstStyle>
            <a:lvl1pPr algn="l">
              <a:defRPr sz="900">
                <a:solidFill>
                  <a:srgbClr val="404043"/>
                </a:solidFill>
              </a:defRPr>
            </a:lvl1pPr>
          </a:lstStyle>
          <a:p>
            <a:r>
              <a:rPr lang="en-GB"/>
              <a:t>Footer</a:t>
            </a:r>
          </a:p>
        </p:txBody>
      </p:sp>
      <p:sp>
        <p:nvSpPr>
          <p:cNvPr id="6" name="Slide Number Placeholder 5">
            <a:extLst>
              <a:ext uri="{FF2B5EF4-FFF2-40B4-BE49-F238E27FC236}">
                <a16:creationId xmlns:a16="http://schemas.microsoft.com/office/drawing/2014/main" id="{644E1F10-1823-4A2D-B0EF-651020492713}"/>
              </a:ext>
            </a:extLst>
          </p:cNvPr>
          <p:cNvSpPr>
            <a:spLocks noGrp="1"/>
          </p:cNvSpPr>
          <p:nvPr>
            <p:ph type="sldNum" sz="quarter" idx="4"/>
          </p:nvPr>
        </p:nvSpPr>
        <p:spPr>
          <a:xfrm>
            <a:off x="11621997" y="6413547"/>
            <a:ext cx="269967" cy="155484"/>
          </a:xfrm>
          <a:prstGeom prst="rect">
            <a:avLst/>
          </a:prstGeom>
        </p:spPr>
        <p:txBody>
          <a:bodyPr vert="horz" lIns="0" tIns="0" rIns="0" bIns="0" rtlCol="0" anchor="t" anchorCtr="0"/>
          <a:lstStyle>
            <a:lvl1pPr algn="r">
              <a:defRPr sz="900">
                <a:solidFill>
                  <a:srgbClr val="404043"/>
                </a:solidFill>
              </a:defRPr>
            </a:lvl1pPr>
          </a:lstStyle>
          <a:p>
            <a:fld id="{350E99F9-58F0-4AF2-A985-BDC45D75003F}" type="slidenum">
              <a:rPr lang="en-GB" smtClean="0"/>
              <a:pPr/>
              <a:t>‹Nr.›</a:t>
            </a:fld>
            <a:endParaRPr lang="en-GB"/>
          </a:p>
        </p:txBody>
      </p:sp>
      <p:sp>
        <p:nvSpPr>
          <p:cNvPr id="16" name="SN^Dev" hidden="1">
            <a:extLst>
              <a:ext uri="{FF2B5EF4-FFF2-40B4-BE49-F238E27FC236}">
                <a16:creationId xmlns:a16="http://schemas.microsoft.com/office/drawing/2014/main" id="{A6181A03-1099-4942-A945-C170389534BE}"/>
              </a:ext>
            </a:extLst>
          </p:cNvPr>
          <p:cNvSpPr txBox="1"/>
          <p:nvPr userDrawn="1"/>
        </p:nvSpPr>
        <p:spPr>
          <a:xfrm>
            <a:off x="-530941" y="1155700"/>
            <a:ext cx="2630129" cy="369332"/>
          </a:xfrm>
          <a:prstGeom prst="rect">
            <a:avLst/>
          </a:prstGeom>
          <a:solidFill>
            <a:srgbClr val="FFFF00"/>
          </a:solidFill>
        </p:spPr>
        <p:txBody>
          <a:bodyPr vert="horz" wrap="square" rtlCol="0">
            <a:spAutoFit/>
          </a:bodyPr>
          <a:lstStyle/>
          <a:p>
            <a:r>
              <a:rPr lang="en-US" sz="1800"/>
              <a:t>no</a:t>
            </a:r>
          </a:p>
        </p:txBody>
      </p:sp>
    </p:spTree>
    <p:extLst>
      <p:ext uri="{BB962C8B-B14F-4D97-AF65-F5344CB8AC3E}">
        <p14:creationId xmlns:p14="http://schemas.microsoft.com/office/powerpoint/2010/main" val="1437201538"/>
      </p:ext>
    </p:extLst>
  </p:cSld>
  <p:clrMap bg1="lt1" tx1="dk1" bg2="lt2" tx2="dk2" accent1="accent1" accent2="accent2" accent3="accent3" accent4="accent4" accent5="accent5" accent6="accent6" hlink="hlink" folHlink="folHlink"/>
  <p:sldLayoutIdLst>
    <p:sldLayoutId id="2147483936" r:id="rId1"/>
    <p:sldLayoutId id="2147483943" r:id="rId2"/>
  </p:sldLayoutIdLst>
  <p:hf sldNum="0" hdr="0" ftr="0" dt="0"/>
  <p:txStyles>
    <p:titleStyle>
      <a:lvl1pPr algn="l" defTabSz="914377" rtl="0" eaLnBrk="1" latinLnBrk="0" hangingPunct="1">
        <a:lnSpc>
          <a:spcPct val="100000"/>
        </a:lnSpc>
        <a:spcBef>
          <a:spcPct val="0"/>
        </a:spcBef>
        <a:buNone/>
        <a:defRPr lang="en-GB" sz="2600" b="1" kern="1200" smtClean="0">
          <a:solidFill>
            <a:srgbClr val="FF9E18"/>
          </a:solidFill>
          <a:effectLst/>
          <a:latin typeface="+mj-lt"/>
          <a:ea typeface="+mj-ea"/>
          <a:cs typeface="+mj-cs"/>
        </a:defRPr>
      </a:lvl1pPr>
    </p:titleStyle>
    <p:bodyStyle>
      <a:lvl1pPr marL="0" indent="6351" algn="l" defTabSz="914377" rtl="0" eaLnBrk="1" latinLnBrk="0" hangingPunct="1">
        <a:lnSpc>
          <a:spcPct val="110000"/>
        </a:lnSpc>
        <a:spcBef>
          <a:spcPts val="0"/>
        </a:spcBef>
        <a:spcAft>
          <a:spcPts val="1200"/>
        </a:spcAft>
        <a:buFont typeface="Arial" panose="020B0604020202020204" pitchFamily="34" charset="0"/>
        <a:buNone/>
        <a:tabLst/>
        <a:defRPr lang="en-US" sz="1600" kern="1200" dirty="0">
          <a:solidFill>
            <a:srgbClr val="404043"/>
          </a:solidFill>
          <a:effectLst/>
          <a:latin typeface="Verdana" panose="020B0604030504040204" pitchFamily="34" charset="0"/>
          <a:ea typeface="+mn-ea"/>
          <a:cs typeface="+mn-cs"/>
        </a:defRPr>
      </a:lvl1pPr>
      <a:lvl2pPr marL="4763" marR="0" indent="0" algn="l" defTabSz="914377" rtl="0" eaLnBrk="1" fontAlgn="auto" latinLnBrk="0" hangingPunct="1">
        <a:lnSpc>
          <a:spcPct val="110000"/>
        </a:lnSpc>
        <a:spcBef>
          <a:spcPts val="0"/>
        </a:spcBef>
        <a:spcAft>
          <a:spcPts val="0"/>
        </a:spcAft>
        <a:buClrTx/>
        <a:buSzTx/>
        <a:buFont typeface="Arial" panose="020B0604020202020204" pitchFamily="34" charset="0"/>
        <a:buNone/>
        <a:tabLst/>
        <a:defRPr lang="en-GB" sz="1600" b="1" i="0" kern="1200" smtClean="0">
          <a:solidFill>
            <a:srgbClr val="FF9E18"/>
          </a:solidFill>
          <a:effectLst/>
          <a:latin typeface="Verdana" panose="020B0604030504040204" pitchFamily="34" charset="0"/>
          <a:ea typeface="Verdana" panose="020B0604030504040204" pitchFamily="34" charset="0"/>
          <a:cs typeface="Verdana" panose="020B0604030504040204" pitchFamily="34" charset="0"/>
        </a:defRPr>
      </a:lvl2pPr>
      <a:lvl3pPr marL="222245" marR="0" indent="-217483" algn="l" defTabSz="914377" rtl="0" eaLnBrk="1" fontAlgn="t" latinLnBrk="0" hangingPunct="1">
        <a:lnSpc>
          <a:spcPct val="110000"/>
        </a:lnSpc>
        <a:spcBef>
          <a:spcPts val="0"/>
        </a:spcBef>
        <a:spcAft>
          <a:spcPts val="600"/>
        </a:spcAft>
        <a:buClr>
          <a:srgbClr val="404043"/>
        </a:buClr>
        <a:buSzPct val="100000"/>
        <a:buFont typeface="Helvetica" pitchFamily="2" charset="0"/>
        <a:buChar char="•"/>
        <a:tabLst/>
        <a:defRPr lang="en-GB" sz="1600" kern="1200" dirty="0" smtClean="0">
          <a:solidFill>
            <a:srgbClr val="404043"/>
          </a:solidFill>
          <a:effectLst/>
          <a:latin typeface="Verdana" panose="020B0604030504040204" pitchFamily="34" charset="0"/>
          <a:ea typeface="+mn-ea"/>
          <a:cs typeface="+mn-cs"/>
        </a:defRPr>
      </a:lvl3pPr>
      <a:lvl4pPr marL="444489" marR="0" indent="-206370" algn="l" defTabSz="914377" rtl="0" eaLnBrk="1" fontAlgn="auto" latinLnBrk="0" hangingPunct="1">
        <a:lnSpc>
          <a:spcPct val="110000"/>
        </a:lnSpc>
        <a:spcBef>
          <a:spcPts val="0"/>
        </a:spcBef>
        <a:spcAft>
          <a:spcPts val="300"/>
        </a:spcAft>
        <a:buClr>
          <a:srgbClr val="404043"/>
        </a:buClr>
        <a:buSzPct val="110000"/>
        <a:buFont typeface="Arial" panose="020B0604020202020204" pitchFamily="34" charset="0"/>
        <a:buChar char="•"/>
        <a:tabLst/>
        <a:defRPr lang="en-GB" sz="1400" kern="1200" dirty="0" smtClean="0">
          <a:solidFill>
            <a:srgbClr val="404043"/>
          </a:solidFill>
          <a:effectLst/>
          <a:latin typeface="+mn-lt"/>
          <a:ea typeface="+mn-ea"/>
          <a:cs typeface="+mn-cs"/>
        </a:defRPr>
      </a:lvl4pPr>
      <a:lvl5pPr marL="615935" marR="0" indent="-160335" algn="l" defTabSz="914377" rtl="0" eaLnBrk="1" fontAlgn="auto" latinLnBrk="0" hangingPunct="1">
        <a:lnSpc>
          <a:spcPct val="110000"/>
        </a:lnSpc>
        <a:spcBef>
          <a:spcPts val="300"/>
        </a:spcBef>
        <a:spcAft>
          <a:spcPts val="0"/>
        </a:spcAft>
        <a:buClr>
          <a:srgbClr val="404043"/>
        </a:buClr>
        <a:buSzTx/>
        <a:buFont typeface="Arial" panose="020B0604020202020204" pitchFamily="34" charset="0"/>
        <a:buChar char="•"/>
        <a:tabLst/>
        <a:defRPr lang="en-GB" sz="1200" kern="1200" dirty="0" smtClean="0">
          <a:solidFill>
            <a:srgbClr val="404043"/>
          </a:solidFill>
          <a:effectLst/>
          <a:latin typeface="+mn-lt"/>
          <a:ea typeface="+mn-ea"/>
          <a:cs typeface="+mn-cs"/>
        </a:defRPr>
      </a:lvl5pPr>
      <a:lvl6pPr marL="804843" marR="0" indent="-163509" algn="l" defTabSz="914377" rtl="0" eaLnBrk="1" fontAlgn="auto" latinLnBrk="0" hangingPunct="1">
        <a:lnSpc>
          <a:spcPct val="90000"/>
        </a:lnSpc>
        <a:spcBef>
          <a:spcPts val="500"/>
        </a:spcBef>
        <a:spcAft>
          <a:spcPts val="0"/>
        </a:spcAft>
        <a:buClr>
          <a:srgbClr val="404043"/>
        </a:buClr>
        <a:buSzTx/>
        <a:buFont typeface="Arial" panose="020B0604020202020204" pitchFamily="34" charset="0"/>
        <a:buChar char="•"/>
        <a:tabLst/>
        <a:defRPr lang="en-GB" sz="1200" kern="1200" smtClean="0">
          <a:solidFill>
            <a:srgbClr val="404043"/>
          </a:solidFill>
          <a:effectLst/>
          <a:latin typeface="+mn-lt"/>
          <a:ea typeface="+mn-ea"/>
          <a:cs typeface="+mn-cs"/>
        </a:defRPr>
      </a:lvl6pPr>
      <a:lvl7pPr marL="968350" indent="-163509" algn="l" defTabSz="914377" rtl="0" eaLnBrk="1" latinLnBrk="0" hangingPunct="1">
        <a:lnSpc>
          <a:spcPct val="90000"/>
        </a:lnSpc>
        <a:spcBef>
          <a:spcPts val="500"/>
        </a:spcBef>
        <a:buClr>
          <a:srgbClr val="404043"/>
        </a:buClr>
        <a:buFont typeface="Arial" panose="020B0604020202020204" pitchFamily="34" charset="0"/>
        <a:buChar char="•"/>
        <a:defRPr sz="1200" kern="1200">
          <a:solidFill>
            <a:srgbClr val="404043"/>
          </a:solidFill>
          <a:latin typeface="+mn-lt"/>
          <a:ea typeface="+mn-ea"/>
          <a:cs typeface="+mn-cs"/>
        </a:defRPr>
      </a:lvl7pPr>
      <a:lvl8pPr marL="1146146" indent="-163509" algn="l" defTabSz="914377" rtl="0" eaLnBrk="1" latinLnBrk="0" hangingPunct="1">
        <a:lnSpc>
          <a:spcPct val="90000"/>
        </a:lnSpc>
        <a:spcBef>
          <a:spcPts val="500"/>
        </a:spcBef>
        <a:buClr>
          <a:srgbClr val="404043"/>
        </a:buClr>
        <a:buFont typeface="Arial" panose="020B0604020202020204" pitchFamily="34" charset="0"/>
        <a:buChar char="•"/>
        <a:defRPr sz="1200" kern="1200">
          <a:solidFill>
            <a:srgbClr val="404043"/>
          </a:solidFill>
          <a:latin typeface="+mn-lt"/>
          <a:ea typeface="+mn-ea"/>
          <a:cs typeface="+mn-cs"/>
        </a:defRPr>
      </a:lvl8pPr>
      <a:lvl9pPr marL="1309655" indent="-163509" algn="l" defTabSz="914377" rtl="0" eaLnBrk="1" latinLnBrk="0" hangingPunct="1">
        <a:lnSpc>
          <a:spcPct val="90000"/>
        </a:lnSpc>
        <a:spcBef>
          <a:spcPts val="500"/>
        </a:spcBef>
        <a:buClr>
          <a:srgbClr val="404043"/>
        </a:buClr>
        <a:buFont typeface="Arial" panose="020B0604020202020204" pitchFamily="34" charset="0"/>
        <a:buChar char="•"/>
        <a:defRPr sz="1200" kern="1200">
          <a:solidFill>
            <a:srgbClr val="404043"/>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9">
          <p15:clr>
            <a:srgbClr val="F26B43"/>
          </p15:clr>
        </p15:guide>
        <p15:guide id="2" orient="horz" pos="3947">
          <p15:clr>
            <a:srgbClr val="F26B43"/>
          </p15:clr>
        </p15:guide>
        <p15:guide id="7" pos="7491">
          <p15:clr>
            <a:srgbClr val="F26B43"/>
          </p15:clr>
        </p15:guide>
        <p15:guide id="8" orient="horz" pos="14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7226E5-46C1-4322-BA36-39B713B9FB77}"/>
              </a:ext>
            </a:extLst>
          </p:cNvPr>
          <p:cNvSpPr>
            <a:spLocks noGrp="1"/>
          </p:cNvSpPr>
          <p:nvPr>
            <p:ph type="title"/>
          </p:nvPr>
        </p:nvSpPr>
        <p:spPr>
          <a:xfrm>
            <a:off x="300041" y="249342"/>
            <a:ext cx="9853895" cy="839684"/>
          </a:xfrm>
          <a:prstGeom prst="rect">
            <a:avLst/>
          </a:prstGeom>
        </p:spPr>
        <p:txBody>
          <a:bodyPr vert="horz" lIns="0" tIns="0" rIns="0" bIns="0" rtlCol="0" anchor="t" anchorCtr="0">
            <a:noAutofit/>
          </a:bodyPr>
          <a:lstStyle/>
          <a:p>
            <a:r>
              <a:rPr lang="en-GB" b="1">
                <a:solidFill>
                  <a:srgbClr val="FFAD1C"/>
                </a:solidFill>
                <a:effectLst/>
                <a:latin typeface="Verdana" panose="020B0604030504040204" pitchFamily="34" charset="0"/>
              </a:rPr>
              <a:t>Click to enter title text</a:t>
            </a:r>
            <a:br>
              <a:rPr lang="en-GB">
                <a:solidFill>
                  <a:srgbClr val="FFAD1C"/>
                </a:solidFill>
                <a:effectLst/>
                <a:latin typeface="Verdana" panose="020B0604030504040204" pitchFamily="34" charset="0"/>
              </a:rPr>
            </a:br>
            <a:r>
              <a:rPr lang="en-US" b="1">
                <a:solidFill>
                  <a:srgbClr val="FFAD1C"/>
                </a:solidFill>
                <a:effectLst/>
                <a:latin typeface="Verdana" panose="020B0604030504040204" pitchFamily="34" charset="0"/>
              </a:rPr>
              <a:t>To create subtitle, unbold and change to 22pts</a:t>
            </a:r>
            <a:endParaRPr lang="en-GB">
              <a:solidFill>
                <a:srgbClr val="FFAD1C"/>
              </a:solidFill>
              <a:effectLst/>
              <a:latin typeface="Verdana" panose="020B0604030504040204" pitchFamily="34" charset="0"/>
            </a:endParaRPr>
          </a:p>
        </p:txBody>
      </p:sp>
      <p:sp>
        <p:nvSpPr>
          <p:cNvPr id="3" name="Text Placeholder 2">
            <a:extLst>
              <a:ext uri="{FF2B5EF4-FFF2-40B4-BE49-F238E27FC236}">
                <a16:creationId xmlns:a16="http://schemas.microsoft.com/office/drawing/2014/main" id="{BD6FBC65-6741-415C-948E-AE2E20C5F4F6}"/>
              </a:ext>
            </a:extLst>
          </p:cNvPr>
          <p:cNvSpPr>
            <a:spLocks noGrp="1"/>
          </p:cNvSpPr>
          <p:nvPr>
            <p:ph type="body" idx="1"/>
          </p:nvPr>
        </p:nvSpPr>
        <p:spPr>
          <a:xfrm>
            <a:off x="300039" y="1627189"/>
            <a:ext cx="11591924" cy="4638675"/>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Nineth level</a:t>
            </a:r>
            <a:endParaRPr lang="en-GB"/>
          </a:p>
        </p:txBody>
      </p:sp>
      <p:sp>
        <p:nvSpPr>
          <p:cNvPr id="4" name="Date Placeholder 3">
            <a:extLst>
              <a:ext uri="{FF2B5EF4-FFF2-40B4-BE49-F238E27FC236}">
                <a16:creationId xmlns:a16="http://schemas.microsoft.com/office/drawing/2014/main" id="{4652509E-399E-4391-9663-4A3B66A2E3F7}"/>
              </a:ext>
            </a:extLst>
          </p:cNvPr>
          <p:cNvSpPr>
            <a:spLocks noGrp="1"/>
          </p:cNvSpPr>
          <p:nvPr>
            <p:ph type="dt" sz="half" idx="2"/>
          </p:nvPr>
        </p:nvSpPr>
        <p:spPr>
          <a:xfrm>
            <a:off x="10501313" y="6416176"/>
            <a:ext cx="790491" cy="150224"/>
          </a:xfrm>
          <a:prstGeom prst="rect">
            <a:avLst/>
          </a:prstGeom>
        </p:spPr>
        <p:txBody>
          <a:bodyPr vert="horz" lIns="0" tIns="0" rIns="0" bIns="0" rtlCol="0" anchor="t" anchorCtr="0"/>
          <a:lstStyle>
            <a:lvl1pPr algn="r">
              <a:defRPr sz="900">
                <a:solidFill>
                  <a:srgbClr val="404043"/>
                </a:solidFill>
              </a:defRPr>
            </a:lvl1pPr>
          </a:lstStyle>
          <a:p>
            <a:endParaRPr lang="en-GB"/>
          </a:p>
        </p:txBody>
      </p:sp>
      <p:sp>
        <p:nvSpPr>
          <p:cNvPr id="5" name="Footer Placeholder 4">
            <a:extLst>
              <a:ext uri="{FF2B5EF4-FFF2-40B4-BE49-F238E27FC236}">
                <a16:creationId xmlns:a16="http://schemas.microsoft.com/office/drawing/2014/main" id="{9DE68647-B726-4A79-B03B-8DC3ADE578BD}"/>
              </a:ext>
            </a:extLst>
          </p:cNvPr>
          <p:cNvSpPr>
            <a:spLocks noGrp="1"/>
          </p:cNvSpPr>
          <p:nvPr>
            <p:ph type="ftr" sz="quarter" idx="3"/>
          </p:nvPr>
        </p:nvSpPr>
        <p:spPr>
          <a:xfrm>
            <a:off x="300039" y="6413547"/>
            <a:ext cx="9775032" cy="155484"/>
          </a:xfrm>
          <a:prstGeom prst="rect">
            <a:avLst/>
          </a:prstGeom>
        </p:spPr>
        <p:txBody>
          <a:bodyPr vert="horz" lIns="0" tIns="0" rIns="0" bIns="0" rtlCol="0" anchor="t" anchorCtr="0"/>
          <a:lstStyle>
            <a:lvl1pPr algn="l">
              <a:defRPr sz="900">
                <a:solidFill>
                  <a:srgbClr val="404043"/>
                </a:solidFill>
              </a:defRPr>
            </a:lvl1pPr>
          </a:lstStyle>
          <a:p>
            <a:endParaRPr lang="en-GB"/>
          </a:p>
        </p:txBody>
      </p:sp>
      <p:sp>
        <p:nvSpPr>
          <p:cNvPr id="6" name="Slide Number Placeholder 5">
            <a:extLst>
              <a:ext uri="{FF2B5EF4-FFF2-40B4-BE49-F238E27FC236}">
                <a16:creationId xmlns:a16="http://schemas.microsoft.com/office/drawing/2014/main" id="{644E1F10-1823-4A2D-B0EF-651020492713}"/>
              </a:ext>
            </a:extLst>
          </p:cNvPr>
          <p:cNvSpPr>
            <a:spLocks noGrp="1"/>
          </p:cNvSpPr>
          <p:nvPr>
            <p:ph type="sldNum" sz="quarter" idx="4"/>
          </p:nvPr>
        </p:nvSpPr>
        <p:spPr>
          <a:xfrm>
            <a:off x="11621997" y="6413547"/>
            <a:ext cx="269967" cy="155484"/>
          </a:xfrm>
          <a:prstGeom prst="rect">
            <a:avLst/>
          </a:prstGeom>
        </p:spPr>
        <p:txBody>
          <a:bodyPr vert="horz" lIns="0" tIns="0" rIns="0" bIns="0" rtlCol="0" anchor="t" anchorCtr="0"/>
          <a:lstStyle>
            <a:lvl1pPr algn="r">
              <a:defRPr sz="900">
                <a:solidFill>
                  <a:srgbClr val="404043"/>
                </a:solidFill>
              </a:defRPr>
            </a:lvl1pPr>
          </a:lstStyle>
          <a:p>
            <a:fld id="{350E99F9-58F0-4AF2-A985-BDC45D75003F}" type="slidenum">
              <a:rPr lang="en-GB" smtClean="0"/>
              <a:pPr/>
              <a:t>‹Nr.›</a:t>
            </a:fld>
            <a:endParaRPr lang="en-GB"/>
          </a:p>
        </p:txBody>
      </p:sp>
      <p:sp>
        <p:nvSpPr>
          <p:cNvPr id="16" name="SN^Dev" hidden="1">
            <a:extLst>
              <a:ext uri="{FF2B5EF4-FFF2-40B4-BE49-F238E27FC236}">
                <a16:creationId xmlns:a16="http://schemas.microsoft.com/office/drawing/2014/main" id="{A6181A03-1099-4942-A945-C170389534BE}"/>
              </a:ext>
            </a:extLst>
          </p:cNvPr>
          <p:cNvSpPr txBox="1"/>
          <p:nvPr userDrawn="1"/>
        </p:nvSpPr>
        <p:spPr>
          <a:xfrm>
            <a:off x="-530941" y="1155700"/>
            <a:ext cx="2630129" cy="369332"/>
          </a:xfrm>
          <a:prstGeom prst="rect">
            <a:avLst/>
          </a:prstGeom>
          <a:solidFill>
            <a:srgbClr val="FFFF00"/>
          </a:solidFill>
        </p:spPr>
        <p:txBody>
          <a:bodyPr vert="horz" wrap="square" rtlCol="0">
            <a:spAutoFit/>
          </a:bodyPr>
          <a:lstStyle/>
          <a:p>
            <a:r>
              <a:rPr lang="en-US" sz="1800"/>
              <a:t>no</a:t>
            </a:r>
          </a:p>
        </p:txBody>
      </p:sp>
    </p:spTree>
    <p:custDataLst>
      <p:tags r:id="rId2"/>
    </p:custDataLst>
    <p:extLst>
      <p:ext uri="{BB962C8B-B14F-4D97-AF65-F5344CB8AC3E}">
        <p14:creationId xmlns:p14="http://schemas.microsoft.com/office/powerpoint/2010/main" val="32019810"/>
      </p:ext>
    </p:extLst>
  </p:cSld>
  <p:clrMap bg1="lt1" tx1="dk1" bg2="lt2" tx2="dk2" accent1="accent1" accent2="accent2" accent3="accent3" accent4="accent4" accent5="accent5" accent6="accent6" hlink="hlink" folHlink="folHlink"/>
  <p:hf hdr="0" ftr="0" dt="0"/>
  <p:txStyles>
    <p:titleStyle>
      <a:lvl1pPr algn="l" defTabSz="914377" rtl="0" eaLnBrk="1" latinLnBrk="0" hangingPunct="1">
        <a:lnSpc>
          <a:spcPct val="100000"/>
        </a:lnSpc>
        <a:spcBef>
          <a:spcPct val="0"/>
        </a:spcBef>
        <a:buNone/>
        <a:defRPr lang="en-GB" sz="2600" b="1" kern="1200" smtClean="0">
          <a:solidFill>
            <a:srgbClr val="FF9E18"/>
          </a:solidFill>
          <a:effectLst/>
          <a:latin typeface="+mj-lt"/>
          <a:ea typeface="+mj-ea"/>
          <a:cs typeface="+mj-cs"/>
        </a:defRPr>
      </a:lvl1pPr>
    </p:titleStyle>
    <p:bodyStyle>
      <a:lvl1pPr marL="0" indent="6351" algn="l" defTabSz="914377" rtl="0" eaLnBrk="1" latinLnBrk="0" hangingPunct="1">
        <a:lnSpc>
          <a:spcPct val="110000"/>
        </a:lnSpc>
        <a:spcBef>
          <a:spcPts val="0"/>
        </a:spcBef>
        <a:spcAft>
          <a:spcPts val="1200"/>
        </a:spcAft>
        <a:buFont typeface="Arial" panose="020B0604020202020204" pitchFamily="34" charset="0"/>
        <a:buNone/>
        <a:tabLst/>
        <a:defRPr lang="en-US" sz="1600" kern="1200" dirty="0">
          <a:solidFill>
            <a:srgbClr val="404043"/>
          </a:solidFill>
          <a:effectLst/>
          <a:latin typeface="Verdana" panose="020B0604030504040204" pitchFamily="34" charset="0"/>
          <a:ea typeface="+mn-ea"/>
          <a:cs typeface="+mn-cs"/>
        </a:defRPr>
      </a:lvl1pPr>
      <a:lvl2pPr marL="4763" marR="0" indent="0" algn="l" defTabSz="914377" rtl="0" eaLnBrk="1" fontAlgn="auto" latinLnBrk="0" hangingPunct="1">
        <a:lnSpc>
          <a:spcPct val="110000"/>
        </a:lnSpc>
        <a:spcBef>
          <a:spcPts val="0"/>
        </a:spcBef>
        <a:spcAft>
          <a:spcPts val="0"/>
        </a:spcAft>
        <a:buClrTx/>
        <a:buSzTx/>
        <a:buFont typeface="Arial" panose="020B0604020202020204" pitchFamily="34" charset="0"/>
        <a:buNone/>
        <a:tabLst/>
        <a:defRPr lang="en-GB" sz="1600" b="1" i="0" kern="1200" smtClean="0">
          <a:solidFill>
            <a:srgbClr val="FF9E18"/>
          </a:solidFill>
          <a:effectLst/>
          <a:latin typeface="Verdana" panose="020B0604030504040204" pitchFamily="34" charset="0"/>
          <a:ea typeface="Verdana" panose="020B0604030504040204" pitchFamily="34" charset="0"/>
          <a:cs typeface="Verdana" panose="020B0604030504040204" pitchFamily="34" charset="0"/>
        </a:defRPr>
      </a:lvl2pPr>
      <a:lvl3pPr marL="222245" marR="0" indent="-217483" algn="l" defTabSz="914377" rtl="0" eaLnBrk="1" fontAlgn="t" latinLnBrk="0" hangingPunct="1">
        <a:lnSpc>
          <a:spcPct val="110000"/>
        </a:lnSpc>
        <a:spcBef>
          <a:spcPts val="0"/>
        </a:spcBef>
        <a:spcAft>
          <a:spcPts val="600"/>
        </a:spcAft>
        <a:buClr>
          <a:srgbClr val="404043"/>
        </a:buClr>
        <a:buSzPct val="100000"/>
        <a:buFont typeface="Helvetica" pitchFamily="2" charset="0"/>
        <a:buChar char="•"/>
        <a:tabLst/>
        <a:defRPr lang="en-GB" sz="1600" kern="1200" dirty="0" smtClean="0">
          <a:solidFill>
            <a:srgbClr val="404043"/>
          </a:solidFill>
          <a:effectLst/>
          <a:latin typeface="Verdana" panose="020B0604030504040204" pitchFamily="34" charset="0"/>
          <a:ea typeface="+mn-ea"/>
          <a:cs typeface="+mn-cs"/>
        </a:defRPr>
      </a:lvl3pPr>
      <a:lvl4pPr marL="444489" marR="0" indent="-206370" algn="l" defTabSz="914377" rtl="0" eaLnBrk="1" fontAlgn="auto" latinLnBrk="0" hangingPunct="1">
        <a:lnSpc>
          <a:spcPct val="110000"/>
        </a:lnSpc>
        <a:spcBef>
          <a:spcPts val="0"/>
        </a:spcBef>
        <a:spcAft>
          <a:spcPts val="300"/>
        </a:spcAft>
        <a:buClr>
          <a:srgbClr val="404043"/>
        </a:buClr>
        <a:buSzPct val="110000"/>
        <a:buFont typeface="Arial" panose="020B0604020202020204" pitchFamily="34" charset="0"/>
        <a:buChar char="•"/>
        <a:tabLst/>
        <a:defRPr lang="en-GB" sz="1400" kern="1200" dirty="0" smtClean="0">
          <a:solidFill>
            <a:srgbClr val="404043"/>
          </a:solidFill>
          <a:effectLst/>
          <a:latin typeface="+mn-lt"/>
          <a:ea typeface="+mn-ea"/>
          <a:cs typeface="+mn-cs"/>
        </a:defRPr>
      </a:lvl4pPr>
      <a:lvl5pPr marL="615935" marR="0" indent="-160335" algn="l" defTabSz="914377" rtl="0" eaLnBrk="1" fontAlgn="auto" latinLnBrk="0" hangingPunct="1">
        <a:lnSpc>
          <a:spcPct val="110000"/>
        </a:lnSpc>
        <a:spcBef>
          <a:spcPts val="300"/>
        </a:spcBef>
        <a:spcAft>
          <a:spcPts val="0"/>
        </a:spcAft>
        <a:buClr>
          <a:srgbClr val="404043"/>
        </a:buClr>
        <a:buSzTx/>
        <a:buFont typeface="Arial" panose="020B0604020202020204" pitchFamily="34" charset="0"/>
        <a:buChar char="•"/>
        <a:tabLst/>
        <a:defRPr lang="en-GB" sz="1200" kern="1200" dirty="0" smtClean="0">
          <a:solidFill>
            <a:srgbClr val="404043"/>
          </a:solidFill>
          <a:effectLst/>
          <a:latin typeface="+mn-lt"/>
          <a:ea typeface="+mn-ea"/>
          <a:cs typeface="+mn-cs"/>
        </a:defRPr>
      </a:lvl5pPr>
      <a:lvl6pPr marL="804843" marR="0" indent="-163509" algn="l" defTabSz="914377" rtl="0" eaLnBrk="1" fontAlgn="auto" latinLnBrk="0" hangingPunct="1">
        <a:lnSpc>
          <a:spcPct val="90000"/>
        </a:lnSpc>
        <a:spcBef>
          <a:spcPts val="500"/>
        </a:spcBef>
        <a:spcAft>
          <a:spcPts val="0"/>
        </a:spcAft>
        <a:buClr>
          <a:srgbClr val="404043"/>
        </a:buClr>
        <a:buSzTx/>
        <a:buFont typeface="Arial" panose="020B0604020202020204" pitchFamily="34" charset="0"/>
        <a:buChar char="•"/>
        <a:tabLst/>
        <a:defRPr lang="en-GB" sz="1200" kern="1200" smtClean="0">
          <a:solidFill>
            <a:srgbClr val="404043"/>
          </a:solidFill>
          <a:effectLst/>
          <a:latin typeface="+mn-lt"/>
          <a:ea typeface="+mn-ea"/>
          <a:cs typeface="+mn-cs"/>
        </a:defRPr>
      </a:lvl6pPr>
      <a:lvl7pPr marL="968350" indent="-163509" algn="l" defTabSz="914377" rtl="0" eaLnBrk="1" latinLnBrk="0" hangingPunct="1">
        <a:lnSpc>
          <a:spcPct val="90000"/>
        </a:lnSpc>
        <a:spcBef>
          <a:spcPts val="500"/>
        </a:spcBef>
        <a:buClr>
          <a:srgbClr val="404043"/>
        </a:buClr>
        <a:buFont typeface="Arial" panose="020B0604020202020204" pitchFamily="34" charset="0"/>
        <a:buChar char="•"/>
        <a:defRPr sz="1200" kern="1200">
          <a:solidFill>
            <a:srgbClr val="404043"/>
          </a:solidFill>
          <a:latin typeface="+mn-lt"/>
          <a:ea typeface="+mn-ea"/>
          <a:cs typeface="+mn-cs"/>
        </a:defRPr>
      </a:lvl7pPr>
      <a:lvl8pPr marL="1146146" indent="-163509" algn="l" defTabSz="914377" rtl="0" eaLnBrk="1" latinLnBrk="0" hangingPunct="1">
        <a:lnSpc>
          <a:spcPct val="90000"/>
        </a:lnSpc>
        <a:spcBef>
          <a:spcPts val="500"/>
        </a:spcBef>
        <a:buClr>
          <a:srgbClr val="404043"/>
        </a:buClr>
        <a:buFont typeface="Arial" panose="020B0604020202020204" pitchFamily="34" charset="0"/>
        <a:buChar char="•"/>
        <a:defRPr sz="1200" kern="1200">
          <a:solidFill>
            <a:srgbClr val="404043"/>
          </a:solidFill>
          <a:latin typeface="+mn-lt"/>
          <a:ea typeface="+mn-ea"/>
          <a:cs typeface="+mn-cs"/>
        </a:defRPr>
      </a:lvl8pPr>
      <a:lvl9pPr marL="1309655" indent="-163509" algn="l" defTabSz="914377" rtl="0" eaLnBrk="1" latinLnBrk="0" hangingPunct="1">
        <a:lnSpc>
          <a:spcPct val="90000"/>
        </a:lnSpc>
        <a:spcBef>
          <a:spcPts val="500"/>
        </a:spcBef>
        <a:buClr>
          <a:srgbClr val="404043"/>
        </a:buClr>
        <a:buFont typeface="Arial" panose="020B0604020202020204" pitchFamily="34" charset="0"/>
        <a:buChar char="•"/>
        <a:defRPr sz="1200" kern="1200">
          <a:solidFill>
            <a:srgbClr val="404043"/>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9">
          <p15:clr>
            <a:srgbClr val="F26B43"/>
          </p15:clr>
        </p15:guide>
        <p15:guide id="2" orient="horz" pos="3947">
          <p15:clr>
            <a:srgbClr val="F26B43"/>
          </p15:clr>
        </p15:guide>
        <p15:guide id="7" pos="7491">
          <p15:clr>
            <a:srgbClr val="F26B43"/>
          </p15:clr>
        </p15:guide>
        <p15:guide id="8" orient="horz" pos="14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7226E5-46C1-4322-BA36-39B713B9FB77}"/>
              </a:ext>
            </a:extLst>
          </p:cNvPr>
          <p:cNvSpPr>
            <a:spLocks noGrp="1"/>
          </p:cNvSpPr>
          <p:nvPr>
            <p:ph type="title"/>
          </p:nvPr>
        </p:nvSpPr>
        <p:spPr>
          <a:xfrm>
            <a:off x="300041" y="249342"/>
            <a:ext cx="9853895" cy="839684"/>
          </a:xfrm>
          <a:prstGeom prst="rect">
            <a:avLst/>
          </a:prstGeom>
        </p:spPr>
        <p:txBody>
          <a:bodyPr vert="horz" lIns="0" tIns="0" rIns="0" bIns="0" rtlCol="0" anchor="t" anchorCtr="0">
            <a:noAutofit/>
          </a:bodyPr>
          <a:lstStyle/>
          <a:p>
            <a:r>
              <a:rPr lang="en-GB" b="1">
                <a:solidFill>
                  <a:srgbClr val="FFAD1C"/>
                </a:solidFill>
                <a:effectLst/>
                <a:latin typeface="Verdana" panose="020B0604030504040204" pitchFamily="34" charset="0"/>
              </a:rPr>
              <a:t>Click to enter title text</a:t>
            </a:r>
            <a:br>
              <a:rPr lang="en-GB">
                <a:solidFill>
                  <a:srgbClr val="FFAD1C"/>
                </a:solidFill>
                <a:effectLst/>
                <a:latin typeface="Verdana" panose="020B0604030504040204" pitchFamily="34" charset="0"/>
              </a:rPr>
            </a:br>
            <a:r>
              <a:rPr lang="en-US" b="1">
                <a:solidFill>
                  <a:srgbClr val="FFAD1C"/>
                </a:solidFill>
                <a:effectLst/>
                <a:latin typeface="Verdana" panose="020B0604030504040204" pitchFamily="34" charset="0"/>
              </a:rPr>
              <a:t>To create subtitle, unbold and change to 22pts</a:t>
            </a:r>
            <a:endParaRPr lang="en-GB">
              <a:solidFill>
                <a:srgbClr val="FFAD1C"/>
              </a:solidFill>
              <a:effectLst/>
              <a:latin typeface="Verdana" panose="020B0604030504040204" pitchFamily="34" charset="0"/>
            </a:endParaRPr>
          </a:p>
        </p:txBody>
      </p:sp>
      <p:sp>
        <p:nvSpPr>
          <p:cNvPr id="3" name="Text Placeholder 2">
            <a:extLst>
              <a:ext uri="{FF2B5EF4-FFF2-40B4-BE49-F238E27FC236}">
                <a16:creationId xmlns:a16="http://schemas.microsoft.com/office/drawing/2014/main" id="{BD6FBC65-6741-415C-948E-AE2E20C5F4F6}"/>
              </a:ext>
            </a:extLst>
          </p:cNvPr>
          <p:cNvSpPr>
            <a:spLocks noGrp="1"/>
          </p:cNvSpPr>
          <p:nvPr>
            <p:ph type="body" idx="1"/>
          </p:nvPr>
        </p:nvSpPr>
        <p:spPr>
          <a:xfrm>
            <a:off x="300039" y="1627189"/>
            <a:ext cx="11591924" cy="4638675"/>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Nineth level</a:t>
            </a:r>
            <a:endParaRPr lang="en-GB"/>
          </a:p>
        </p:txBody>
      </p:sp>
      <p:sp>
        <p:nvSpPr>
          <p:cNvPr id="4" name="Date Placeholder 3">
            <a:extLst>
              <a:ext uri="{FF2B5EF4-FFF2-40B4-BE49-F238E27FC236}">
                <a16:creationId xmlns:a16="http://schemas.microsoft.com/office/drawing/2014/main" id="{4652509E-399E-4391-9663-4A3B66A2E3F7}"/>
              </a:ext>
            </a:extLst>
          </p:cNvPr>
          <p:cNvSpPr>
            <a:spLocks noGrp="1"/>
          </p:cNvSpPr>
          <p:nvPr>
            <p:ph type="dt" sz="half" idx="2"/>
          </p:nvPr>
        </p:nvSpPr>
        <p:spPr>
          <a:xfrm>
            <a:off x="10501313" y="6416176"/>
            <a:ext cx="790491" cy="150224"/>
          </a:xfrm>
          <a:prstGeom prst="rect">
            <a:avLst/>
          </a:prstGeom>
        </p:spPr>
        <p:txBody>
          <a:bodyPr vert="horz" lIns="0" tIns="0" rIns="0" bIns="0" rtlCol="0" anchor="t" anchorCtr="0"/>
          <a:lstStyle>
            <a:lvl1pPr algn="r">
              <a:defRPr sz="900">
                <a:solidFill>
                  <a:srgbClr val="404043"/>
                </a:solidFill>
              </a:defRPr>
            </a:lvl1pPr>
          </a:lstStyle>
          <a:p>
            <a:endParaRPr lang="en-GB"/>
          </a:p>
        </p:txBody>
      </p:sp>
      <p:sp>
        <p:nvSpPr>
          <p:cNvPr id="5" name="Footer Placeholder 4">
            <a:extLst>
              <a:ext uri="{FF2B5EF4-FFF2-40B4-BE49-F238E27FC236}">
                <a16:creationId xmlns:a16="http://schemas.microsoft.com/office/drawing/2014/main" id="{9DE68647-B726-4A79-B03B-8DC3ADE578BD}"/>
              </a:ext>
            </a:extLst>
          </p:cNvPr>
          <p:cNvSpPr>
            <a:spLocks noGrp="1"/>
          </p:cNvSpPr>
          <p:nvPr>
            <p:ph type="ftr" sz="quarter" idx="3"/>
          </p:nvPr>
        </p:nvSpPr>
        <p:spPr>
          <a:xfrm>
            <a:off x="300039" y="6413547"/>
            <a:ext cx="9775032" cy="155484"/>
          </a:xfrm>
          <a:prstGeom prst="rect">
            <a:avLst/>
          </a:prstGeom>
        </p:spPr>
        <p:txBody>
          <a:bodyPr vert="horz" lIns="0" tIns="0" rIns="0" bIns="0" rtlCol="0" anchor="t" anchorCtr="0"/>
          <a:lstStyle>
            <a:lvl1pPr algn="l">
              <a:defRPr sz="900">
                <a:solidFill>
                  <a:srgbClr val="404043"/>
                </a:solidFill>
              </a:defRPr>
            </a:lvl1pPr>
          </a:lstStyle>
          <a:p>
            <a:endParaRPr lang="en-GB"/>
          </a:p>
        </p:txBody>
      </p:sp>
      <p:sp>
        <p:nvSpPr>
          <p:cNvPr id="6" name="Slide Number Placeholder 5">
            <a:extLst>
              <a:ext uri="{FF2B5EF4-FFF2-40B4-BE49-F238E27FC236}">
                <a16:creationId xmlns:a16="http://schemas.microsoft.com/office/drawing/2014/main" id="{644E1F10-1823-4A2D-B0EF-651020492713}"/>
              </a:ext>
            </a:extLst>
          </p:cNvPr>
          <p:cNvSpPr>
            <a:spLocks noGrp="1"/>
          </p:cNvSpPr>
          <p:nvPr>
            <p:ph type="sldNum" sz="quarter" idx="4"/>
          </p:nvPr>
        </p:nvSpPr>
        <p:spPr>
          <a:xfrm>
            <a:off x="11621997" y="6413547"/>
            <a:ext cx="269967" cy="155484"/>
          </a:xfrm>
          <a:prstGeom prst="rect">
            <a:avLst/>
          </a:prstGeom>
        </p:spPr>
        <p:txBody>
          <a:bodyPr vert="horz" lIns="0" tIns="0" rIns="0" bIns="0" rtlCol="0" anchor="t" anchorCtr="0"/>
          <a:lstStyle>
            <a:lvl1pPr algn="r">
              <a:defRPr sz="900">
                <a:solidFill>
                  <a:srgbClr val="404043"/>
                </a:solidFill>
              </a:defRPr>
            </a:lvl1pPr>
          </a:lstStyle>
          <a:p>
            <a:fld id="{350E99F9-58F0-4AF2-A985-BDC45D75003F}" type="slidenum">
              <a:rPr lang="en-GB" smtClean="0"/>
              <a:pPr/>
              <a:t>‹Nr.›</a:t>
            </a:fld>
            <a:endParaRPr lang="en-GB"/>
          </a:p>
        </p:txBody>
      </p:sp>
      <p:sp>
        <p:nvSpPr>
          <p:cNvPr id="16" name="SN^Dev" hidden="1">
            <a:extLst>
              <a:ext uri="{FF2B5EF4-FFF2-40B4-BE49-F238E27FC236}">
                <a16:creationId xmlns:a16="http://schemas.microsoft.com/office/drawing/2014/main" id="{A6181A03-1099-4942-A945-C170389534BE}"/>
              </a:ext>
            </a:extLst>
          </p:cNvPr>
          <p:cNvSpPr txBox="1"/>
          <p:nvPr userDrawn="1"/>
        </p:nvSpPr>
        <p:spPr>
          <a:xfrm>
            <a:off x="-530941" y="1155700"/>
            <a:ext cx="2630129" cy="369332"/>
          </a:xfrm>
          <a:prstGeom prst="rect">
            <a:avLst/>
          </a:prstGeom>
          <a:solidFill>
            <a:srgbClr val="FFFF00"/>
          </a:solidFill>
        </p:spPr>
        <p:txBody>
          <a:bodyPr vert="horz" wrap="square" rtlCol="0">
            <a:spAutoFit/>
          </a:bodyPr>
          <a:lstStyle/>
          <a:p>
            <a:r>
              <a:rPr lang="en-US" sz="1800"/>
              <a:t>no</a:t>
            </a:r>
          </a:p>
        </p:txBody>
      </p:sp>
    </p:spTree>
    <p:custDataLst>
      <p:tags r:id="rId3"/>
    </p:custDataLst>
    <p:extLst>
      <p:ext uri="{BB962C8B-B14F-4D97-AF65-F5344CB8AC3E}">
        <p14:creationId xmlns:p14="http://schemas.microsoft.com/office/powerpoint/2010/main" val="618374030"/>
      </p:ext>
    </p:extLst>
  </p:cSld>
  <p:clrMap bg1="lt1" tx1="dk1" bg2="lt2" tx2="dk2" accent1="accent1" accent2="accent2" accent3="accent3" accent4="accent4" accent5="accent5" accent6="accent6" hlink="hlink" folHlink="folHlink"/>
  <p:sldLayoutIdLst>
    <p:sldLayoutId id="2147483978" r:id="rId1"/>
  </p:sldLayoutIdLst>
  <p:hf hdr="0" ftr="0" dt="0"/>
  <p:txStyles>
    <p:titleStyle>
      <a:lvl1pPr algn="l" defTabSz="914377" rtl="0" eaLnBrk="1" latinLnBrk="0" hangingPunct="1">
        <a:lnSpc>
          <a:spcPct val="100000"/>
        </a:lnSpc>
        <a:spcBef>
          <a:spcPct val="0"/>
        </a:spcBef>
        <a:buNone/>
        <a:defRPr lang="en-GB" sz="2600" b="1" kern="1200" smtClean="0">
          <a:solidFill>
            <a:srgbClr val="FF9E18"/>
          </a:solidFill>
          <a:effectLst/>
          <a:latin typeface="+mj-lt"/>
          <a:ea typeface="+mj-ea"/>
          <a:cs typeface="+mj-cs"/>
        </a:defRPr>
      </a:lvl1pPr>
    </p:titleStyle>
    <p:bodyStyle>
      <a:lvl1pPr marL="0" indent="6351" algn="l" defTabSz="914377" rtl="0" eaLnBrk="1" latinLnBrk="0" hangingPunct="1">
        <a:lnSpc>
          <a:spcPct val="110000"/>
        </a:lnSpc>
        <a:spcBef>
          <a:spcPts val="0"/>
        </a:spcBef>
        <a:spcAft>
          <a:spcPts val="1200"/>
        </a:spcAft>
        <a:buFont typeface="Arial" panose="020B0604020202020204" pitchFamily="34" charset="0"/>
        <a:buNone/>
        <a:tabLst/>
        <a:defRPr lang="en-US" sz="1600" kern="1200" dirty="0">
          <a:solidFill>
            <a:srgbClr val="404043"/>
          </a:solidFill>
          <a:effectLst/>
          <a:latin typeface="Verdana" panose="020B0604030504040204" pitchFamily="34" charset="0"/>
          <a:ea typeface="+mn-ea"/>
          <a:cs typeface="+mn-cs"/>
        </a:defRPr>
      </a:lvl1pPr>
      <a:lvl2pPr marL="4763" marR="0" indent="0" algn="l" defTabSz="914377" rtl="0" eaLnBrk="1" fontAlgn="auto" latinLnBrk="0" hangingPunct="1">
        <a:lnSpc>
          <a:spcPct val="110000"/>
        </a:lnSpc>
        <a:spcBef>
          <a:spcPts val="0"/>
        </a:spcBef>
        <a:spcAft>
          <a:spcPts val="0"/>
        </a:spcAft>
        <a:buClrTx/>
        <a:buSzTx/>
        <a:buFont typeface="Arial" panose="020B0604020202020204" pitchFamily="34" charset="0"/>
        <a:buNone/>
        <a:tabLst/>
        <a:defRPr lang="en-GB" sz="1600" b="1" i="0" kern="1200" smtClean="0">
          <a:solidFill>
            <a:srgbClr val="FF9E18"/>
          </a:solidFill>
          <a:effectLst/>
          <a:latin typeface="Verdana" panose="020B0604030504040204" pitchFamily="34" charset="0"/>
          <a:ea typeface="Verdana" panose="020B0604030504040204" pitchFamily="34" charset="0"/>
          <a:cs typeface="Verdana" panose="020B0604030504040204" pitchFamily="34" charset="0"/>
        </a:defRPr>
      </a:lvl2pPr>
      <a:lvl3pPr marL="222245" marR="0" indent="-217483" algn="l" defTabSz="914377" rtl="0" eaLnBrk="1" fontAlgn="t" latinLnBrk="0" hangingPunct="1">
        <a:lnSpc>
          <a:spcPct val="110000"/>
        </a:lnSpc>
        <a:spcBef>
          <a:spcPts val="0"/>
        </a:spcBef>
        <a:spcAft>
          <a:spcPts val="600"/>
        </a:spcAft>
        <a:buClr>
          <a:srgbClr val="404043"/>
        </a:buClr>
        <a:buSzPct val="100000"/>
        <a:buFont typeface="Helvetica" pitchFamily="2" charset="0"/>
        <a:buChar char="•"/>
        <a:tabLst/>
        <a:defRPr lang="en-GB" sz="1600" kern="1200" dirty="0" smtClean="0">
          <a:solidFill>
            <a:srgbClr val="404043"/>
          </a:solidFill>
          <a:effectLst/>
          <a:latin typeface="Verdana" panose="020B0604030504040204" pitchFamily="34" charset="0"/>
          <a:ea typeface="+mn-ea"/>
          <a:cs typeface="+mn-cs"/>
        </a:defRPr>
      </a:lvl3pPr>
      <a:lvl4pPr marL="444489" marR="0" indent="-206370" algn="l" defTabSz="914377" rtl="0" eaLnBrk="1" fontAlgn="auto" latinLnBrk="0" hangingPunct="1">
        <a:lnSpc>
          <a:spcPct val="110000"/>
        </a:lnSpc>
        <a:spcBef>
          <a:spcPts val="0"/>
        </a:spcBef>
        <a:spcAft>
          <a:spcPts val="300"/>
        </a:spcAft>
        <a:buClr>
          <a:srgbClr val="404043"/>
        </a:buClr>
        <a:buSzPct val="110000"/>
        <a:buFont typeface="Arial" panose="020B0604020202020204" pitchFamily="34" charset="0"/>
        <a:buChar char="•"/>
        <a:tabLst/>
        <a:defRPr lang="en-GB" sz="1400" kern="1200" dirty="0" smtClean="0">
          <a:solidFill>
            <a:srgbClr val="404043"/>
          </a:solidFill>
          <a:effectLst/>
          <a:latin typeface="+mn-lt"/>
          <a:ea typeface="+mn-ea"/>
          <a:cs typeface="+mn-cs"/>
        </a:defRPr>
      </a:lvl4pPr>
      <a:lvl5pPr marL="615935" marR="0" indent="-160335" algn="l" defTabSz="914377" rtl="0" eaLnBrk="1" fontAlgn="auto" latinLnBrk="0" hangingPunct="1">
        <a:lnSpc>
          <a:spcPct val="110000"/>
        </a:lnSpc>
        <a:spcBef>
          <a:spcPts val="300"/>
        </a:spcBef>
        <a:spcAft>
          <a:spcPts val="0"/>
        </a:spcAft>
        <a:buClr>
          <a:srgbClr val="404043"/>
        </a:buClr>
        <a:buSzTx/>
        <a:buFont typeface="Arial" panose="020B0604020202020204" pitchFamily="34" charset="0"/>
        <a:buChar char="•"/>
        <a:tabLst/>
        <a:defRPr lang="en-GB" sz="1200" kern="1200" dirty="0" smtClean="0">
          <a:solidFill>
            <a:srgbClr val="404043"/>
          </a:solidFill>
          <a:effectLst/>
          <a:latin typeface="+mn-lt"/>
          <a:ea typeface="+mn-ea"/>
          <a:cs typeface="+mn-cs"/>
        </a:defRPr>
      </a:lvl5pPr>
      <a:lvl6pPr marL="804843" marR="0" indent="-163509" algn="l" defTabSz="914377" rtl="0" eaLnBrk="1" fontAlgn="auto" latinLnBrk="0" hangingPunct="1">
        <a:lnSpc>
          <a:spcPct val="90000"/>
        </a:lnSpc>
        <a:spcBef>
          <a:spcPts val="500"/>
        </a:spcBef>
        <a:spcAft>
          <a:spcPts val="0"/>
        </a:spcAft>
        <a:buClr>
          <a:srgbClr val="404043"/>
        </a:buClr>
        <a:buSzTx/>
        <a:buFont typeface="Arial" panose="020B0604020202020204" pitchFamily="34" charset="0"/>
        <a:buChar char="•"/>
        <a:tabLst/>
        <a:defRPr lang="en-GB" sz="1200" kern="1200" smtClean="0">
          <a:solidFill>
            <a:srgbClr val="404043"/>
          </a:solidFill>
          <a:effectLst/>
          <a:latin typeface="+mn-lt"/>
          <a:ea typeface="+mn-ea"/>
          <a:cs typeface="+mn-cs"/>
        </a:defRPr>
      </a:lvl6pPr>
      <a:lvl7pPr marL="968350" indent="-163509" algn="l" defTabSz="914377" rtl="0" eaLnBrk="1" latinLnBrk="0" hangingPunct="1">
        <a:lnSpc>
          <a:spcPct val="90000"/>
        </a:lnSpc>
        <a:spcBef>
          <a:spcPts val="500"/>
        </a:spcBef>
        <a:buClr>
          <a:srgbClr val="404043"/>
        </a:buClr>
        <a:buFont typeface="Arial" panose="020B0604020202020204" pitchFamily="34" charset="0"/>
        <a:buChar char="•"/>
        <a:defRPr sz="1200" kern="1200">
          <a:solidFill>
            <a:srgbClr val="404043"/>
          </a:solidFill>
          <a:latin typeface="+mn-lt"/>
          <a:ea typeface="+mn-ea"/>
          <a:cs typeface="+mn-cs"/>
        </a:defRPr>
      </a:lvl7pPr>
      <a:lvl8pPr marL="1146146" indent="-163509" algn="l" defTabSz="914377" rtl="0" eaLnBrk="1" latinLnBrk="0" hangingPunct="1">
        <a:lnSpc>
          <a:spcPct val="90000"/>
        </a:lnSpc>
        <a:spcBef>
          <a:spcPts val="500"/>
        </a:spcBef>
        <a:buClr>
          <a:srgbClr val="404043"/>
        </a:buClr>
        <a:buFont typeface="Arial" panose="020B0604020202020204" pitchFamily="34" charset="0"/>
        <a:buChar char="•"/>
        <a:defRPr sz="1200" kern="1200">
          <a:solidFill>
            <a:srgbClr val="404043"/>
          </a:solidFill>
          <a:latin typeface="+mn-lt"/>
          <a:ea typeface="+mn-ea"/>
          <a:cs typeface="+mn-cs"/>
        </a:defRPr>
      </a:lvl8pPr>
      <a:lvl9pPr marL="1309655" indent="-163509" algn="l" defTabSz="914377" rtl="0" eaLnBrk="1" latinLnBrk="0" hangingPunct="1">
        <a:lnSpc>
          <a:spcPct val="90000"/>
        </a:lnSpc>
        <a:spcBef>
          <a:spcPts val="500"/>
        </a:spcBef>
        <a:buClr>
          <a:srgbClr val="404043"/>
        </a:buClr>
        <a:buFont typeface="Arial" panose="020B0604020202020204" pitchFamily="34" charset="0"/>
        <a:buChar char="•"/>
        <a:defRPr sz="1200" kern="1200">
          <a:solidFill>
            <a:srgbClr val="404043"/>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9">
          <p15:clr>
            <a:srgbClr val="F26B43"/>
          </p15:clr>
        </p15:guide>
        <p15:guide id="2" orient="horz" pos="3947">
          <p15:clr>
            <a:srgbClr val="F26B43"/>
          </p15:clr>
        </p15:guide>
        <p15:guide id="7" pos="7491">
          <p15:clr>
            <a:srgbClr val="F26B43"/>
          </p15:clr>
        </p15:guide>
        <p15:guide id="8" orient="horz" pos="14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7226E5-46C1-4322-BA36-39B713B9FB77}"/>
              </a:ext>
            </a:extLst>
          </p:cNvPr>
          <p:cNvSpPr>
            <a:spLocks noGrp="1"/>
          </p:cNvSpPr>
          <p:nvPr>
            <p:ph type="title"/>
          </p:nvPr>
        </p:nvSpPr>
        <p:spPr>
          <a:xfrm>
            <a:off x="300041" y="249342"/>
            <a:ext cx="9853895" cy="839684"/>
          </a:xfrm>
          <a:prstGeom prst="rect">
            <a:avLst/>
          </a:prstGeom>
        </p:spPr>
        <p:txBody>
          <a:bodyPr vert="horz" lIns="0" tIns="0" rIns="0" bIns="0" rtlCol="0" anchor="t" anchorCtr="0">
            <a:noAutofit/>
          </a:bodyPr>
          <a:lstStyle/>
          <a:p>
            <a:r>
              <a:rPr lang="en-GB" b="1">
                <a:solidFill>
                  <a:srgbClr val="FFAD1C"/>
                </a:solidFill>
                <a:effectLst/>
                <a:latin typeface="Verdana" panose="020B0604030504040204" pitchFamily="34" charset="0"/>
              </a:rPr>
              <a:t>Click to enter title text</a:t>
            </a:r>
            <a:br>
              <a:rPr lang="en-GB">
                <a:solidFill>
                  <a:srgbClr val="FFAD1C"/>
                </a:solidFill>
                <a:effectLst/>
                <a:latin typeface="Verdana" panose="020B0604030504040204" pitchFamily="34" charset="0"/>
              </a:rPr>
            </a:br>
            <a:r>
              <a:rPr lang="en-US" b="1">
                <a:solidFill>
                  <a:srgbClr val="FFAD1C"/>
                </a:solidFill>
                <a:effectLst/>
                <a:latin typeface="Verdana" panose="020B0604030504040204" pitchFamily="34" charset="0"/>
              </a:rPr>
              <a:t>To create subtitle, unbold and change to 22pts</a:t>
            </a:r>
            <a:endParaRPr lang="en-GB">
              <a:solidFill>
                <a:srgbClr val="FFAD1C"/>
              </a:solidFill>
              <a:effectLst/>
              <a:latin typeface="Verdana" panose="020B0604030504040204" pitchFamily="34" charset="0"/>
            </a:endParaRPr>
          </a:p>
        </p:txBody>
      </p:sp>
      <p:sp>
        <p:nvSpPr>
          <p:cNvPr id="3" name="Text Placeholder 2">
            <a:extLst>
              <a:ext uri="{FF2B5EF4-FFF2-40B4-BE49-F238E27FC236}">
                <a16:creationId xmlns:a16="http://schemas.microsoft.com/office/drawing/2014/main" id="{BD6FBC65-6741-415C-948E-AE2E20C5F4F6}"/>
              </a:ext>
            </a:extLst>
          </p:cNvPr>
          <p:cNvSpPr>
            <a:spLocks noGrp="1"/>
          </p:cNvSpPr>
          <p:nvPr>
            <p:ph type="body" idx="1"/>
          </p:nvPr>
        </p:nvSpPr>
        <p:spPr>
          <a:xfrm>
            <a:off x="300039" y="1627189"/>
            <a:ext cx="11591924" cy="4638675"/>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Nineth level</a:t>
            </a:r>
            <a:endParaRPr lang="en-GB"/>
          </a:p>
        </p:txBody>
      </p:sp>
      <p:sp>
        <p:nvSpPr>
          <p:cNvPr id="4" name="Date Placeholder 3">
            <a:extLst>
              <a:ext uri="{FF2B5EF4-FFF2-40B4-BE49-F238E27FC236}">
                <a16:creationId xmlns:a16="http://schemas.microsoft.com/office/drawing/2014/main" id="{4652509E-399E-4391-9663-4A3B66A2E3F7}"/>
              </a:ext>
            </a:extLst>
          </p:cNvPr>
          <p:cNvSpPr>
            <a:spLocks noGrp="1"/>
          </p:cNvSpPr>
          <p:nvPr>
            <p:ph type="dt" sz="half" idx="2"/>
          </p:nvPr>
        </p:nvSpPr>
        <p:spPr>
          <a:xfrm>
            <a:off x="10501313" y="6416176"/>
            <a:ext cx="790491" cy="150224"/>
          </a:xfrm>
          <a:prstGeom prst="rect">
            <a:avLst/>
          </a:prstGeom>
        </p:spPr>
        <p:txBody>
          <a:bodyPr vert="horz" lIns="0" tIns="0" rIns="0" bIns="0" rtlCol="0" anchor="t" anchorCtr="0"/>
          <a:lstStyle>
            <a:lvl1pPr algn="r">
              <a:defRPr sz="900">
                <a:solidFill>
                  <a:srgbClr val="404043"/>
                </a:solidFill>
              </a:defRPr>
            </a:lvl1pPr>
          </a:lstStyle>
          <a:p>
            <a:endParaRPr lang="en-GB"/>
          </a:p>
        </p:txBody>
      </p:sp>
      <p:sp>
        <p:nvSpPr>
          <p:cNvPr id="5" name="Footer Placeholder 4">
            <a:extLst>
              <a:ext uri="{FF2B5EF4-FFF2-40B4-BE49-F238E27FC236}">
                <a16:creationId xmlns:a16="http://schemas.microsoft.com/office/drawing/2014/main" id="{9DE68647-B726-4A79-B03B-8DC3ADE578BD}"/>
              </a:ext>
            </a:extLst>
          </p:cNvPr>
          <p:cNvSpPr>
            <a:spLocks noGrp="1"/>
          </p:cNvSpPr>
          <p:nvPr>
            <p:ph type="ftr" sz="quarter" idx="3"/>
          </p:nvPr>
        </p:nvSpPr>
        <p:spPr>
          <a:xfrm>
            <a:off x="300039" y="6413547"/>
            <a:ext cx="9775032" cy="155484"/>
          </a:xfrm>
          <a:prstGeom prst="rect">
            <a:avLst/>
          </a:prstGeom>
        </p:spPr>
        <p:txBody>
          <a:bodyPr vert="horz" lIns="0" tIns="0" rIns="0" bIns="0" rtlCol="0" anchor="t" anchorCtr="0"/>
          <a:lstStyle>
            <a:lvl1pPr algn="l">
              <a:defRPr sz="900">
                <a:solidFill>
                  <a:srgbClr val="404043"/>
                </a:solidFill>
              </a:defRPr>
            </a:lvl1pPr>
          </a:lstStyle>
          <a:p>
            <a:endParaRPr lang="en-GB"/>
          </a:p>
        </p:txBody>
      </p:sp>
      <p:sp>
        <p:nvSpPr>
          <p:cNvPr id="6" name="Slide Number Placeholder 5">
            <a:extLst>
              <a:ext uri="{FF2B5EF4-FFF2-40B4-BE49-F238E27FC236}">
                <a16:creationId xmlns:a16="http://schemas.microsoft.com/office/drawing/2014/main" id="{644E1F10-1823-4A2D-B0EF-651020492713}"/>
              </a:ext>
            </a:extLst>
          </p:cNvPr>
          <p:cNvSpPr>
            <a:spLocks noGrp="1"/>
          </p:cNvSpPr>
          <p:nvPr>
            <p:ph type="sldNum" sz="quarter" idx="4"/>
          </p:nvPr>
        </p:nvSpPr>
        <p:spPr>
          <a:xfrm>
            <a:off x="11621997" y="6413547"/>
            <a:ext cx="269967" cy="155484"/>
          </a:xfrm>
          <a:prstGeom prst="rect">
            <a:avLst/>
          </a:prstGeom>
        </p:spPr>
        <p:txBody>
          <a:bodyPr vert="horz" lIns="0" tIns="0" rIns="0" bIns="0" rtlCol="0" anchor="t" anchorCtr="0"/>
          <a:lstStyle>
            <a:lvl1pPr algn="r">
              <a:defRPr sz="900">
                <a:solidFill>
                  <a:srgbClr val="404043"/>
                </a:solidFill>
              </a:defRPr>
            </a:lvl1pPr>
          </a:lstStyle>
          <a:p>
            <a:fld id="{350E99F9-58F0-4AF2-A985-BDC45D75003F}" type="slidenum">
              <a:rPr lang="en-GB" smtClean="0"/>
              <a:pPr/>
              <a:t>‹Nr.›</a:t>
            </a:fld>
            <a:endParaRPr lang="en-GB"/>
          </a:p>
        </p:txBody>
      </p:sp>
      <p:sp>
        <p:nvSpPr>
          <p:cNvPr id="16" name="SN^Dev" hidden="1">
            <a:extLst>
              <a:ext uri="{FF2B5EF4-FFF2-40B4-BE49-F238E27FC236}">
                <a16:creationId xmlns:a16="http://schemas.microsoft.com/office/drawing/2014/main" id="{A6181A03-1099-4942-A945-C170389534BE}"/>
              </a:ext>
            </a:extLst>
          </p:cNvPr>
          <p:cNvSpPr txBox="1"/>
          <p:nvPr userDrawn="1"/>
        </p:nvSpPr>
        <p:spPr>
          <a:xfrm>
            <a:off x="-530941" y="1155700"/>
            <a:ext cx="2630129" cy="369332"/>
          </a:xfrm>
          <a:prstGeom prst="rect">
            <a:avLst/>
          </a:prstGeom>
          <a:solidFill>
            <a:srgbClr val="FFFF00"/>
          </a:solidFill>
        </p:spPr>
        <p:txBody>
          <a:bodyPr vert="horz" wrap="square" rtlCol="0">
            <a:spAutoFit/>
          </a:bodyPr>
          <a:lstStyle/>
          <a:p>
            <a:r>
              <a:rPr lang="en-US" sz="1800"/>
              <a:t>no</a:t>
            </a:r>
          </a:p>
        </p:txBody>
      </p:sp>
    </p:spTree>
    <p:custDataLst>
      <p:tags r:id="rId3"/>
    </p:custDataLst>
    <p:extLst>
      <p:ext uri="{BB962C8B-B14F-4D97-AF65-F5344CB8AC3E}">
        <p14:creationId xmlns:p14="http://schemas.microsoft.com/office/powerpoint/2010/main" val="3987824895"/>
      </p:ext>
    </p:extLst>
  </p:cSld>
  <p:clrMap bg1="lt1" tx1="dk1" bg2="lt2" tx2="dk2" accent1="accent1" accent2="accent2" accent3="accent3" accent4="accent4" accent5="accent5" accent6="accent6" hlink="hlink" folHlink="folHlink"/>
  <p:sldLayoutIdLst>
    <p:sldLayoutId id="2147483990" r:id="rId1"/>
  </p:sldLayoutIdLst>
  <p:hf hdr="0" ftr="0" dt="0"/>
  <p:txStyles>
    <p:titleStyle>
      <a:lvl1pPr algn="l" defTabSz="914377" rtl="0" eaLnBrk="1" latinLnBrk="0" hangingPunct="1">
        <a:lnSpc>
          <a:spcPct val="100000"/>
        </a:lnSpc>
        <a:spcBef>
          <a:spcPct val="0"/>
        </a:spcBef>
        <a:buNone/>
        <a:defRPr lang="en-GB" sz="2600" b="1" kern="1200" smtClean="0">
          <a:solidFill>
            <a:srgbClr val="FF9E18"/>
          </a:solidFill>
          <a:effectLst/>
          <a:latin typeface="+mj-lt"/>
          <a:ea typeface="+mj-ea"/>
          <a:cs typeface="+mj-cs"/>
        </a:defRPr>
      </a:lvl1pPr>
    </p:titleStyle>
    <p:bodyStyle>
      <a:lvl1pPr marL="0" indent="6351" algn="l" defTabSz="914377" rtl="0" eaLnBrk="1" latinLnBrk="0" hangingPunct="1">
        <a:lnSpc>
          <a:spcPct val="110000"/>
        </a:lnSpc>
        <a:spcBef>
          <a:spcPts val="0"/>
        </a:spcBef>
        <a:spcAft>
          <a:spcPts val="1200"/>
        </a:spcAft>
        <a:buFont typeface="Arial" panose="020B0604020202020204" pitchFamily="34" charset="0"/>
        <a:buNone/>
        <a:tabLst/>
        <a:defRPr lang="en-US" sz="1600" kern="1200" dirty="0">
          <a:solidFill>
            <a:srgbClr val="404043"/>
          </a:solidFill>
          <a:effectLst/>
          <a:latin typeface="Verdana" panose="020B0604030504040204" pitchFamily="34" charset="0"/>
          <a:ea typeface="+mn-ea"/>
          <a:cs typeface="+mn-cs"/>
        </a:defRPr>
      </a:lvl1pPr>
      <a:lvl2pPr marL="4763" marR="0" indent="0" algn="l" defTabSz="914377" rtl="0" eaLnBrk="1" fontAlgn="auto" latinLnBrk="0" hangingPunct="1">
        <a:lnSpc>
          <a:spcPct val="110000"/>
        </a:lnSpc>
        <a:spcBef>
          <a:spcPts val="0"/>
        </a:spcBef>
        <a:spcAft>
          <a:spcPts val="0"/>
        </a:spcAft>
        <a:buClrTx/>
        <a:buSzTx/>
        <a:buFont typeface="Arial" panose="020B0604020202020204" pitchFamily="34" charset="0"/>
        <a:buNone/>
        <a:tabLst/>
        <a:defRPr lang="en-GB" sz="1600" b="1" i="0" kern="1200" smtClean="0">
          <a:solidFill>
            <a:srgbClr val="FF9E18"/>
          </a:solidFill>
          <a:effectLst/>
          <a:latin typeface="Verdana" panose="020B0604030504040204" pitchFamily="34" charset="0"/>
          <a:ea typeface="Verdana" panose="020B0604030504040204" pitchFamily="34" charset="0"/>
          <a:cs typeface="Verdana" panose="020B0604030504040204" pitchFamily="34" charset="0"/>
        </a:defRPr>
      </a:lvl2pPr>
      <a:lvl3pPr marL="222245" marR="0" indent="-217483" algn="l" defTabSz="914377" rtl="0" eaLnBrk="1" fontAlgn="t" latinLnBrk="0" hangingPunct="1">
        <a:lnSpc>
          <a:spcPct val="110000"/>
        </a:lnSpc>
        <a:spcBef>
          <a:spcPts val="0"/>
        </a:spcBef>
        <a:spcAft>
          <a:spcPts val="600"/>
        </a:spcAft>
        <a:buClr>
          <a:srgbClr val="404043"/>
        </a:buClr>
        <a:buSzPct val="100000"/>
        <a:buFont typeface="Helvetica" pitchFamily="2" charset="0"/>
        <a:buChar char="•"/>
        <a:tabLst/>
        <a:defRPr lang="en-GB" sz="1600" kern="1200" dirty="0" smtClean="0">
          <a:solidFill>
            <a:srgbClr val="404043"/>
          </a:solidFill>
          <a:effectLst/>
          <a:latin typeface="Verdana" panose="020B0604030504040204" pitchFamily="34" charset="0"/>
          <a:ea typeface="+mn-ea"/>
          <a:cs typeface="+mn-cs"/>
        </a:defRPr>
      </a:lvl3pPr>
      <a:lvl4pPr marL="444489" marR="0" indent="-206370" algn="l" defTabSz="914377" rtl="0" eaLnBrk="1" fontAlgn="auto" latinLnBrk="0" hangingPunct="1">
        <a:lnSpc>
          <a:spcPct val="110000"/>
        </a:lnSpc>
        <a:spcBef>
          <a:spcPts val="0"/>
        </a:spcBef>
        <a:spcAft>
          <a:spcPts val="300"/>
        </a:spcAft>
        <a:buClr>
          <a:srgbClr val="404043"/>
        </a:buClr>
        <a:buSzPct val="110000"/>
        <a:buFont typeface="Arial" panose="020B0604020202020204" pitchFamily="34" charset="0"/>
        <a:buChar char="•"/>
        <a:tabLst/>
        <a:defRPr lang="en-GB" sz="1400" kern="1200" dirty="0" smtClean="0">
          <a:solidFill>
            <a:srgbClr val="404043"/>
          </a:solidFill>
          <a:effectLst/>
          <a:latin typeface="+mn-lt"/>
          <a:ea typeface="+mn-ea"/>
          <a:cs typeface="+mn-cs"/>
        </a:defRPr>
      </a:lvl4pPr>
      <a:lvl5pPr marL="615935" marR="0" indent="-160335" algn="l" defTabSz="914377" rtl="0" eaLnBrk="1" fontAlgn="auto" latinLnBrk="0" hangingPunct="1">
        <a:lnSpc>
          <a:spcPct val="110000"/>
        </a:lnSpc>
        <a:spcBef>
          <a:spcPts val="300"/>
        </a:spcBef>
        <a:spcAft>
          <a:spcPts val="0"/>
        </a:spcAft>
        <a:buClr>
          <a:srgbClr val="404043"/>
        </a:buClr>
        <a:buSzTx/>
        <a:buFont typeface="Arial" panose="020B0604020202020204" pitchFamily="34" charset="0"/>
        <a:buChar char="•"/>
        <a:tabLst/>
        <a:defRPr lang="en-GB" sz="1200" kern="1200" dirty="0" smtClean="0">
          <a:solidFill>
            <a:srgbClr val="404043"/>
          </a:solidFill>
          <a:effectLst/>
          <a:latin typeface="+mn-lt"/>
          <a:ea typeface="+mn-ea"/>
          <a:cs typeface="+mn-cs"/>
        </a:defRPr>
      </a:lvl5pPr>
      <a:lvl6pPr marL="804843" marR="0" indent="-163509" algn="l" defTabSz="914377" rtl="0" eaLnBrk="1" fontAlgn="auto" latinLnBrk="0" hangingPunct="1">
        <a:lnSpc>
          <a:spcPct val="90000"/>
        </a:lnSpc>
        <a:spcBef>
          <a:spcPts val="500"/>
        </a:spcBef>
        <a:spcAft>
          <a:spcPts val="0"/>
        </a:spcAft>
        <a:buClr>
          <a:srgbClr val="404043"/>
        </a:buClr>
        <a:buSzTx/>
        <a:buFont typeface="Arial" panose="020B0604020202020204" pitchFamily="34" charset="0"/>
        <a:buChar char="•"/>
        <a:tabLst/>
        <a:defRPr lang="en-GB" sz="1200" kern="1200" smtClean="0">
          <a:solidFill>
            <a:srgbClr val="404043"/>
          </a:solidFill>
          <a:effectLst/>
          <a:latin typeface="+mn-lt"/>
          <a:ea typeface="+mn-ea"/>
          <a:cs typeface="+mn-cs"/>
        </a:defRPr>
      </a:lvl6pPr>
      <a:lvl7pPr marL="968350" indent="-163509" algn="l" defTabSz="914377" rtl="0" eaLnBrk="1" latinLnBrk="0" hangingPunct="1">
        <a:lnSpc>
          <a:spcPct val="90000"/>
        </a:lnSpc>
        <a:spcBef>
          <a:spcPts val="500"/>
        </a:spcBef>
        <a:buClr>
          <a:srgbClr val="404043"/>
        </a:buClr>
        <a:buFont typeface="Arial" panose="020B0604020202020204" pitchFamily="34" charset="0"/>
        <a:buChar char="•"/>
        <a:defRPr sz="1200" kern="1200">
          <a:solidFill>
            <a:srgbClr val="404043"/>
          </a:solidFill>
          <a:latin typeface="+mn-lt"/>
          <a:ea typeface="+mn-ea"/>
          <a:cs typeface="+mn-cs"/>
        </a:defRPr>
      </a:lvl7pPr>
      <a:lvl8pPr marL="1146146" indent="-163509" algn="l" defTabSz="914377" rtl="0" eaLnBrk="1" latinLnBrk="0" hangingPunct="1">
        <a:lnSpc>
          <a:spcPct val="90000"/>
        </a:lnSpc>
        <a:spcBef>
          <a:spcPts val="500"/>
        </a:spcBef>
        <a:buClr>
          <a:srgbClr val="404043"/>
        </a:buClr>
        <a:buFont typeface="Arial" panose="020B0604020202020204" pitchFamily="34" charset="0"/>
        <a:buChar char="•"/>
        <a:defRPr sz="1200" kern="1200">
          <a:solidFill>
            <a:srgbClr val="404043"/>
          </a:solidFill>
          <a:latin typeface="+mn-lt"/>
          <a:ea typeface="+mn-ea"/>
          <a:cs typeface="+mn-cs"/>
        </a:defRPr>
      </a:lvl8pPr>
      <a:lvl9pPr marL="1309655" indent="-163509" algn="l" defTabSz="914377" rtl="0" eaLnBrk="1" latinLnBrk="0" hangingPunct="1">
        <a:lnSpc>
          <a:spcPct val="90000"/>
        </a:lnSpc>
        <a:spcBef>
          <a:spcPts val="500"/>
        </a:spcBef>
        <a:buClr>
          <a:srgbClr val="404043"/>
        </a:buClr>
        <a:buFont typeface="Arial" panose="020B0604020202020204" pitchFamily="34" charset="0"/>
        <a:buChar char="•"/>
        <a:defRPr sz="1200" kern="1200">
          <a:solidFill>
            <a:srgbClr val="404043"/>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9">
          <p15:clr>
            <a:srgbClr val="F26B43"/>
          </p15:clr>
        </p15:guide>
        <p15:guide id="2" orient="horz" pos="3947">
          <p15:clr>
            <a:srgbClr val="F26B43"/>
          </p15:clr>
        </p15:guide>
        <p15:guide id="7" pos="7491">
          <p15:clr>
            <a:srgbClr val="F26B43"/>
          </p15:clr>
        </p15:guide>
        <p15:guide id="8" orient="horz" pos="14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hart" Target="../charts/chart12.xml"/><Relationship Id="rId2" Type="http://schemas.openxmlformats.org/officeDocument/2006/relationships/tags" Target="../tags/tag26.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7.xml"/><Relationship Id="rId16" Type="http://schemas.openxmlformats.org/officeDocument/2006/relationships/image" Target="../media/image37.sv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9" Type="http://schemas.openxmlformats.org/officeDocument/2006/relationships/image" Target="../media/image75.jpeg"/><Relationship Id="rId21" Type="http://schemas.openxmlformats.org/officeDocument/2006/relationships/image" Target="../media/image57.png"/><Relationship Id="rId34" Type="http://schemas.openxmlformats.org/officeDocument/2006/relationships/image" Target="../media/image70.png"/><Relationship Id="rId42" Type="http://schemas.openxmlformats.org/officeDocument/2006/relationships/image" Target="../media/image78.png"/><Relationship Id="rId47" Type="http://schemas.openxmlformats.org/officeDocument/2006/relationships/image" Target="../media/image83.png"/><Relationship Id="rId50" Type="http://schemas.openxmlformats.org/officeDocument/2006/relationships/image" Target="../media/image86.jpeg"/><Relationship Id="rId55" Type="http://schemas.openxmlformats.org/officeDocument/2006/relationships/image" Target="../media/image91.png"/><Relationship Id="rId63" Type="http://schemas.openxmlformats.org/officeDocument/2006/relationships/image" Target="../media/image99.png"/><Relationship Id="rId68" Type="http://schemas.openxmlformats.org/officeDocument/2006/relationships/image" Target="../media/image104.jpeg"/><Relationship Id="rId7" Type="http://schemas.openxmlformats.org/officeDocument/2006/relationships/image" Target="../media/image43.png"/><Relationship Id="rId2" Type="http://schemas.openxmlformats.org/officeDocument/2006/relationships/notesSlide" Target="../notesSlides/notesSlide8.xml"/><Relationship Id="rId16" Type="http://schemas.openxmlformats.org/officeDocument/2006/relationships/image" Target="../media/image52.png"/><Relationship Id="rId29" Type="http://schemas.openxmlformats.org/officeDocument/2006/relationships/image" Target="../media/image65.png"/><Relationship Id="rId1" Type="http://schemas.openxmlformats.org/officeDocument/2006/relationships/slideLayout" Target="../slideLayouts/slideLayout5.xml"/><Relationship Id="rId6" Type="http://schemas.openxmlformats.org/officeDocument/2006/relationships/image" Target="../media/image42.png"/><Relationship Id="rId11" Type="http://schemas.openxmlformats.org/officeDocument/2006/relationships/image" Target="../media/image47.jpeg"/><Relationship Id="rId24" Type="http://schemas.openxmlformats.org/officeDocument/2006/relationships/image" Target="../media/image60.jpeg"/><Relationship Id="rId32" Type="http://schemas.openxmlformats.org/officeDocument/2006/relationships/image" Target="../media/image68.png"/><Relationship Id="rId37" Type="http://schemas.openxmlformats.org/officeDocument/2006/relationships/image" Target="../media/image73.png"/><Relationship Id="rId40" Type="http://schemas.openxmlformats.org/officeDocument/2006/relationships/image" Target="../media/image76.png"/><Relationship Id="rId45" Type="http://schemas.openxmlformats.org/officeDocument/2006/relationships/image" Target="../media/image81.png"/><Relationship Id="rId53" Type="http://schemas.openxmlformats.org/officeDocument/2006/relationships/image" Target="../media/image89.png"/><Relationship Id="rId58" Type="http://schemas.openxmlformats.org/officeDocument/2006/relationships/image" Target="../media/image94.png"/><Relationship Id="rId66" Type="http://schemas.openxmlformats.org/officeDocument/2006/relationships/image" Target="../media/image102.png"/><Relationship Id="rId5" Type="http://schemas.openxmlformats.org/officeDocument/2006/relationships/image" Target="../media/image41.jpe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jpeg"/><Relationship Id="rId36" Type="http://schemas.openxmlformats.org/officeDocument/2006/relationships/image" Target="../media/image72.png"/><Relationship Id="rId49" Type="http://schemas.openxmlformats.org/officeDocument/2006/relationships/image" Target="../media/image85.png"/><Relationship Id="rId57" Type="http://schemas.openxmlformats.org/officeDocument/2006/relationships/image" Target="../media/image93.png"/><Relationship Id="rId61" Type="http://schemas.openxmlformats.org/officeDocument/2006/relationships/image" Target="../media/image97.png"/><Relationship Id="rId10" Type="http://schemas.openxmlformats.org/officeDocument/2006/relationships/image" Target="../media/image46.png"/><Relationship Id="rId19" Type="http://schemas.openxmlformats.org/officeDocument/2006/relationships/image" Target="../media/image55.jpeg"/><Relationship Id="rId31" Type="http://schemas.openxmlformats.org/officeDocument/2006/relationships/image" Target="../media/image67.png"/><Relationship Id="rId44" Type="http://schemas.openxmlformats.org/officeDocument/2006/relationships/image" Target="../media/image80.png"/><Relationship Id="rId52" Type="http://schemas.openxmlformats.org/officeDocument/2006/relationships/image" Target="../media/image88.jpeg"/><Relationship Id="rId60" Type="http://schemas.openxmlformats.org/officeDocument/2006/relationships/image" Target="../media/image96.png"/><Relationship Id="rId65" Type="http://schemas.openxmlformats.org/officeDocument/2006/relationships/image" Target="../media/image101.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jpeg"/><Relationship Id="rId22" Type="http://schemas.openxmlformats.org/officeDocument/2006/relationships/image" Target="../media/image58.jpeg"/><Relationship Id="rId27" Type="http://schemas.openxmlformats.org/officeDocument/2006/relationships/image" Target="../media/image63.jpeg"/><Relationship Id="rId30" Type="http://schemas.openxmlformats.org/officeDocument/2006/relationships/image" Target="../media/image66.png"/><Relationship Id="rId35" Type="http://schemas.openxmlformats.org/officeDocument/2006/relationships/image" Target="../media/image71.jpeg"/><Relationship Id="rId43" Type="http://schemas.openxmlformats.org/officeDocument/2006/relationships/image" Target="../media/image79.png"/><Relationship Id="rId48" Type="http://schemas.openxmlformats.org/officeDocument/2006/relationships/image" Target="../media/image84.jpeg"/><Relationship Id="rId56" Type="http://schemas.openxmlformats.org/officeDocument/2006/relationships/image" Target="../media/image92.png"/><Relationship Id="rId64" Type="http://schemas.openxmlformats.org/officeDocument/2006/relationships/image" Target="../media/image100.png"/><Relationship Id="rId69" Type="http://schemas.openxmlformats.org/officeDocument/2006/relationships/image" Target="../media/image105.png"/><Relationship Id="rId8" Type="http://schemas.openxmlformats.org/officeDocument/2006/relationships/image" Target="../media/image44.png"/><Relationship Id="rId51" Type="http://schemas.openxmlformats.org/officeDocument/2006/relationships/image" Target="../media/image87.png"/><Relationship Id="rId3" Type="http://schemas.openxmlformats.org/officeDocument/2006/relationships/image" Target="../media/image39.jpeg"/><Relationship Id="rId12" Type="http://schemas.openxmlformats.org/officeDocument/2006/relationships/image" Target="../media/image48.jpeg"/><Relationship Id="rId17" Type="http://schemas.openxmlformats.org/officeDocument/2006/relationships/image" Target="../media/image53.png"/><Relationship Id="rId25" Type="http://schemas.openxmlformats.org/officeDocument/2006/relationships/image" Target="../media/image61.jpeg"/><Relationship Id="rId33" Type="http://schemas.openxmlformats.org/officeDocument/2006/relationships/image" Target="../media/image69.png"/><Relationship Id="rId38" Type="http://schemas.openxmlformats.org/officeDocument/2006/relationships/image" Target="../media/image74.png"/><Relationship Id="rId46" Type="http://schemas.openxmlformats.org/officeDocument/2006/relationships/image" Target="../media/image82.png"/><Relationship Id="rId59" Type="http://schemas.openxmlformats.org/officeDocument/2006/relationships/image" Target="../media/image95.png"/><Relationship Id="rId67" Type="http://schemas.openxmlformats.org/officeDocument/2006/relationships/image" Target="../media/image103.jpeg"/><Relationship Id="rId20" Type="http://schemas.openxmlformats.org/officeDocument/2006/relationships/image" Target="../media/image56.jpeg"/><Relationship Id="rId41" Type="http://schemas.openxmlformats.org/officeDocument/2006/relationships/image" Target="../media/image77.png"/><Relationship Id="rId54" Type="http://schemas.openxmlformats.org/officeDocument/2006/relationships/image" Target="../media/image90.png"/><Relationship Id="rId62" Type="http://schemas.openxmlformats.org/officeDocument/2006/relationships/image" Target="../media/image98.png"/></Relationships>
</file>

<file path=ppt/slides/_rels/slide15.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chart" Target="../charts/chart14.xml"/><Relationship Id="rId7" Type="http://schemas.openxmlformats.org/officeDocument/2006/relationships/chart" Target="../charts/chart18.xml"/><Relationship Id="rId2" Type="http://schemas.openxmlformats.org/officeDocument/2006/relationships/chart" Target="../charts/chart13.xml"/><Relationship Id="rId1" Type="http://schemas.openxmlformats.org/officeDocument/2006/relationships/slideLayout" Target="../slideLayouts/slideLayout2.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16.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tags" Target="../tags/tag28.xml"/><Relationship Id="rId7" Type="http://schemas.openxmlformats.org/officeDocument/2006/relationships/chart" Target="../charts/chart20.xml"/><Relationship Id="rId2" Type="http://schemas.openxmlformats.org/officeDocument/2006/relationships/tags" Target="../tags/tag27.xml"/><Relationship Id="rId1" Type="http://schemas.openxmlformats.org/officeDocument/2006/relationships/vmlDrawing" Target="../drawings/vmlDrawing7.vml"/><Relationship Id="rId6" Type="http://schemas.openxmlformats.org/officeDocument/2006/relationships/image" Target="../media/image106.emf"/><Relationship Id="rId5" Type="http://schemas.openxmlformats.org/officeDocument/2006/relationships/oleObject" Target="../embeddings/oleObject7.bin"/><Relationship Id="rId4" Type="http://schemas.openxmlformats.org/officeDocument/2006/relationships/slideLayout" Target="../slideLayouts/slideLayout9.xml"/><Relationship Id="rId9" Type="http://schemas.openxmlformats.org/officeDocument/2006/relationships/chart" Target="../charts/chart22.xml"/></Relationships>
</file>

<file path=ppt/slides/_rels/slide17.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10.xml"/><Relationship Id="rId4" Type="http://schemas.openxmlformats.org/officeDocument/2006/relationships/chart" Target="../charts/chart25.xml"/></Relationships>
</file>

<file path=ppt/slides/_rels/slide18.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tags" Target="../tags/tag30.xml"/><Relationship Id="rId7" Type="http://schemas.openxmlformats.org/officeDocument/2006/relationships/image" Target="../media/image118.emf"/><Relationship Id="rId2" Type="http://schemas.openxmlformats.org/officeDocument/2006/relationships/tags" Target="../tags/tag29.xml"/><Relationship Id="rId1" Type="http://schemas.openxmlformats.org/officeDocument/2006/relationships/vmlDrawing" Target="../drawings/vmlDrawing8.vml"/><Relationship Id="rId6" Type="http://schemas.openxmlformats.org/officeDocument/2006/relationships/oleObject" Target="../embeddings/oleObject8.bin"/><Relationship Id="rId11" Type="http://schemas.openxmlformats.org/officeDocument/2006/relationships/chart" Target="../charts/chart27.xml"/><Relationship Id="rId5" Type="http://schemas.openxmlformats.org/officeDocument/2006/relationships/notesSlide" Target="../notesSlides/notesSlide9.xml"/><Relationship Id="rId10" Type="http://schemas.openxmlformats.org/officeDocument/2006/relationships/chart" Target="../charts/chart26.xml"/><Relationship Id="rId4" Type="http://schemas.openxmlformats.org/officeDocument/2006/relationships/slideLayout" Target="../slideLayouts/slideLayout5.xml"/><Relationship Id="rId9" Type="http://schemas.openxmlformats.org/officeDocument/2006/relationships/image" Target="../media/image120.svg"/></Relationships>
</file>

<file path=ppt/slides/_rels/slide1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chart" Target="../charts/chart28.xml"/><Relationship Id="rId13" Type="http://schemas.openxmlformats.org/officeDocument/2006/relationships/image" Target="../media/image126.png"/><Relationship Id="rId18" Type="http://schemas.openxmlformats.org/officeDocument/2006/relationships/image" Target="../media/image131.svg"/><Relationship Id="rId3" Type="http://schemas.openxmlformats.org/officeDocument/2006/relationships/tags" Target="../tags/tag32.xml"/><Relationship Id="rId7" Type="http://schemas.openxmlformats.org/officeDocument/2006/relationships/image" Target="../media/image106.emf"/><Relationship Id="rId12" Type="http://schemas.openxmlformats.org/officeDocument/2006/relationships/image" Target="../media/image125.svg"/><Relationship Id="rId17" Type="http://schemas.openxmlformats.org/officeDocument/2006/relationships/image" Target="../media/image130.png"/><Relationship Id="rId2" Type="http://schemas.openxmlformats.org/officeDocument/2006/relationships/tags" Target="../tags/tag31.xml"/><Relationship Id="rId16" Type="http://schemas.openxmlformats.org/officeDocument/2006/relationships/image" Target="../media/image129.svg"/><Relationship Id="rId1" Type="http://schemas.openxmlformats.org/officeDocument/2006/relationships/vmlDrawing" Target="../drawings/vmlDrawing9.vml"/><Relationship Id="rId6" Type="http://schemas.openxmlformats.org/officeDocument/2006/relationships/oleObject" Target="../embeddings/oleObject9.bin"/><Relationship Id="rId11" Type="http://schemas.openxmlformats.org/officeDocument/2006/relationships/image" Target="../media/image124.png"/><Relationship Id="rId5" Type="http://schemas.openxmlformats.org/officeDocument/2006/relationships/notesSlide" Target="../notesSlides/notesSlide10.xml"/><Relationship Id="rId15" Type="http://schemas.openxmlformats.org/officeDocument/2006/relationships/image" Target="../media/image128.png"/><Relationship Id="rId10" Type="http://schemas.openxmlformats.org/officeDocument/2006/relationships/chart" Target="../charts/chart30.xml"/><Relationship Id="rId4" Type="http://schemas.openxmlformats.org/officeDocument/2006/relationships/slideLayout" Target="../slideLayouts/slideLayout4.xml"/><Relationship Id="rId9" Type="http://schemas.openxmlformats.org/officeDocument/2006/relationships/chart" Target="../charts/chart29.xml"/><Relationship Id="rId14" Type="http://schemas.openxmlformats.org/officeDocument/2006/relationships/image" Target="../media/image127.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chart" Target="../charts/chart8.xml"/><Relationship Id="rId2" Type="http://schemas.openxmlformats.org/officeDocument/2006/relationships/chart" Target="../charts/chart3.xml"/><Relationship Id="rId1" Type="http://schemas.openxmlformats.org/officeDocument/2006/relationships/slideLayout" Target="../slideLayouts/slideLayout10.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chart" Target="../charts/chart11.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9">
            <a:extLst>
              <a:ext uri="{FF2B5EF4-FFF2-40B4-BE49-F238E27FC236}">
                <a16:creationId xmlns:a16="http://schemas.microsoft.com/office/drawing/2014/main" id="{571FF7BB-2A28-47A4-B608-B1CA65B2AE02}"/>
              </a:ext>
            </a:extLst>
          </p:cNvPr>
          <p:cNvSpPr txBox="1">
            <a:spLocks/>
          </p:cNvSpPr>
          <p:nvPr/>
        </p:nvSpPr>
        <p:spPr>
          <a:xfrm>
            <a:off x="5638800" y="5784966"/>
            <a:ext cx="5951516" cy="783774"/>
          </a:xfrm>
          <a:prstGeom prst="rect">
            <a:avLst/>
          </a:prstGeom>
        </p:spPr>
        <p:txBody>
          <a:bodyPr>
            <a:noAutofit/>
          </a:bodyPr>
          <a:lstStyle>
            <a:lvl1pPr marL="169863" indent="-169863" algn="l" rtl="0" eaLnBrk="1" fontAlgn="base" hangingPunct="1">
              <a:spcBef>
                <a:spcPct val="35000"/>
              </a:spcBef>
              <a:spcAft>
                <a:spcPct val="0"/>
              </a:spcAft>
              <a:buClr>
                <a:schemeClr val="tx1"/>
              </a:buClr>
              <a:buFont typeface="Wingdings" pitchFamily="2" charset="2"/>
              <a:buChar char="§"/>
              <a:defRPr sz="2000" b="0">
                <a:solidFill>
                  <a:schemeClr val="tx1"/>
                </a:solidFill>
                <a:latin typeface="Arial" panose="020B0604020202020204" pitchFamily="34" charset="0"/>
                <a:ea typeface="+mn-ea"/>
                <a:cs typeface="Arial" panose="020B0604020202020204" pitchFamily="34" charset="0"/>
              </a:defRPr>
            </a:lvl1pPr>
            <a:lvl2pPr marL="515938" indent="-231775" algn="l" rtl="0" eaLnBrk="1" fontAlgn="base" hangingPunct="1">
              <a:spcBef>
                <a:spcPct val="20000"/>
              </a:spcBef>
              <a:spcAft>
                <a:spcPct val="0"/>
              </a:spcAft>
              <a:buClr>
                <a:schemeClr val="tx1"/>
              </a:buClr>
              <a:buChar char="–"/>
              <a:defRPr sz="1600">
                <a:solidFill>
                  <a:schemeClr val="tx1"/>
                </a:solidFill>
                <a:latin typeface="Arial" panose="020B0604020202020204" pitchFamily="34" charset="0"/>
                <a:cs typeface="Arial" panose="020B0604020202020204" pitchFamily="34" charset="0"/>
              </a:defRPr>
            </a:lvl2pPr>
            <a:lvl3pPr marL="803275" indent="-173038" algn="l" rtl="0" eaLnBrk="1" fontAlgn="base" hangingPunct="1">
              <a:spcBef>
                <a:spcPct val="20000"/>
              </a:spcBef>
              <a:spcAft>
                <a:spcPct val="0"/>
              </a:spcAft>
              <a:buClr>
                <a:schemeClr val="tx1"/>
              </a:buClr>
              <a:buFont typeface="Wingdings" pitchFamily="2" charset="2"/>
              <a:buChar char=""/>
              <a:defRPr sz="1400">
                <a:solidFill>
                  <a:schemeClr val="tx1"/>
                </a:solidFill>
                <a:latin typeface="Arial" panose="020B0604020202020204" pitchFamily="34" charset="0"/>
                <a:cs typeface="Arial" panose="020B0604020202020204" pitchFamily="34" charset="0"/>
              </a:defRPr>
            </a:lvl3pPr>
            <a:lvl4pPr marL="1084263" indent="-166688" algn="l" rtl="0" eaLnBrk="1" fontAlgn="base" hangingPunct="1">
              <a:spcBef>
                <a:spcPct val="20000"/>
              </a:spcBef>
              <a:spcAft>
                <a:spcPct val="0"/>
              </a:spcAft>
              <a:buClr>
                <a:schemeClr val="tx1"/>
              </a:buClr>
              <a:buChar char="–"/>
              <a:defRPr sz="1400">
                <a:solidFill>
                  <a:schemeClr val="tx1"/>
                </a:solidFill>
                <a:latin typeface="Arial" panose="020B0604020202020204" pitchFamily="34" charset="0"/>
                <a:cs typeface="Arial" panose="020B0604020202020204" pitchFamily="34" charset="0"/>
              </a:defRPr>
            </a:lvl4pPr>
            <a:lvl5pPr marL="1371600" indent="-173038" algn="l" rtl="0" eaLnBrk="1" fontAlgn="base" hangingPunct="1">
              <a:spcBef>
                <a:spcPct val="20000"/>
              </a:spcBef>
              <a:spcAft>
                <a:spcPct val="0"/>
              </a:spcAft>
              <a:buClr>
                <a:schemeClr val="tx1"/>
              </a:buClr>
              <a:buChar char="»"/>
              <a:defRPr sz="1400">
                <a:solidFill>
                  <a:schemeClr val="tx1"/>
                </a:solidFill>
                <a:latin typeface="Arial" panose="020B0604020202020204" pitchFamily="34" charset="0"/>
                <a:cs typeface="Arial" panose="020B0604020202020204" pitchFamily="34" charset="0"/>
              </a:defRPr>
            </a:lvl5pPr>
            <a:lvl6pPr marL="1828800" indent="-173038" algn="l" rtl="0" eaLnBrk="1" fontAlgn="base" hangingPunct="1">
              <a:spcBef>
                <a:spcPct val="20000"/>
              </a:spcBef>
              <a:spcAft>
                <a:spcPct val="0"/>
              </a:spcAft>
              <a:buClr>
                <a:schemeClr val="tx1"/>
              </a:buClr>
              <a:buChar char="»"/>
              <a:defRPr sz="1600">
                <a:solidFill>
                  <a:schemeClr val="tx1"/>
                </a:solidFill>
                <a:latin typeface="+mn-lt"/>
              </a:defRPr>
            </a:lvl6pPr>
            <a:lvl7pPr marL="2286000" indent="-173038" algn="l" rtl="0" eaLnBrk="1" fontAlgn="base" hangingPunct="1">
              <a:spcBef>
                <a:spcPct val="20000"/>
              </a:spcBef>
              <a:spcAft>
                <a:spcPct val="0"/>
              </a:spcAft>
              <a:buClr>
                <a:schemeClr val="tx1"/>
              </a:buClr>
              <a:buChar char="»"/>
              <a:defRPr sz="1600">
                <a:solidFill>
                  <a:schemeClr val="tx1"/>
                </a:solidFill>
                <a:latin typeface="+mn-lt"/>
              </a:defRPr>
            </a:lvl7pPr>
            <a:lvl8pPr marL="2743200" indent="-173038" algn="l" rtl="0" eaLnBrk="1" fontAlgn="base" hangingPunct="1">
              <a:spcBef>
                <a:spcPct val="20000"/>
              </a:spcBef>
              <a:spcAft>
                <a:spcPct val="0"/>
              </a:spcAft>
              <a:buClr>
                <a:schemeClr val="tx1"/>
              </a:buClr>
              <a:buChar char="»"/>
              <a:defRPr sz="1600">
                <a:solidFill>
                  <a:schemeClr val="tx1"/>
                </a:solidFill>
                <a:latin typeface="+mn-lt"/>
              </a:defRPr>
            </a:lvl8pPr>
            <a:lvl9pPr marL="3200400" indent="-173038" algn="l" rtl="0" eaLnBrk="1" fontAlgn="base" hangingPunct="1">
              <a:spcBef>
                <a:spcPct val="20000"/>
              </a:spcBef>
              <a:spcAft>
                <a:spcPct val="0"/>
              </a:spcAft>
              <a:buClr>
                <a:schemeClr val="tx1"/>
              </a:buClr>
              <a:buChar char="»"/>
              <a:defRPr sz="1600">
                <a:solidFill>
                  <a:schemeClr val="tx1"/>
                </a:solidFill>
                <a:latin typeface="+mn-lt"/>
              </a:defRPr>
            </a:lvl9pPr>
          </a:lstStyle>
          <a:p>
            <a:pPr marL="0" lvl="0" indent="0">
              <a:buClr>
                <a:prstClr val="black"/>
              </a:buClr>
              <a:buNone/>
              <a:defRPr/>
            </a:pPr>
            <a:r>
              <a:rPr lang="en-US" sz="1400" kern="0" dirty="0">
                <a:solidFill>
                  <a:prstClr val="white">
                    <a:lumMod val="50000"/>
                  </a:prstClr>
                </a:solidFill>
                <a:latin typeface="Arial"/>
                <a:cs typeface="Arial"/>
              </a:rPr>
              <a:t>Tom Bangemann, SVP Business Transformation, The Hackett Group</a:t>
            </a:r>
          </a:p>
          <a:p>
            <a:pPr marL="0" lvl="0" indent="0">
              <a:buClr>
                <a:prstClr val="black"/>
              </a:buClr>
              <a:buNone/>
              <a:defRPr/>
            </a:pPr>
            <a:endParaRPr lang="en-US" sz="1400" kern="0" dirty="0">
              <a:solidFill>
                <a:prstClr val="white">
                  <a:lumMod val="50000"/>
                </a:prstClr>
              </a:solidFill>
              <a:latin typeface="Arial"/>
              <a:cs typeface="Arial"/>
            </a:endParaRPr>
          </a:p>
          <a:p>
            <a:pPr marL="0" lvl="0" indent="0">
              <a:buClr>
                <a:prstClr val="black"/>
              </a:buClr>
              <a:buNone/>
              <a:defRPr/>
            </a:pPr>
            <a:r>
              <a:rPr lang="en-US" sz="1400" kern="0" dirty="0">
                <a:solidFill>
                  <a:prstClr val="white">
                    <a:lumMod val="50000"/>
                  </a:prstClr>
                </a:solidFill>
                <a:latin typeface="Arial"/>
                <a:cs typeface="Arial"/>
              </a:rPr>
              <a:t>January 2020</a:t>
            </a:r>
            <a:endParaRPr kumimoji="0" lang="en-GB" sz="1400" b="0" i="0" u="none" strike="noStrike" kern="0" cap="none" spc="0" normalizeH="0" baseline="0" noProof="0" dirty="0">
              <a:ln>
                <a:noFill/>
              </a:ln>
              <a:solidFill>
                <a:prstClr val="white">
                  <a:lumMod val="50000"/>
                </a:prstClr>
              </a:solidFill>
              <a:effectLst/>
              <a:uLnTx/>
              <a:uFillTx/>
              <a:latin typeface="Arial"/>
              <a:ea typeface="+mn-ea"/>
              <a:cs typeface="Arial"/>
            </a:endParaRPr>
          </a:p>
        </p:txBody>
      </p:sp>
      <p:sp>
        <p:nvSpPr>
          <p:cNvPr id="9" name="Rectangle 6">
            <a:extLst>
              <a:ext uri="{FF2B5EF4-FFF2-40B4-BE49-F238E27FC236}">
                <a16:creationId xmlns:a16="http://schemas.microsoft.com/office/drawing/2014/main" id="{95C15664-725D-41EE-A19C-015B3500F1E3}"/>
              </a:ext>
            </a:extLst>
          </p:cNvPr>
          <p:cNvSpPr>
            <a:spLocks noChangeArrowheads="1"/>
          </p:cNvSpPr>
          <p:nvPr/>
        </p:nvSpPr>
        <p:spPr bwMode="auto">
          <a:xfrm>
            <a:off x="5638800" y="4625269"/>
            <a:ext cx="614516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l"/>
            <a:r>
              <a:rPr lang="en-US" altLang="en-US" sz="2800" b="0" dirty="0">
                <a:latin typeface="Arial" panose="020B0604020202020204" pitchFamily="34" charset="0"/>
                <a:ea typeface="Times New Roman" panose="02020603050405020304" pitchFamily="18" charset="0"/>
              </a:rPr>
              <a:t>Global Business Services – </a:t>
            </a:r>
          </a:p>
          <a:p>
            <a:pPr lvl="0" algn="l"/>
            <a:r>
              <a:rPr lang="en-US" altLang="en-US" sz="2800" b="0" dirty="0">
                <a:latin typeface="Arial" panose="020B0604020202020204" pitchFamily="34" charset="0"/>
                <a:ea typeface="Times New Roman" panose="02020603050405020304" pitchFamily="18" charset="0"/>
              </a:rPr>
              <a:t>Overview 2020 and Outlook</a:t>
            </a:r>
            <a:endParaRPr kumimoji="0" lang="en-US" altLang="en-US" sz="2800" b="0" i="0" strike="noStrike" cap="none" normalizeH="0" baseline="0" dirty="0">
              <a:ln>
                <a:noFill/>
              </a:ln>
              <a:solidFill>
                <a:schemeClr val="tx1"/>
              </a:solidFill>
              <a:effectLst/>
              <a:latin typeface="Arial" panose="020B0604020202020204" pitchFamily="34" charset="0"/>
            </a:endParaRPr>
          </a:p>
        </p:txBody>
      </p:sp>
      <p:pic>
        <p:nvPicPr>
          <p:cNvPr id="10" name="Grafik 9">
            <a:extLst>
              <a:ext uri="{FF2B5EF4-FFF2-40B4-BE49-F238E27FC236}">
                <a16:creationId xmlns:a16="http://schemas.microsoft.com/office/drawing/2014/main" id="{DAF924ED-92D1-45EC-969F-CA0781E9A605}"/>
              </a:ext>
            </a:extLst>
          </p:cNvPr>
          <p:cNvPicPr>
            <a:picLocks noChangeAspect="1"/>
          </p:cNvPicPr>
          <p:nvPr/>
        </p:nvPicPr>
        <p:blipFill rotWithShape="1">
          <a:blip r:embed="rId2"/>
          <a:srcRect l="4234" t="14816" r="44072" b="75603"/>
          <a:stretch/>
        </p:blipFill>
        <p:spPr>
          <a:xfrm>
            <a:off x="702365" y="5888399"/>
            <a:ext cx="4053876" cy="400410"/>
          </a:xfrm>
          <a:prstGeom prst="rect">
            <a:avLst/>
          </a:prstGeom>
        </p:spPr>
      </p:pic>
    </p:spTree>
    <p:extLst>
      <p:ext uri="{BB962C8B-B14F-4D97-AF65-F5344CB8AC3E}">
        <p14:creationId xmlns:p14="http://schemas.microsoft.com/office/powerpoint/2010/main" val="193354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853" name="think-cell Slide" r:id="rId5" imgW="270" imgH="270" progId="TCLayout.ActiveDocument.1">
                  <p:embed/>
                </p:oleObj>
              </mc:Choice>
              <mc:Fallback>
                <p:oleObj name="think-cell Slide" r:id="rId5" imgW="270" imgH="270" progId="TCLayout.ActiveDocument.1">
                  <p:embed/>
                  <p:pic>
                    <p:nvPicPr>
                      <p:cNvPr id="5" name="Object 4"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411412" y="241891"/>
            <a:ext cx="11369176" cy="412663"/>
          </a:xfrm>
        </p:spPr>
        <p:txBody>
          <a:bodyPr>
            <a:normAutofit fontScale="90000"/>
          </a:bodyPr>
          <a:lstStyle/>
          <a:p>
            <a:r>
              <a:rPr lang="en-US" b="1" dirty="0"/>
              <a:t>Cost effectiveness and compliance focus remain core to GBS strategic goals; service excellence, agility and customer intimacy objectives are difficult to achieve</a:t>
            </a:r>
            <a:endParaRPr lang="en-GB" b="1" dirty="0"/>
          </a:p>
        </p:txBody>
      </p:sp>
      <p:grpSp>
        <p:nvGrpSpPr>
          <p:cNvPr id="13" name="Group 12">
            <a:extLst>
              <a:ext uri="{FF2B5EF4-FFF2-40B4-BE49-F238E27FC236}">
                <a16:creationId xmlns:a16="http://schemas.microsoft.com/office/drawing/2014/main" id="{9C5FFBD3-B03B-41B9-87F5-E5012D459872}"/>
              </a:ext>
            </a:extLst>
          </p:cNvPr>
          <p:cNvGrpSpPr/>
          <p:nvPr/>
        </p:nvGrpSpPr>
        <p:grpSpPr>
          <a:xfrm>
            <a:off x="596348" y="1147716"/>
            <a:ext cx="10747513" cy="5468393"/>
            <a:chOff x="3932781" y="1147716"/>
            <a:chExt cx="7847806" cy="5623916"/>
          </a:xfrm>
        </p:grpSpPr>
        <p:grpSp>
          <p:nvGrpSpPr>
            <p:cNvPr id="10" name="Group 9">
              <a:extLst>
                <a:ext uri="{FF2B5EF4-FFF2-40B4-BE49-F238E27FC236}">
                  <a16:creationId xmlns:a16="http://schemas.microsoft.com/office/drawing/2014/main" id="{84996F1B-955D-4C66-AB7D-D4E4D012528C}"/>
                </a:ext>
              </a:extLst>
            </p:cNvPr>
            <p:cNvGrpSpPr/>
            <p:nvPr/>
          </p:nvGrpSpPr>
          <p:grpSpPr>
            <a:xfrm>
              <a:off x="8567404" y="4053705"/>
              <a:ext cx="3213183" cy="641599"/>
              <a:chOff x="8567404" y="4756455"/>
              <a:chExt cx="3213183" cy="641599"/>
            </a:xfrm>
          </p:grpSpPr>
          <p:sp>
            <p:nvSpPr>
              <p:cNvPr id="81" name="Rectangle 80">
                <a:extLst>
                  <a:ext uri="{FF2B5EF4-FFF2-40B4-BE49-F238E27FC236}">
                    <a16:creationId xmlns:a16="http://schemas.microsoft.com/office/drawing/2014/main" id="{9CCF1957-45AA-47A0-8101-4F1F77A021AC}"/>
                  </a:ext>
                </a:extLst>
              </p:cNvPr>
              <p:cNvSpPr/>
              <p:nvPr/>
            </p:nvSpPr>
            <p:spPr>
              <a:xfrm>
                <a:off x="8567404" y="4756965"/>
                <a:ext cx="1843419" cy="640937"/>
              </a:xfrm>
              <a:prstGeom prst="rect">
                <a:avLst/>
              </a:prstGeom>
              <a:solidFill>
                <a:srgbClr val="00A1DE"/>
              </a:solidFill>
            </p:spPr>
            <p:txBody>
              <a:bodyPr wrap="square" anchor="ctr">
                <a:no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Times New Roman" panose="02020603050405020304" pitchFamily="18" charset="0"/>
                    <a:cs typeface="Calibri" panose="020F0502020204030204" pitchFamily="34" charset="0"/>
                  </a:rPr>
                  <a:t>Service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Times New Roman" panose="02020603050405020304" pitchFamily="18" charset="0"/>
                    <a:cs typeface="Calibri" panose="020F0502020204030204" pitchFamily="34" charset="0"/>
                  </a:rPr>
                  <a:t>Excellence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Times New Roman" panose="02020603050405020304" pitchFamily="18" charset="0"/>
                    <a:cs typeface="Calibri" panose="020F0502020204030204" pitchFamily="34" charset="0"/>
                  </a:rPr>
                  <a:t>Focus</a:t>
                </a: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Calibri" panose="020F0502020204030204" pitchFamily="34" charset="0"/>
                </a:endParaRPr>
              </a:p>
            </p:txBody>
          </p:sp>
          <p:sp>
            <p:nvSpPr>
              <p:cNvPr id="82" name="Rectangle 81">
                <a:extLst>
                  <a:ext uri="{FF2B5EF4-FFF2-40B4-BE49-F238E27FC236}">
                    <a16:creationId xmlns:a16="http://schemas.microsoft.com/office/drawing/2014/main" id="{2467BF24-0BAF-4725-BFEF-68688D9C51BD}"/>
                  </a:ext>
                </a:extLst>
              </p:cNvPr>
              <p:cNvSpPr/>
              <p:nvPr/>
            </p:nvSpPr>
            <p:spPr>
              <a:xfrm>
                <a:off x="10410824" y="4756455"/>
                <a:ext cx="1369763" cy="641599"/>
              </a:xfrm>
              <a:prstGeom prst="rect">
                <a:avLst/>
              </a:prstGeom>
              <a:solidFill>
                <a:srgbClr val="E9EDF1"/>
              </a:solidFill>
              <a:ln w="28575">
                <a:noFill/>
                <a:round/>
                <a:headEnd/>
                <a:tailEnd/>
              </a:ln>
              <a:effectLst/>
            </p:spPr>
            <p:txBody>
              <a:bodyPr wrap="square" lIns="72000" tIns="72000" rIns="72000" bIns="72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333333"/>
                    </a:solidFill>
                    <a:effectLst/>
                    <a:uLnTx/>
                    <a:uFillTx/>
                    <a:latin typeface="Arial" panose="020B0604020202020204"/>
                    <a:ea typeface="+mn-ea"/>
                    <a:cs typeface="+mn-cs"/>
                  </a:rPr>
                  <a:t>Deliver a high-quality services portfolio </a:t>
                </a:r>
              </a:p>
            </p:txBody>
          </p:sp>
          <p:grpSp>
            <p:nvGrpSpPr>
              <p:cNvPr id="100" name="Group 99">
                <a:extLst>
                  <a:ext uri="{FF2B5EF4-FFF2-40B4-BE49-F238E27FC236}">
                    <a16:creationId xmlns:a16="http://schemas.microsoft.com/office/drawing/2014/main" id="{1451E99A-BAAC-4244-92F2-AE7FBCCC790F}"/>
                  </a:ext>
                </a:extLst>
              </p:cNvPr>
              <p:cNvGrpSpPr>
                <a:grpSpLocks noChangeAspect="1"/>
              </p:cNvGrpSpPr>
              <p:nvPr/>
            </p:nvGrpSpPr>
            <p:grpSpPr>
              <a:xfrm>
                <a:off x="8723551" y="4883886"/>
                <a:ext cx="396160" cy="385827"/>
                <a:chOff x="2434679" y="2728266"/>
                <a:chExt cx="850174" cy="828000"/>
              </a:xfrm>
              <a:solidFill>
                <a:schemeClr val="bg1"/>
              </a:solidFill>
            </p:grpSpPr>
            <p:sp>
              <p:nvSpPr>
                <p:cNvPr id="101" name="Freeform 37">
                  <a:extLst>
                    <a:ext uri="{FF2B5EF4-FFF2-40B4-BE49-F238E27FC236}">
                      <a16:creationId xmlns:a16="http://schemas.microsoft.com/office/drawing/2014/main" id="{BBE070F6-7001-486D-A810-B57B97371273}"/>
                    </a:ext>
                  </a:extLst>
                </p:cNvPr>
                <p:cNvSpPr>
                  <a:spLocks noEditPoints="1"/>
                </p:cNvSpPr>
                <p:nvPr/>
              </p:nvSpPr>
              <p:spPr bwMode="auto">
                <a:xfrm>
                  <a:off x="2434679" y="2728266"/>
                  <a:ext cx="850174" cy="828000"/>
                </a:xfrm>
                <a:custGeom>
                  <a:avLst/>
                  <a:gdLst>
                    <a:gd name="T0" fmla="*/ 172 w 186"/>
                    <a:gd name="T1" fmla="*/ 65 h 181"/>
                    <a:gd name="T2" fmla="*/ 168 w 186"/>
                    <a:gd name="T3" fmla="*/ 36 h 181"/>
                    <a:gd name="T4" fmla="*/ 142 w 186"/>
                    <a:gd name="T5" fmla="*/ 24 h 181"/>
                    <a:gd name="T6" fmla="*/ 122 w 186"/>
                    <a:gd name="T7" fmla="*/ 2 h 181"/>
                    <a:gd name="T8" fmla="*/ 93 w 186"/>
                    <a:gd name="T9" fmla="*/ 8 h 181"/>
                    <a:gd name="T10" fmla="*/ 64 w 186"/>
                    <a:gd name="T11" fmla="*/ 2 h 181"/>
                    <a:gd name="T12" fmla="*/ 44 w 186"/>
                    <a:gd name="T13" fmla="*/ 23 h 181"/>
                    <a:gd name="T14" fmla="*/ 18 w 186"/>
                    <a:gd name="T15" fmla="*/ 36 h 181"/>
                    <a:gd name="T16" fmla="*/ 14 w 186"/>
                    <a:gd name="T17" fmla="*/ 65 h 181"/>
                    <a:gd name="T18" fmla="*/ 0 w 186"/>
                    <a:gd name="T19" fmla="*/ 91 h 181"/>
                    <a:gd name="T20" fmla="*/ 14 w 186"/>
                    <a:gd name="T21" fmla="*/ 116 h 181"/>
                    <a:gd name="T22" fmla="*/ 18 w 186"/>
                    <a:gd name="T23" fmla="*/ 145 h 181"/>
                    <a:gd name="T24" fmla="*/ 44 w 186"/>
                    <a:gd name="T25" fmla="*/ 158 h 181"/>
                    <a:gd name="T26" fmla="*/ 64 w 186"/>
                    <a:gd name="T27" fmla="*/ 179 h 181"/>
                    <a:gd name="T28" fmla="*/ 93 w 186"/>
                    <a:gd name="T29" fmla="*/ 174 h 181"/>
                    <a:gd name="T30" fmla="*/ 117 w 186"/>
                    <a:gd name="T31" fmla="*/ 180 h 181"/>
                    <a:gd name="T32" fmla="*/ 135 w 186"/>
                    <a:gd name="T33" fmla="*/ 166 h 181"/>
                    <a:gd name="T34" fmla="*/ 152 w 186"/>
                    <a:gd name="T35" fmla="*/ 154 h 181"/>
                    <a:gd name="T36" fmla="*/ 171 w 186"/>
                    <a:gd name="T37" fmla="*/ 127 h 181"/>
                    <a:gd name="T38" fmla="*/ 178 w 186"/>
                    <a:gd name="T39" fmla="*/ 108 h 181"/>
                    <a:gd name="T40" fmla="*/ 178 w 186"/>
                    <a:gd name="T41" fmla="*/ 74 h 181"/>
                    <a:gd name="T42" fmla="*/ 163 w 186"/>
                    <a:gd name="T43" fmla="*/ 114 h 181"/>
                    <a:gd name="T44" fmla="*/ 161 w 186"/>
                    <a:gd name="T45" fmla="*/ 140 h 181"/>
                    <a:gd name="T46" fmla="*/ 136 w 186"/>
                    <a:gd name="T47" fmla="*/ 150 h 181"/>
                    <a:gd name="T48" fmla="*/ 119 w 186"/>
                    <a:gd name="T49" fmla="*/ 170 h 181"/>
                    <a:gd name="T50" fmla="*/ 93 w 186"/>
                    <a:gd name="T51" fmla="*/ 165 h 181"/>
                    <a:gd name="T52" fmla="*/ 67 w 186"/>
                    <a:gd name="T53" fmla="*/ 170 h 181"/>
                    <a:gd name="T54" fmla="*/ 50 w 186"/>
                    <a:gd name="T55" fmla="*/ 150 h 181"/>
                    <a:gd name="T56" fmla="*/ 25 w 186"/>
                    <a:gd name="T57" fmla="*/ 140 h 181"/>
                    <a:gd name="T58" fmla="*/ 23 w 186"/>
                    <a:gd name="T59" fmla="*/ 114 h 181"/>
                    <a:gd name="T60" fmla="*/ 9 w 186"/>
                    <a:gd name="T61" fmla="*/ 91 h 181"/>
                    <a:gd name="T62" fmla="*/ 23 w 186"/>
                    <a:gd name="T63" fmla="*/ 68 h 181"/>
                    <a:gd name="T64" fmla="*/ 25 w 186"/>
                    <a:gd name="T65" fmla="*/ 41 h 181"/>
                    <a:gd name="T66" fmla="*/ 50 w 186"/>
                    <a:gd name="T67" fmla="*/ 31 h 181"/>
                    <a:gd name="T68" fmla="*/ 67 w 186"/>
                    <a:gd name="T69" fmla="*/ 11 h 181"/>
                    <a:gd name="T70" fmla="*/ 93 w 186"/>
                    <a:gd name="T71" fmla="*/ 17 h 181"/>
                    <a:gd name="T72" fmla="*/ 119 w 186"/>
                    <a:gd name="T73" fmla="*/ 11 h 181"/>
                    <a:gd name="T74" fmla="*/ 136 w 186"/>
                    <a:gd name="T75" fmla="*/ 31 h 181"/>
                    <a:gd name="T76" fmla="*/ 161 w 186"/>
                    <a:gd name="T77" fmla="*/ 41 h 181"/>
                    <a:gd name="T78" fmla="*/ 163 w 186"/>
                    <a:gd name="T79" fmla="*/ 68 h 181"/>
                    <a:gd name="T80" fmla="*/ 177 w 186"/>
                    <a:gd name="T81" fmla="*/ 9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6" h="181">
                      <a:moveTo>
                        <a:pt x="178" y="74"/>
                      </a:moveTo>
                      <a:cubicBezTo>
                        <a:pt x="175" y="71"/>
                        <a:pt x="173" y="68"/>
                        <a:pt x="172" y="65"/>
                      </a:cubicBezTo>
                      <a:cubicBezTo>
                        <a:pt x="171" y="62"/>
                        <a:pt x="171" y="58"/>
                        <a:pt x="171" y="54"/>
                      </a:cubicBezTo>
                      <a:cubicBezTo>
                        <a:pt x="172" y="48"/>
                        <a:pt x="172" y="41"/>
                        <a:pt x="168" y="36"/>
                      </a:cubicBezTo>
                      <a:cubicBezTo>
                        <a:pt x="164" y="31"/>
                        <a:pt x="158" y="29"/>
                        <a:pt x="152" y="27"/>
                      </a:cubicBezTo>
                      <a:cubicBezTo>
                        <a:pt x="148" y="26"/>
                        <a:pt x="144" y="25"/>
                        <a:pt x="142" y="24"/>
                      </a:cubicBezTo>
                      <a:cubicBezTo>
                        <a:pt x="139" y="22"/>
                        <a:pt x="137" y="19"/>
                        <a:pt x="135" y="15"/>
                      </a:cubicBezTo>
                      <a:cubicBezTo>
                        <a:pt x="132" y="10"/>
                        <a:pt x="128" y="4"/>
                        <a:pt x="122" y="2"/>
                      </a:cubicBezTo>
                      <a:cubicBezTo>
                        <a:pt x="116" y="0"/>
                        <a:pt x="109" y="2"/>
                        <a:pt x="103" y="5"/>
                      </a:cubicBezTo>
                      <a:cubicBezTo>
                        <a:pt x="100" y="6"/>
                        <a:pt x="96" y="8"/>
                        <a:pt x="93" y="8"/>
                      </a:cubicBezTo>
                      <a:cubicBezTo>
                        <a:pt x="90" y="8"/>
                        <a:pt x="86" y="6"/>
                        <a:pt x="82" y="5"/>
                      </a:cubicBezTo>
                      <a:cubicBezTo>
                        <a:pt x="76" y="2"/>
                        <a:pt x="70" y="0"/>
                        <a:pt x="64" y="2"/>
                      </a:cubicBezTo>
                      <a:cubicBezTo>
                        <a:pt x="58" y="4"/>
                        <a:pt x="54" y="10"/>
                        <a:pt x="51" y="15"/>
                      </a:cubicBezTo>
                      <a:cubicBezTo>
                        <a:pt x="48" y="19"/>
                        <a:pt x="46" y="22"/>
                        <a:pt x="44" y="23"/>
                      </a:cubicBezTo>
                      <a:cubicBezTo>
                        <a:pt x="42" y="25"/>
                        <a:pt x="38" y="26"/>
                        <a:pt x="34" y="27"/>
                      </a:cubicBezTo>
                      <a:cubicBezTo>
                        <a:pt x="28" y="29"/>
                        <a:pt x="22" y="31"/>
                        <a:pt x="18" y="36"/>
                      </a:cubicBezTo>
                      <a:cubicBezTo>
                        <a:pt x="14" y="41"/>
                        <a:pt x="14" y="48"/>
                        <a:pt x="14" y="54"/>
                      </a:cubicBezTo>
                      <a:cubicBezTo>
                        <a:pt x="15" y="58"/>
                        <a:pt x="15" y="62"/>
                        <a:pt x="14" y="65"/>
                      </a:cubicBezTo>
                      <a:cubicBezTo>
                        <a:pt x="13" y="68"/>
                        <a:pt x="11" y="71"/>
                        <a:pt x="8" y="74"/>
                      </a:cubicBezTo>
                      <a:cubicBezTo>
                        <a:pt x="4" y="78"/>
                        <a:pt x="0" y="84"/>
                        <a:pt x="0" y="91"/>
                      </a:cubicBezTo>
                      <a:cubicBezTo>
                        <a:pt x="0" y="98"/>
                        <a:pt x="4" y="103"/>
                        <a:pt x="8" y="108"/>
                      </a:cubicBezTo>
                      <a:cubicBezTo>
                        <a:pt x="11" y="111"/>
                        <a:pt x="13" y="114"/>
                        <a:pt x="14" y="116"/>
                      </a:cubicBezTo>
                      <a:cubicBezTo>
                        <a:pt x="15" y="119"/>
                        <a:pt x="15" y="123"/>
                        <a:pt x="14" y="127"/>
                      </a:cubicBezTo>
                      <a:cubicBezTo>
                        <a:pt x="14" y="133"/>
                        <a:pt x="14" y="140"/>
                        <a:pt x="18" y="145"/>
                      </a:cubicBezTo>
                      <a:cubicBezTo>
                        <a:pt x="22" y="151"/>
                        <a:pt x="28" y="153"/>
                        <a:pt x="34" y="154"/>
                      </a:cubicBezTo>
                      <a:cubicBezTo>
                        <a:pt x="38" y="155"/>
                        <a:pt x="42" y="156"/>
                        <a:pt x="44" y="158"/>
                      </a:cubicBezTo>
                      <a:cubicBezTo>
                        <a:pt x="46" y="160"/>
                        <a:pt x="48" y="163"/>
                        <a:pt x="51" y="166"/>
                      </a:cubicBezTo>
                      <a:cubicBezTo>
                        <a:pt x="54" y="171"/>
                        <a:pt x="58" y="177"/>
                        <a:pt x="64" y="179"/>
                      </a:cubicBezTo>
                      <a:cubicBezTo>
                        <a:pt x="70" y="181"/>
                        <a:pt x="76" y="179"/>
                        <a:pt x="82" y="177"/>
                      </a:cubicBezTo>
                      <a:cubicBezTo>
                        <a:pt x="86" y="175"/>
                        <a:pt x="90" y="174"/>
                        <a:pt x="93" y="174"/>
                      </a:cubicBezTo>
                      <a:cubicBezTo>
                        <a:pt x="96" y="174"/>
                        <a:pt x="100" y="175"/>
                        <a:pt x="103" y="177"/>
                      </a:cubicBezTo>
                      <a:cubicBezTo>
                        <a:pt x="108" y="178"/>
                        <a:pt x="112" y="180"/>
                        <a:pt x="117" y="180"/>
                      </a:cubicBezTo>
                      <a:cubicBezTo>
                        <a:pt x="119" y="180"/>
                        <a:pt x="120" y="180"/>
                        <a:pt x="122" y="179"/>
                      </a:cubicBezTo>
                      <a:cubicBezTo>
                        <a:pt x="128" y="177"/>
                        <a:pt x="132" y="171"/>
                        <a:pt x="135" y="166"/>
                      </a:cubicBezTo>
                      <a:cubicBezTo>
                        <a:pt x="137" y="163"/>
                        <a:pt x="139" y="160"/>
                        <a:pt x="142" y="158"/>
                      </a:cubicBezTo>
                      <a:cubicBezTo>
                        <a:pt x="144" y="156"/>
                        <a:pt x="148" y="155"/>
                        <a:pt x="152" y="154"/>
                      </a:cubicBezTo>
                      <a:cubicBezTo>
                        <a:pt x="158" y="153"/>
                        <a:pt x="164" y="151"/>
                        <a:pt x="168" y="145"/>
                      </a:cubicBezTo>
                      <a:cubicBezTo>
                        <a:pt x="172" y="140"/>
                        <a:pt x="172" y="133"/>
                        <a:pt x="171" y="127"/>
                      </a:cubicBezTo>
                      <a:cubicBezTo>
                        <a:pt x="171" y="123"/>
                        <a:pt x="171" y="119"/>
                        <a:pt x="172" y="116"/>
                      </a:cubicBezTo>
                      <a:cubicBezTo>
                        <a:pt x="173" y="114"/>
                        <a:pt x="175" y="111"/>
                        <a:pt x="178" y="108"/>
                      </a:cubicBezTo>
                      <a:cubicBezTo>
                        <a:pt x="182" y="103"/>
                        <a:pt x="186" y="98"/>
                        <a:pt x="186" y="91"/>
                      </a:cubicBezTo>
                      <a:cubicBezTo>
                        <a:pt x="186" y="84"/>
                        <a:pt x="182" y="78"/>
                        <a:pt x="178" y="74"/>
                      </a:cubicBezTo>
                      <a:close/>
                      <a:moveTo>
                        <a:pt x="170" y="102"/>
                      </a:moveTo>
                      <a:cubicBezTo>
                        <a:pt x="168" y="106"/>
                        <a:pt x="165" y="109"/>
                        <a:pt x="163" y="114"/>
                      </a:cubicBezTo>
                      <a:cubicBezTo>
                        <a:pt x="162" y="118"/>
                        <a:pt x="162" y="123"/>
                        <a:pt x="162" y="128"/>
                      </a:cubicBezTo>
                      <a:cubicBezTo>
                        <a:pt x="162" y="133"/>
                        <a:pt x="163" y="137"/>
                        <a:pt x="161" y="140"/>
                      </a:cubicBezTo>
                      <a:cubicBezTo>
                        <a:pt x="159" y="143"/>
                        <a:pt x="154" y="144"/>
                        <a:pt x="149" y="145"/>
                      </a:cubicBezTo>
                      <a:cubicBezTo>
                        <a:pt x="145" y="146"/>
                        <a:pt x="140" y="148"/>
                        <a:pt x="136" y="150"/>
                      </a:cubicBezTo>
                      <a:cubicBezTo>
                        <a:pt x="133" y="153"/>
                        <a:pt x="130" y="157"/>
                        <a:pt x="127" y="161"/>
                      </a:cubicBezTo>
                      <a:cubicBezTo>
                        <a:pt x="125" y="165"/>
                        <a:pt x="122" y="169"/>
                        <a:pt x="119" y="170"/>
                      </a:cubicBezTo>
                      <a:cubicBezTo>
                        <a:pt x="116" y="171"/>
                        <a:pt x="111" y="170"/>
                        <a:pt x="107" y="168"/>
                      </a:cubicBezTo>
                      <a:cubicBezTo>
                        <a:pt x="102" y="166"/>
                        <a:pt x="98" y="165"/>
                        <a:pt x="93" y="165"/>
                      </a:cubicBezTo>
                      <a:cubicBezTo>
                        <a:pt x="88" y="165"/>
                        <a:pt x="84" y="166"/>
                        <a:pt x="79" y="168"/>
                      </a:cubicBezTo>
                      <a:cubicBezTo>
                        <a:pt x="74" y="170"/>
                        <a:pt x="70" y="171"/>
                        <a:pt x="67" y="170"/>
                      </a:cubicBezTo>
                      <a:cubicBezTo>
                        <a:pt x="64" y="169"/>
                        <a:pt x="61" y="165"/>
                        <a:pt x="58" y="161"/>
                      </a:cubicBezTo>
                      <a:cubicBezTo>
                        <a:pt x="56" y="157"/>
                        <a:pt x="53" y="153"/>
                        <a:pt x="50" y="150"/>
                      </a:cubicBezTo>
                      <a:cubicBezTo>
                        <a:pt x="46" y="148"/>
                        <a:pt x="41" y="146"/>
                        <a:pt x="37" y="145"/>
                      </a:cubicBezTo>
                      <a:cubicBezTo>
                        <a:pt x="32" y="144"/>
                        <a:pt x="27" y="143"/>
                        <a:pt x="25" y="140"/>
                      </a:cubicBezTo>
                      <a:cubicBezTo>
                        <a:pt x="23" y="137"/>
                        <a:pt x="23" y="133"/>
                        <a:pt x="24" y="128"/>
                      </a:cubicBezTo>
                      <a:cubicBezTo>
                        <a:pt x="24" y="123"/>
                        <a:pt x="24" y="118"/>
                        <a:pt x="23" y="114"/>
                      </a:cubicBezTo>
                      <a:cubicBezTo>
                        <a:pt x="21" y="109"/>
                        <a:pt x="18" y="106"/>
                        <a:pt x="15" y="102"/>
                      </a:cubicBezTo>
                      <a:cubicBezTo>
                        <a:pt x="12" y="98"/>
                        <a:pt x="9" y="94"/>
                        <a:pt x="9" y="91"/>
                      </a:cubicBezTo>
                      <a:cubicBezTo>
                        <a:pt x="9" y="87"/>
                        <a:pt x="12" y="83"/>
                        <a:pt x="15" y="79"/>
                      </a:cubicBezTo>
                      <a:cubicBezTo>
                        <a:pt x="18" y="76"/>
                        <a:pt x="21" y="72"/>
                        <a:pt x="23" y="68"/>
                      </a:cubicBezTo>
                      <a:cubicBezTo>
                        <a:pt x="24" y="63"/>
                        <a:pt x="24" y="59"/>
                        <a:pt x="24" y="54"/>
                      </a:cubicBezTo>
                      <a:cubicBezTo>
                        <a:pt x="23" y="49"/>
                        <a:pt x="23" y="44"/>
                        <a:pt x="25" y="41"/>
                      </a:cubicBezTo>
                      <a:cubicBezTo>
                        <a:pt x="27" y="39"/>
                        <a:pt x="32" y="37"/>
                        <a:pt x="37" y="36"/>
                      </a:cubicBezTo>
                      <a:cubicBezTo>
                        <a:pt x="41" y="35"/>
                        <a:pt x="46" y="34"/>
                        <a:pt x="50" y="31"/>
                      </a:cubicBezTo>
                      <a:cubicBezTo>
                        <a:pt x="53" y="28"/>
                        <a:pt x="56" y="24"/>
                        <a:pt x="58" y="20"/>
                      </a:cubicBezTo>
                      <a:cubicBezTo>
                        <a:pt x="61" y="16"/>
                        <a:pt x="64" y="12"/>
                        <a:pt x="67" y="11"/>
                      </a:cubicBezTo>
                      <a:cubicBezTo>
                        <a:pt x="70" y="10"/>
                        <a:pt x="74" y="12"/>
                        <a:pt x="79" y="13"/>
                      </a:cubicBezTo>
                      <a:cubicBezTo>
                        <a:pt x="84" y="15"/>
                        <a:pt x="88" y="17"/>
                        <a:pt x="93" y="17"/>
                      </a:cubicBezTo>
                      <a:cubicBezTo>
                        <a:pt x="98" y="17"/>
                        <a:pt x="102" y="15"/>
                        <a:pt x="107" y="13"/>
                      </a:cubicBezTo>
                      <a:cubicBezTo>
                        <a:pt x="111" y="12"/>
                        <a:pt x="116" y="10"/>
                        <a:pt x="119" y="11"/>
                      </a:cubicBezTo>
                      <a:cubicBezTo>
                        <a:pt x="122" y="12"/>
                        <a:pt x="125" y="16"/>
                        <a:pt x="127" y="20"/>
                      </a:cubicBezTo>
                      <a:cubicBezTo>
                        <a:pt x="130" y="24"/>
                        <a:pt x="133" y="28"/>
                        <a:pt x="136" y="31"/>
                      </a:cubicBezTo>
                      <a:cubicBezTo>
                        <a:pt x="140" y="34"/>
                        <a:pt x="145" y="35"/>
                        <a:pt x="149" y="36"/>
                      </a:cubicBezTo>
                      <a:cubicBezTo>
                        <a:pt x="154" y="37"/>
                        <a:pt x="159" y="39"/>
                        <a:pt x="161" y="41"/>
                      </a:cubicBezTo>
                      <a:cubicBezTo>
                        <a:pt x="163" y="44"/>
                        <a:pt x="162" y="49"/>
                        <a:pt x="162" y="54"/>
                      </a:cubicBezTo>
                      <a:cubicBezTo>
                        <a:pt x="162" y="59"/>
                        <a:pt x="162" y="63"/>
                        <a:pt x="163" y="68"/>
                      </a:cubicBezTo>
                      <a:cubicBezTo>
                        <a:pt x="165" y="72"/>
                        <a:pt x="168" y="76"/>
                        <a:pt x="170" y="79"/>
                      </a:cubicBezTo>
                      <a:cubicBezTo>
                        <a:pt x="174" y="83"/>
                        <a:pt x="177" y="87"/>
                        <a:pt x="177" y="91"/>
                      </a:cubicBezTo>
                      <a:cubicBezTo>
                        <a:pt x="177" y="94"/>
                        <a:pt x="174" y="98"/>
                        <a:pt x="170" y="10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Arial Narrow" pitchFamily="34" charset="0"/>
                    <a:ea typeface="+mn-ea"/>
                    <a:cs typeface="+mn-cs"/>
                  </a:endParaRPr>
                </a:p>
              </p:txBody>
            </p:sp>
            <p:sp>
              <p:nvSpPr>
                <p:cNvPr id="102" name="Freeform 38">
                  <a:extLst>
                    <a:ext uri="{FF2B5EF4-FFF2-40B4-BE49-F238E27FC236}">
                      <a16:creationId xmlns:a16="http://schemas.microsoft.com/office/drawing/2014/main" id="{A6C3DEE1-B46A-48AC-A76F-4BA1EB4EDE37}"/>
                    </a:ext>
                  </a:extLst>
                </p:cNvPr>
                <p:cNvSpPr>
                  <a:spLocks/>
                </p:cNvSpPr>
                <p:nvPr/>
              </p:nvSpPr>
              <p:spPr bwMode="auto">
                <a:xfrm>
                  <a:off x="2626893" y="2909391"/>
                  <a:ext cx="465748" cy="469446"/>
                </a:xfrm>
                <a:custGeom>
                  <a:avLst/>
                  <a:gdLst>
                    <a:gd name="T0" fmla="*/ 51 w 102"/>
                    <a:gd name="T1" fmla="*/ 92 h 102"/>
                    <a:gd name="T2" fmla="*/ 9 w 102"/>
                    <a:gd name="T3" fmla="*/ 51 h 102"/>
                    <a:gd name="T4" fmla="*/ 51 w 102"/>
                    <a:gd name="T5" fmla="*/ 9 h 102"/>
                    <a:gd name="T6" fmla="*/ 51 w 102"/>
                    <a:gd name="T7" fmla="*/ 0 h 102"/>
                    <a:gd name="T8" fmla="*/ 0 w 102"/>
                    <a:gd name="T9" fmla="*/ 51 h 102"/>
                    <a:gd name="T10" fmla="*/ 51 w 102"/>
                    <a:gd name="T11" fmla="*/ 102 h 102"/>
                    <a:gd name="T12" fmla="*/ 102 w 102"/>
                    <a:gd name="T13" fmla="*/ 51 h 102"/>
                    <a:gd name="T14" fmla="*/ 93 w 102"/>
                    <a:gd name="T15" fmla="*/ 51 h 102"/>
                    <a:gd name="T16" fmla="*/ 51 w 102"/>
                    <a:gd name="T17"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102">
                      <a:moveTo>
                        <a:pt x="51" y="92"/>
                      </a:moveTo>
                      <a:cubicBezTo>
                        <a:pt x="28" y="92"/>
                        <a:pt x="9" y="74"/>
                        <a:pt x="9" y="51"/>
                      </a:cubicBezTo>
                      <a:cubicBezTo>
                        <a:pt x="9" y="28"/>
                        <a:pt x="28" y="9"/>
                        <a:pt x="51" y="9"/>
                      </a:cubicBezTo>
                      <a:cubicBezTo>
                        <a:pt x="51" y="0"/>
                        <a:pt x="51" y="0"/>
                        <a:pt x="51" y="0"/>
                      </a:cubicBezTo>
                      <a:cubicBezTo>
                        <a:pt x="23" y="0"/>
                        <a:pt x="0" y="23"/>
                        <a:pt x="0" y="51"/>
                      </a:cubicBezTo>
                      <a:cubicBezTo>
                        <a:pt x="0" y="79"/>
                        <a:pt x="23" y="102"/>
                        <a:pt x="51" y="102"/>
                      </a:cubicBezTo>
                      <a:cubicBezTo>
                        <a:pt x="79" y="102"/>
                        <a:pt x="102" y="79"/>
                        <a:pt x="102" y="51"/>
                      </a:cubicBezTo>
                      <a:cubicBezTo>
                        <a:pt x="93" y="51"/>
                        <a:pt x="93" y="51"/>
                        <a:pt x="93" y="51"/>
                      </a:cubicBezTo>
                      <a:cubicBezTo>
                        <a:pt x="93" y="74"/>
                        <a:pt x="74" y="92"/>
                        <a:pt x="51" y="9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Arial Narrow" pitchFamily="34" charset="0"/>
                    <a:ea typeface="+mn-ea"/>
                    <a:cs typeface="+mn-cs"/>
                  </a:endParaRPr>
                </a:p>
              </p:txBody>
            </p:sp>
            <p:sp>
              <p:nvSpPr>
                <p:cNvPr id="103" name="Freeform 39">
                  <a:extLst>
                    <a:ext uri="{FF2B5EF4-FFF2-40B4-BE49-F238E27FC236}">
                      <a16:creationId xmlns:a16="http://schemas.microsoft.com/office/drawing/2014/main" id="{DB09235C-9AAA-40A4-9241-50DDBE8F5065}"/>
                    </a:ext>
                  </a:extLst>
                </p:cNvPr>
                <p:cNvSpPr>
                  <a:spLocks/>
                </p:cNvSpPr>
                <p:nvPr/>
              </p:nvSpPr>
              <p:spPr bwMode="auto">
                <a:xfrm>
                  <a:off x="2759963" y="2961143"/>
                  <a:ext cx="284624" cy="255053"/>
                </a:xfrm>
                <a:custGeom>
                  <a:avLst/>
                  <a:gdLst>
                    <a:gd name="T0" fmla="*/ 8 w 77"/>
                    <a:gd name="T1" fmla="*/ 33 h 69"/>
                    <a:gd name="T2" fmla="*/ 0 w 77"/>
                    <a:gd name="T3" fmla="*/ 42 h 69"/>
                    <a:gd name="T4" fmla="*/ 27 w 77"/>
                    <a:gd name="T5" fmla="*/ 69 h 69"/>
                    <a:gd name="T6" fmla="*/ 77 w 77"/>
                    <a:gd name="T7" fmla="*/ 7 h 69"/>
                    <a:gd name="T8" fmla="*/ 68 w 77"/>
                    <a:gd name="T9" fmla="*/ 0 h 69"/>
                    <a:gd name="T10" fmla="*/ 27 w 77"/>
                    <a:gd name="T11" fmla="*/ 52 h 69"/>
                    <a:gd name="T12" fmla="*/ 8 w 77"/>
                    <a:gd name="T13" fmla="*/ 33 h 69"/>
                  </a:gdLst>
                  <a:ahLst/>
                  <a:cxnLst>
                    <a:cxn ang="0">
                      <a:pos x="T0" y="T1"/>
                    </a:cxn>
                    <a:cxn ang="0">
                      <a:pos x="T2" y="T3"/>
                    </a:cxn>
                    <a:cxn ang="0">
                      <a:pos x="T4" y="T5"/>
                    </a:cxn>
                    <a:cxn ang="0">
                      <a:pos x="T6" y="T7"/>
                    </a:cxn>
                    <a:cxn ang="0">
                      <a:pos x="T8" y="T9"/>
                    </a:cxn>
                    <a:cxn ang="0">
                      <a:pos x="T10" y="T11"/>
                    </a:cxn>
                    <a:cxn ang="0">
                      <a:pos x="T12" y="T13"/>
                    </a:cxn>
                  </a:cxnLst>
                  <a:rect l="0" t="0" r="r" b="b"/>
                  <a:pathLst>
                    <a:path w="77" h="69">
                      <a:moveTo>
                        <a:pt x="8" y="33"/>
                      </a:moveTo>
                      <a:lnTo>
                        <a:pt x="0" y="42"/>
                      </a:lnTo>
                      <a:lnTo>
                        <a:pt x="27" y="69"/>
                      </a:lnTo>
                      <a:lnTo>
                        <a:pt x="77" y="7"/>
                      </a:lnTo>
                      <a:lnTo>
                        <a:pt x="68" y="0"/>
                      </a:lnTo>
                      <a:lnTo>
                        <a:pt x="27" y="52"/>
                      </a:lnTo>
                      <a:lnTo>
                        <a:pt x="8"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Arial Narrow" pitchFamily="34" charset="0"/>
                    <a:ea typeface="+mn-ea"/>
                    <a:cs typeface="+mn-cs"/>
                  </a:endParaRPr>
                </a:p>
              </p:txBody>
            </p:sp>
          </p:grpSp>
        </p:grpSp>
        <p:grpSp>
          <p:nvGrpSpPr>
            <p:cNvPr id="6" name="Group 5">
              <a:extLst>
                <a:ext uri="{FF2B5EF4-FFF2-40B4-BE49-F238E27FC236}">
                  <a16:creationId xmlns:a16="http://schemas.microsoft.com/office/drawing/2014/main" id="{570E6553-671B-450A-9DD6-CEDF9E36EF73}"/>
                </a:ext>
              </a:extLst>
            </p:cNvPr>
            <p:cNvGrpSpPr/>
            <p:nvPr/>
          </p:nvGrpSpPr>
          <p:grpSpPr>
            <a:xfrm>
              <a:off x="8567404" y="1940790"/>
              <a:ext cx="3213183" cy="641599"/>
              <a:chOff x="8567404" y="2638884"/>
              <a:chExt cx="3213183" cy="641599"/>
            </a:xfrm>
          </p:grpSpPr>
          <p:sp>
            <p:nvSpPr>
              <p:cNvPr id="55" name="Rectangle 54"/>
              <p:cNvSpPr/>
              <p:nvPr/>
            </p:nvSpPr>
            <p:spPr>
              <a:xfrm>
                <a:off x="8567404" y="2638922"/>
                <a:ext cx="1843419" cy="640937"/>
              </a:xfrm>
              <a:prstGeom prst="rect">
                <a:avLst/>
              </a:prstGeom>
              <a:solidFill>
                <a:schemeClr val="accent2"/>
              </a:solidFill>
            </p:spPr>
            <p:txBody>
              <a:bodyPr wrap="square" anchor="ctr">
                <a:no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Times New Roman" panose="02020603050405020304" pitchFamily="18" charset="0"/>
                    <a:cs typeface="Calibri" panose="020F0502020204030204" pitchFamily="34" charset="0"/>
                  </a:rPr>
                  <a:t>Compliance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Times New Roman" panose="02020603050405020304" pitchFamily="18" charset="0"/>
                    <a:cs typeface="Calibri" panose="020F0502020204030204" pitchFamily="34" charset="0"/>
                  </a:rPr>
                  <a:t>Focus</a:t>
                </a: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Calibri" panose="020F0502020204030204" pitchFamily="34" charset="0"/>
                </a:endParaRPr>
              </a:p>
            </p:txBody>
          </p:sp>
          <p:sp>
            <p:nvSpPr>
              <p:cNvPr id="43" name="Rectangle 42">
                <a:extLst>
                  <a:ext uri="{FF2B5EF4-FFF2-40B4-BE49-F238E27FC236}">
                    <a16:creationId xmlns:a16="http://schemas.microsoft.com/office/drawing/2014/main" id="{24174624-C5D0-43D3-8717-89506F0C789F}"/>
                  </a:ext>
                </a:extLst>
              </p:cNvPr>
              <p:cNvSpPr/>
              <p:nvPr/>
            </p:nvSpPr>
            <p:spPr>
              <a:xfrm>
                <a:off x="10410824" y="2638884"/>
                <a:ext cx="1369763" cy="641599"/>
              </a:xfrm>
              <a:prstGeom prst="rect">
                <a:avLst/>
              </a:prstGeom>
              <a:solidFill>
                <a:srgbClr val="E9EDF1"/>
              </a:solidFill>
              <a:ln w="28575">
                <a:noFill/>
                <a:round/>
                <a:headEnd/>
                <a:tailEnd/>
              </a:ln>
              <a:effectLst/>
            </p:spPr>
            <p:txBody>
              <a:bodyPr wrap="square" lIns="72000" tIns="72000" rIns="72000" bIns="72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333333"/>
                    </a:solidFill>
                    <a:effectLst/>
                    <a:uLnTx/>
                    <a:uFillTx/>
                    <a:latin typeface="Arial" panose="020B0604020202020204"/>
                    <a:ea typeface="+mn-ea"/>
                    <a:cs typeface="+mn-cs"/>
                  </a:rPr>
                  <a:t>with financial, operational rules and regulations</a:t>
                </a:r>
              </a:p>
            </p:txBody>
          </p:sp>
          <p:grpSp>
            <p:nvGrpSpPr>
              <p:cNvPr id="84" name="Group 83">
                <a:extLst>
                  <a:ext uri="{FF2B5EF4-FFF2-40B4-BE49-F238E27FC236}">
                    <a16:creationId xmlns:a16="http://schemas.microsoft.com/office/drawing/2014/main" id="{E6A6C26E-0CDC-4A13-A93E-C9D24572C738}"/>
                  </a:ext>
                </a:extLst>
              </p:cNvPr>
              <p:cNvGrpSpPr>
                <a:grpSpLocks noChangeAspect="1"/>
              </p:cNvGrpSpPr>
              <p:nvPr/>
            </p:nvGrpSpPr>
            <p:grpSpPr>
              <a:xfrm>
                <a:off x="8701570" y="2766672"/>
                <a:ext cx="440123" cy="382086"/>
                <a:chOff x="7283715" y="2802668"/>
                <a:chExt cx="753480" cy="654122"/>
              </a:xfrm>
              <a:solidFill>
                <a:schemeClr val="bg1"/>
              </a:solidFill>
            </p:grpSpPr>
            <p:sp>
              <p:nvSpPr>
                <p:cNvPr id="85" name="Freeform: Shape 84">
                  <a:extLst>
                    <a:ext uri="{FF2B5EF4-FFF2-40B4-BE49-F238E27FC236}">
                      <a16:creationId xmlns:a16="http://schemas.microsoft.com/office/drawing/2014/main" id="{CEDA241A-2AA6-40EA-8B68-5AA859A70682}"/>
                    </a:ext>
                  </a:extLst>
                </p:cNvPr>
                <p:cNvSpPr/>
                <p:nvPr/>
              </p:nvSpPr>
              <p:spPr>
                <a:xfrm>
                  <a:off x="7602495" y="2873050"/>
                  <a:ext cx="124200" cy="124200"/>
                </a:xfrm>
                <a:custGeom>
                  <a:avLst/>
                  <a:gdLst>
                    <a:gd name="connsiteX0" fmla="*/ 64170 w 124200"/>
                    <a:gd name="connsiteY0" fmla="*/ 6210 h 124200"/>
                    <a:gd name="connsiteX1" fmla="*/ 6210 w 124200"/>
                    <a:gd name="connsiteY1" fmla="*/ 64170 h 124200"/>
                    <a:gd name="connsiteX2" fmla="*/ 64170 w 124200"/>
                    <a:gd name="connsiteY2" fmla="*/ 122130 h 124200"/>
                    <a:gd name="connsiteX3" fmla="*/ 122130 w 124200"/>
                    <a:gd name="connsiteY3" fmla="*/ 64170 h 124200"/>
                    <a:gd name="connsiteX4" fmla="*/ 64170 w 124200"/>
                    <a:gd name="connsiteY4" fmla="*/ 6210 h 124200"/>
                    <a:gd name="connsiteX5" fmla="*/ 64170 w 124200"/>
                    <a:gd name="connsiteY5" fmla="*/ 97290 h 124200"/>
                    <a:gd name="connsiteX6" fmla="*/ 31050 w 124200"/>
                    <a:gd name="connsiteY6" fmla="*/ 64170 h 124200"/>
                    <a:gd name="connsiteX7" fmla="*/ 64170 w 124200"/>
                    <a:gd name="connsiteY7" fmla="*/ 31050 h 124200"/>
                    <a:gd name="connsiteX8" fmla="*/ 97290 w 124200"/>
                    <a:gd name="connsiteY8" fmla="*/ 64170 h 124200"/>
                    <a:gd name="connsiteX9" fmla="*/ 64170 w 124200"/>
                    <a:gd name="connsiteY9" fmla="*/ 97290 h 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200" h="124200">
                      <a:moveTo>
                        <a:pt x="64170" y="6210"/>
                      </a:moveTo>
                      <a:cubicBezTo>
                        <a:pt x="32160" y="6210"/>
                        <a:pt x="6210" y="32160"/>
                        <a:pt x="6210" y="64170"/>
                      </a:cubicBezTo>
                      <a:cubicBezTo>
                        <a:pt x="6210" y="96180"/>
                        <a:pt x="32160" y="122130"/>
                        <a:pt x="64170" y="122130"/>
                      </a:cubicBezTo>
                      <a:cubicBezTo>
                        <a:pt x="96172" y="122130"/>
                        <a:pt x="122130" y="96180"/>
                        <a:pt x="122130" y="64170"/>
                      </a:cubicBezTo>
                      <a:cubicBezTo>
                        <a:pt x="122130" y="32160"/>
                        <a:pt x="96172" y="6210"/>
                        <a:pt x="64170" y="6210"/>
                      </a:cubicBezTo>
                      <a:close/>
                      <a:moveTo>
                        <a:pt x="64170" y="97290"/>
                      </a:moveTo>
                      <a:cubicBezTo>
                        <a:pt x="45913" y="97290"/>
                        <a:pt x="31050" y="82436"/>
                        <a:pt x="31050" y="64170"/>
                      </a:cubicBezTo>
                      <a:cubicBezTo>
                        <a:pt x="31050" y="45904"/>
                        <a:pt x="45913" y="31050"/>
                        <a:pt x="64170" y="31050"/>
                      </a:cubicBezTo>
                      <a:cubicBezTo>
                        <a:pt x="82427" y="31050"/>
                        <a:pt x="97290" y="45904"/>
                        <a:pt x="97290" y="64170"/>
                      </a:cubicBezTo>
                      <a:cubicBezTo>
                        <a:pt x="97290" y="82436"/>
                        <a:pt x="82427" y="97290"/>
                        <a:pt x="64170" y="97290"/>
                      </a:cubicBezTo>
                      <a:close/>
                    </a:path>
                  </a:pathLst>
                </a:custGeom>
                <a:grpFill/>
                <a:ln w="9525" cap="flat">
                  <a:noFill/>
                  <a:prstDash val="solid"/>
                  <a:miter/>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333333"/>
                    </a:solidFill>
                    <a:effectLst/>
                    <a:uLnTx/>
                    <a:uFillTx/>
                    <a:latin typeface="Arial Narrow" pitchFamily="34" charset="0"/>
                    <a:ea typeface="+mn-ea"/>
                    <a:cs typeface="+mn-cs"/>
                  </a:endParaRPr>
                </a:p>
              </p:txBody>
            </p:sp>
            <p:sp>
              <p:nvSpPr>
                <p:cNvPr id="86" name="Freeform: Shape 85">
                  <a:extLst>
                    <a:ext uri="{FF2B5EF4-FFF2-40B4-BE49-F238E27FC236}">
                      <a16:creationId xmlns:a16="http://schemas.microsoft.com/office/drawing/2014/main" id="{7B712737-F9CF-4BBF-A9F8-17F4B9B863F3}"/>
                    </a:ext>
                  </a:extLst>
                </p:cNvPr>
                <p:cNvSpPr/>
                <p:nvPr/>
              </p:nvSpPr>
              <p:spPr>
                <a:xfrm>
                  <a:off x="7316833" y="2802668"/>
                  <a:ext cx="695520" cy="248400"/>
                </a:xfrm>
                <a:custGeom>
                  <a:avLst/>
                  <a:gdLst>
                    <a:gd name="connsiteX0" fmla="*/ 18632 w 695520"/>
                    <a:gd name="connsiteY0" fmla="*/ 246332 h 248400"/>
                    <a:gd name="connsiteX1" fmla="*/ 681032 w 695520"/>
                    <a:gd name="connsiteY1" fmla="*/ 246332 h 248400"/>
                    <a:gd name="connsiteX2" fmla="*/ 692939 w 695520"/>
                    <a:gd name="connsiteY2" fmla="*/ 237439 h 248400"/>
                    <a:gd name="connsiteX3" fmla="*/ 687805 w 695520"/>
                    <a:gd name="connsiteY3" fmla="*/ 223496 h 248400"/>
                    <a:gd name="connsiteX4" fmla="*/ 356605 w 695520"/>
                    <a:gd name="connsiteY4" fmla="*/ 8216 h 248400"/>
                    <a:gd name="connsiteX5" fmla="*/ 343067 w 695520"/>
                    <a:gd name="connsiteY5" fmla="*/ 8216 h 248400"/>
                    <a:gd name="connsiteX6" fmla="*/ 11867 w 695520"/>
                    <a:gd name="connsiteY6" fmla="*/ 223496 h 248400"/>
                    <a:gd name="connsiteX7" fmla="*/ 6726 w 695520"/>
                    <a:gd name="connsiteY7" fmla="*/ 237439 h 248400"/>
                    <a:gd name="connsiteX8" fmla="*/ 18632 w 695520"/>
                    <a:gd name="connsiteY8" fmla="*/ 246332 h 248400"/>
                    <a:gd name="connsiteX9" fmla="*/ 349832 w 695520"/>
                    <a:gd name="connsiteY9" fmla="*/ 33445 h 248400"/>
                    <a:gd name="connsiteX10" fmla="*/ 639127 w 695520"/>
                    <a:gd name="connsiteY10" fmla="*/ 221492 h 248400"/>
                    <a:gd name="connsiteX11" fmla="*/ 60529 w 695520"/>
                    <a:gd name="connsiteY11" fmla="*/ 221492 h 248400"/>
                    <a:gd name="connsiteX12" fmla="*/ 349832 w 695520"/>
                    <a:gd name="connsiteY12" fmla="*/ 33445 h 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520" h="248400">
                      <a:moveTo>
                        <a:pt x="18632" y="246332"/>
                      </a:moveTo>
                      <a:lnTo>
                        <a:pt x="681032" y="246332"/>
                      </a:lnTo>
                      <a:cubicBezTo>
                        <a:pt x="686547" y="246332"/>
                        <a:pt x="691374" y="242730"/>
                        <a:pt x="692939" y="237439"/>
                      </a:cubicBezTo>
                      <a:cubicBezTo>
                        <a:pt x="694504" y="232148"/>
                        <a:pt x="692425" y="226501"/>
                        <a:pt x="687805" y="223496"/>
                      </a:cubicBezTo>
                      <a:lnTo>
                        <a:pt x="356605" y="8216"/>
                      </a:lnTo>
                      <a:cubicBezTo>
                        <a:pt x="352490" y="5541"/>
                        <a:pt x="347183" y="5541"/>
                        <a:pt x="343067" y="8216"/>
                      </a:cubicBezTo>
                      <a:lnTo>
                        <a:pt x="11867" y="223496"/>
                      </a:lnTo>
                      <a:cubicBezTo>
                        <a:pt x="7239" y="226501"/>
                        <a:pt x="5161" y="232157"/>
                        <a:pt x="6726" y="237439"/>
                      </a:cubicBezTo>
                      <a:cubicBezTo>
                        <a:pt x="8290" y="242730"/>
                        <a:pt x="13118" y="246332"/>
                        <a:pt x="18632" y="246332"/>
                      </a:cubicBezTo>
                      <a:close/>
                      <a:moveTo>
                        <a:pt x="349832" y="33445"/>
                      </a:moveTo>
                      <a:lnTo>
                        <a:pt x="639127" y="221492"/>
                      </a:lnTo>
                      <a:lnTo>
                        <a:pt x="60529" y="221492"/>
                      </a:lnTo>
                      <a:lnTo>
                        <a:pt x="349832" y="33445"/>
                      </a:lnTo>
                      <a:close/>
                    </a:path>
                  </a:pathLst>
                </a:custGeom>
                <a:grpFill/>
                <a:ln w="9525" cap="flat">
                  <a:noFill/>
                  <a:prstDash val="solid"/>
                  <a:miter/>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333333"/>
                    </a:solidFill>
                    <a:effectLst/>
                    <a:uLnTx/>
                    <a:uFillTx/>
                    <a:latin typeface="Arial Narrow" pitchFamily="34" charset="0"/>
                    <a:ea typeface="+mn-ea"/>
                    <a:cs typeface="+mn-cs"/>
                  </a:endParaRPr>
                </a:p>
              </p:txBody>
            </p:sp>
            <p:sp>
              <p:nvSpPr>
                <p:cNvPr id="87" name="Freeform: Shape 86">
                  <a:extLst>
                    <a:ext uri="{FF2B5EF4-FFF2-40B4-BE49-F238E27FC236}">
                      <a16:creationId xmlns:a16="http://schemas.microsoft.com/office/drawing/2014/main" id="{D522C17B-26DF-40EB-95D3-93E5A3026E07}"/>
                    </a:ext>
                  </a:extLst>
                </p:cNvPr>
                <p:cNvSpPr/>
                <p:nvPr/>
              </p:nvSpPr>
              <p:spPr>
                <a:xfrm>
                  <a:off x="7316835" y="3067630"/>
                  <a:ext cx="695520" cy="339480"/>
                </a:xfrm>
                <a:custGeom>
                  <a:avLst/>
                  <a:gdLst>
                    <a:gd name="connsiteX0" fmla="*/ 18630 w 695520"/>
                    <a:gd name="connsiteY0" fmla="*/ 337410 h 339480"/>
                    <a:gd name="connsiteX1" fmla="*/ 681030 w 695520"/>
                    <a:gd name="connsiteY1" fmla="*/ 337410 h 339480"/>
                    <a:gd name="connsiteX2" fmla="*/ 693450 w 695520"/>
                    <a:gd name="connsiteY2" fmla="*/ 324990 h 339480"/>
                    <a:gd name="connsiteX3" fmla="*/ 681030 w 695520"/>
                    <a:gd name="connsiteY3" fmla="*/ 312570 h 339480"/>
                    <a:gd name="connsiteX4" fmla="*/ 594090 w 695520"/>
                    <a:gd name="connsiteY4" fmla="*/ 312570 h 339480"/>
                    <a:gd name="connsiteX5" fmla="*/ 594090 w 695520"/>
                    <a:gd name="connsiteY5" fmla="*/ 31050 h 339480"/>
                    <a:gd name="connsiteX6" fmla="*/ 614790 w 695520"/>
                    <a:gd name="connsiteY6" fmla="*/ 31050 h 339480"/>
                    <a:gd name="connsiteX7" fmla="*/ 627210 w 695520"/>
                    <a:gd name="connsiteY7" fmla="*/ 18630 h 339480"/>
                    <a:gd name="connsiteX8" fmla="*/ 614790 w 695520"/>
                    <a:gd name="connsiteY8" fmla="*/ 6210 h 339480"/>
                    <a:gd name="connsiteX9" fmla="*/ 482310 w 695520"/>
                    <a:gd name="connsiteY9" fmla="*/ 6210 h 339480"/>
                    <a:gd name="connsiteX10" fmla="*/ 469890 w 695520"/>
                    <a:gd name="connsiteY10" fmla="*/ 18630 h 339480"/>
                    <a:gd name="connsiteX11" fmla="*/ 482310 w 695520"/>
                    <a:gd name="connsiteY11" fmla="*/ 31050 h 339480"/>
                    <a:gd name="connsiteX12" fmla="*/ 503010 w 695520"/>
                    <a:gd name="connsiteY12" fmla="*/ 31050 h 339480"/>
                    <a:gd name="connsiteX13" fmla="*/ 503010 w 695520"/>
                    <a:gd name="connsiteY13" fmla="*/ 312570 h 339480"/>
                    <a:gd name="connsiteX14" fmla="*/ 395370 w 695520"/>
                    <a:gd name="connsiteY14" fmla="*/ 312570 h 339480"/>
                    <a:gd name="connsiteX15" fmla="*/ 395370 w 695520"/>
                    <a:gd name="connsiteY15" fmla="*/ 31050 h 339480"/>
                    <a:gd name="connsiteX16" fmla="*/ 416070 w 695520"/>
                    <a:gd name="connsiteY16" fmla="*/ 31050 h 339480"/>
                    <a:gd name="connsiteX17" fmla="*/ 428490 w 695520"/>
                    <a:gd name="connsiteY17" fmla="*/ 18630 h 339480"/>
                    <a:gd name="connsiteX18" fmla="*/ 416070 w 695520"/>
                    <a:gd name="connsiteY18" fmla="*/ 6210 h 339480"/>
                    <a:gd name="connsiteX19" fmla="*/ 283590 w 695520"/>
                    <a:gd name="connsiteY19" fmla="*/ 6210 h 339480"/>
                    <a:gd name="connsiteX20" fmla="*/ 271170 w 695520"/>
                    <a:gd name="connsiteY20" fmla="*/ 18630 h 339480"/>
                    <a:gd name="connsiteX21" fmla="*/ 283590 w 695520"/>
                    <a:gd name="connsiteY21" fmla="*/ 31050 h 339480"/>
                    <a:gd name="connsiteX22" fmla="*/ 304290 w 695520"/>
                    <a:gd name="connsiteY22" fmla="*/ 31050 h 339480"/>
                    <a:gd name="connsiteX23" fmla="*/ 304290 w 695520"/>
                    <a:gd name="connsiteY23" fmla="*/ 312570 h 339480"/>
                    <a:gd name="connsiteX24" fmla="*/ 196650 w 695520"/>
                    <a:gd name="connsiteY24" fmla="*/ 312570 h 339480"/>
                    <a:gd name="connsiteX25" fmla="*/ 196650 w 695520"/>
                    <a:gd name="connsiteY25" fmla="*/ 31050 h 339480"/>
                    <a:gd name="connsiteX26" fmla="*/ 217350 w 695520"/>
                    <a:gd name="connsiteY26" fmla="*/ 31050 h 339480"/>
                    <a:gd name="connsiteX27" fmla="*/ 229770 w 695520"/>
                    <a:gd name="connsiteY27" fmla="*/ 18630 h 339480"/>
                    <a:gd name="connsiteX28" fmla="*/ 217350 w 695520"/>
                    <a:gd name="connsiteY28" fmla="*/ 6210 h 339480"/>
                    <a:gd name="connsiteX29" fmla="*/ 84870 w 695520"/>
                    <a:gd name="connsiteY29" fmla="*/ 6210 h 339480"/>
                    <a:gd name="connsiteX30" fmla="*/ 72450 w 695520"/>
                    <a:gd name="connsiteY30" fmla="*/ 18630 h 339480"/>
                    <a:gd name="connsiteX31" fmla="*/ 84870 w 695520"/>
                    <a:gd name="connsiteY31" fmla="*/ 31050 h 339480"/>
                    <a:gd name="connsiteX32" fmla="*/ 105570 w 695520"/>
                    <a:gd name="connsiteY32" fmla="*/ 31050 h 339480"/>
                    <a:gd name="connsiteX33" fmla="*/ 105570 w 695520"/>
                    <a:gd name="connsiteY33" fmla="*/ 312570 h 339480"/>
                    <a:gd name="connsiteX34" fmla="*/ 18630 w 695520"/>
                    <a:gd name="connsiteY34" fmla="*/ 312570 h 339480"/>
                    <a:gd name="connsiteX35" fmla="*/ 6210 w 695520"/>
                    <a:gd name="connsiteY35" fmla="*/ 324990 h 339480"/>
                    <a:gd name="connsiteX36" fmla="*/ 18630 w 695520"/>
                    <a:gd name="connsiteY36" fmla="*/ 337410 h 339480"/>
                    <a:gd name="connsiteX37" fmla="*/ 527850 w 695520"/>
                    <a:gd name="connsiteY37" fmla="*/ 31050 h 339480"/>
                    <a:gd name="connsiteX38" fmla="*/ 569250 w 695520"/>
                    <a:gd name="connsiteY38" fmla="*/ 31050 h 339480"/>
                    <a:gd name="connsiteX39" fmla="*/ 569250 w 695520"/>
                    <a:gd name="connsiteY39" fmla="*/ 312570 h 339480"/>
                    <a:gd name="connsiteX40" fmla="*/ 527850 w 695520"/>
                    <a:gd name="connsiteY40" fmla="*/ 312570 h 339480"/>
                    <a:gd name="connsiteX41" fmla="*/ 527850 w 695520"/>
                    <a:gd name="connsiteY41" fmla="*/ 31050 h 339480"/>
                    <a:gd name="connsiteX42" fmla="*/ 329130 w 695520"/>
                    <a:gd name="connsiteY42" fmla="*/ 31050 h 339480"/>
                    <a:gd name="connsiteX43" fmla="*/ 370530 w 695520"/>
                    <a:gd name="connsiteY43" fmla="*/ 31050 h 339480"/>
                    <a:gd name="connsiteX44" fmla="*/ 370530 w 695520"/>
                    <a:gd name="connsiteY44" fmla="*/ 312570 h 339480"/>
                    <a:gd name="connsiteX45" fmla="*/ 329130 w 695520"/>
                    <a:gd name="connsiteY45" fmla="*/ 312570 h 339480"/>
                    <a:gd name="connsiteX46" fmla="*/ 329130 w 695520"/>
                    <a:gd name="connsiteY46" fmla="*/ 31050 h 339480"/>
                    <a:gd name="connsiteX47" fmla="*/ 130410 w 695520"/>
                    <a:gd name="connsiteY47" fmla="*/ 31050 h 339480"/>
                    <a:gd name="connsiteX48" fmla="*/ 171810 w 695520"/>
                    <a:gd name="connsiteY48" fmla="*/ 31050 h 339480"/>
                    <a:gd name="connsiteX49" fmla="*/ 171810 w 695520"/>
                    <a:gd name="connsiteY49" fmla="*/ 312570 h 339480"/>
                    <a:gd name="connsiteX50" fmla="*/ 130410 w 695520"/>
                    <a:gd name="connsiteY50" fmla="*/ 312570 h 339480"/>
                    <a:gd name="connsiteX51" fmla="*/ 130410 w 695520"/>
                    <a:gd name="connsiteY51" fmla="*/ 31050 h 33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95520" h="339480">
                      <a:moveTo>
                        <a:pt x="18630" y="337410"/>
                      </a:moveTo>
                      <a:lnTo>
                        <a:pt x="681030" y="337410"/>
                      </a:lnTo>
                      <a:cubicBezTo>
                        <a:pt x="687886" y="337410"/>
                        <a:pt x="693450" y="331846"/>
                        <a:pt x="693450" y="324990"/>
                      </a:cubicBezTo>
                      <a:cubicBezTo>
                        <a:pt x="693450" y="318126"/>
                        <a:pt x="687886" y="312570"/>
                        <a:pt x="681030" y="312570"/>
                      </a:cubicBezTo>
                      <a:lnTo>
                        <a:pt x="594090" y="312570"/>
                      </a:lnTo>
                      <a:lnTo>
                        <a:pt x="594090" y="31050"/>
                      </a:lnTo>
                      <a:lnTo>
                        <a:pt x="614790" y="31050"/>
                      </a:lnTo>
                      <a:cubicBezTo>
                        <a:pt x="621646" y="31050"/>
                        <a:pt x="627210" y="25494"/>
                        <a:pt x="627210" y="18630"/>
                      </a:cubicBezTo>
                      <a:cubicBezTo>
                        <a:pt x="627210" y="11766"/>
                        <a:pt x="621646" y="6210"/>
                        <a:pt x="614790" y="6210"/>
                      </a:cubicBezTo>
                      <a:lnTo>
                        <a:pt x="482310" y="6210"/>
                      </a:lnTo>
                      <a:cubicBezTo>
                        <a:pt x="475454" y="6210"/>
                        <a:pt x="469890" y="11766"/>
                        <a:pt x="469890" y="18630"/>
                      </a:cubicBezTo>
                      <a:cubicBezTo>
                        <a:pt x="469890" y="25494"/>
                        <a:pt x="475454" y="31050"/>
                        <a:pt x="482310" y="31050"/>
                      </a:cubicBezTo>
                      <a:lnTo>
                        <a:pt x="503010" y="31050"/>
                      </a:lnTo>
                      <a:lnTo>
                        <a:pt x="503010" y="312570"/>
                      </a:lnTo>
                      <a:lnTo>
                        <a:pt x="395370" y="312570"/>
                      </a:lnTo>
                      <a:lnTo>
                        <a:pt x="395370" y="31050"/>
                      </a:lnTo>
                      <a:lnTo>
                        <a:pt x="416070" y="31050"/>
                      </a:lnTo>
                      <a:cubicBezTo>
                        <a:pt x="422926" y="31050"/>
                        <a:pt x="428490" y="25494"/>
                        <a:pt x="428490" y="18630"/>
                      </a:cubicBezTo>
                      <a:cubicBezTo>
                        <a:pt x="428490" y="11766"/>
                        <a:pt x="422926" y="6210"/>
                        <a:pt x="416070" y="6210"/>
                      </a:cubicBezTo>
                      <a:lnTo>
                        <a:pt x="283590" y="6210"/>
                      </a:lnTo>
                      <a:cubicBezTo>
                        <a:pt x="276734" y="6210"/>
                        <a:pt x="271170" y="11766"/>
                        <a:pt x="271170" y="18630"/>
                      </a:cubicBezTo>
                      <a:cubicBezTo>
                        <a:pt x="271170" y="25494"/>
                        <a:pt x="276734" y="31050"/>
                        <a:pt x="283590" y="31050"/>
                      </a:cubicBezTo>
                      <a:lnTo>
                        <a:pt x="304290" y="31050"/>
                      </a:lnTo>
                      <a:lnTo>
                        <a:pt x="304290" y="312570"/>
                      </a:lnTo>
                      <a:lnTo>
                        <a:pt x="196650" y="312570"/>
                      </a:lnTo>
                      <a:lnTo>
                        <a:pt x="196650" y="31050"/>
                      </a:lnTo>
                      <a:lnTo>
                        <a:pt x="217350" y="31050"/>
                      </a:lnTo>
                      <a:cubicBezTo>
                        <a:pt x="224206" y="31050"/>
                        <a:pt x="229770" y="25494"/>
                        <a:pt x="229770" y="18630"/>
                      </a:cubicBezTo>
                      <a:cubicBezTo>
                        <a:pt x="229770" y="11766"/>
                        <a:pt x="224206" y="6210"/>
                        <a:pt x="217350" y="6210"/>
                      </a:cubicBezTo>
                      <a:lnTo>
                        <a:pt x="84870" y="6210"/>
                      </a:lnTo>
                      <a:cubicBezTo>
                        <a:pt x="78014" y="6210"/>
                        <a:pt x="72450" y="11766"/>
                        <a:pt x="72450" y="18630"/>
                      </a:cubicBezTo>
                      <a:cubicBezTo>
                        <a:pt x="72450" y="25494"/>
                        <a:pt x="78014" y="31050"/>
                        <a:pt x="84870" y="31050"/>
                      </a:cubicBezTo>
                      <a:lnTo>
                        <a:pt x="105570" y="31050"/>
                      </a:lnTo>
                      <a:lnTo>
                        <a:pt x="105570" y="312570"/>
                      </a:lnTo>
                      <a:lnTo>
                        <a:pt x="18630" y="312570"/>
                      </a:lnTo>
                      <a:cubicBezTo>
                        <a:pt x="11774" y="312570"/>
                        <a:pt x="6210" y="318126"/>
                        <a:pt x="6210" y="324990"/>
                      </a:cubicBezTo>
                      <a:cubicBezTo>
                        <a:pt x="6210" y="331846"/>
                        <a:pt x="11774" y="337410"/>
                        <a:pt x="18630" y="337410"/>
                      </a:cubicBezTo>
                      <a:close/>
                      <a:moveTo>
                        <a:pt x="527850" y="31050"/>
                      </a:moveTo>
                      <a:lnTo>
                        <a:pt x="569250" y="31050"/>
                      </a:lnTo>
                      <a:lnTo>
                        <a:pt x="569250" y="312570"/>
                      </a:lnTo>
                      <a:lnTo>
                        <a:pt x="527850" y="312570"/>
                      </a:lnTo>
                      <a:lnTo>
                        <a:pt x="527850" y="31050"/>
                      </a:lnTo>
                      <a:close/>
                      <a:moveTo>
                        <a:pt x="329130" y="31050"/>
                      </a:moveTo>
                      <a:lnTo>
                        <a:pt x="370530" y="31050"/>
                      </a:lnTo>
                      <a:lnTo>
                        <a:pt x="370530" y="312570"/>
                      </a:lnTo>
                      <a:lnTo>
                        <a:pt x="329130" y="312570"/>
                      </a:lnTo>
                      <a:lnTo>
                        <a:pt x="329130" y="31050"/>
                      </a:lnTo>
                      <a:close/>
                      <a:moveTo>
                        <a:pt x="130410" y="31050"/>
                      </a:moveTo>
                      <a:lnTo>
                        <a:pt x="171810" y="31050"/>
                      </a:lnTo>
                      <a:lnTo>
                        <a:pt x="171810" y="312570"/>
                      </a:lnTo>
                      <a:lnTo>
                        <a:pt x="130410" y="312570"/>
                      </a:lnTo>
                      <a:lnTo>
                        <a:pt x="130410" y="31050"/>
                      </a:lnTo>
                      <a:close/>
                    </a:path>
                  </a:pathLst>
                </a:custGeom>
                <a:grpFill/>
                <a:ln w="9525" cap="flat">
                  <a:noFill/>
                  <a:prstDash val="solid"/>
                  <a:miter/>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333333"/>
                    </a:solidFill>
                    <a:effectLst/>
                    <a:uLnTx/>
                    <a:uFillTx/>
                    <a:latin typeface="Arial Narrow" pitchFamily="34" charset="0"/>
                    <a:ea typeface="+mn-ea"/>
                    <a:cs typeface="+mn-cs"/>
                  </a:endParaRPr>
                </a:p>
              </p:txBody>
            </p:sp>
            <p:sp>
              <p:nvSpPr>
                <p:cNvPr id="88" name="Freeform: Shape 87">
                  <a:extLst>
                    <a:ext uri="{FF2B5EF4-FFF2-40B4-BE49-F238E27FC236}">
                      <a16:creationId xmlns:a16="http://schemas.microsoft.com/office/drawing/2014/main" id="{ED9E1410-E7F1-4045-AC2B-22991FC26950}"/>
                    </a:ext>
                  </a:extLst>
                </p:cNvPr>
                <p:cNvSpPr/>
                <p:nvPr/>
              </p:nvSpPr>
              <p:spPr>
                <a:xfrm>
                  <a:off x="7283715" y="3423670"/>
                  <a:ext cx="753480" cy="33120"/>
                </a:xfrm>
                <a:custGeom>
                  <a:avLst/>
                  <a:gdLst>
                    <a:gd name="connsiteX0" fmla="*/ 738990 w 753480"/>
                    <a:gd name="connsiteY0" fmla="*/ 6210 h 33120"/>
                    <a:gd name="connsiteX1" fmla="*/ 18630 w 753480"/>
                    <a:gd name="connsiteY1" fmla="*/ 6210 h 33120"/>
                    <a:gd name="connsiteX2" fmla="*/ 6210 w 753480"/>
                    <a:gd name="connsiteY2" fmla="*/ 18630 h 33120"/>
                    <a:gd name="connsiteX3" fmla="*/ 18630 w 753480"/>
                    <a:gd name="connsiteY3" fmla="*/ 31050 h 33120"/>
                    <a:gd name="connsiteX4" fmla="*/ 738990 w 753480"/>
                    <a:gd name="connsiteY4" fmla="*/ 31050 h 33120"/>
                    <a:gd name="connsiteX5" fmla="*/ 751410 w 753480"/>
                    <a:gd name="connsiteY5" fmla="*/ 18630 h 33120"/>
                    <a:gd name="connsiteX6" fmla="*/ 738990 w 753480"/>
                    <a:gd name="connsiteY6" fmla="*/ 621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480" h="33120">
                      <a:moveTo>
                        <a:pt x="738990" y="6210"/>
                      </a:moveTo>
                      <a:lnTo>
                        <a:pt x="18630" y="6210"/>
                      </a:lnTo>
                      <a:cubicBezTo>
                        <a:pt x="11774" y="6210"/>
                        <a:pt x="6210" y="11766"/>
                        <a:pt x="6210" y="18630"/>
                      </a:cubicBezTo>
                      <a:cubicBezTo>
                        <a:pt x="6210" y="25494"/>
                        <a:pt x="11774" y="31050"/>
                        <a:pt x="18630" y="31050"/>
                      </a:cubicBezTo>
                      <a:lnTo>
                        <a:pt x="738990" y="31050"/>
                      </a:lnTo>
                      <a:cubicBezTo>
                        <a:pt x="745846" y="31050"/>
                        <a:pt x="751410" y="25494"/>
                        <a:pt x="751410" y="18630"/>
                      </a:cubicBezTo>
                      <a:cubicBezTo>
                        <a:pt x="751410" y="11766"/>
                        <a:pt x="745846" y="6210"/>
                        <a:pt x="738990" y="6210"/>
                      </a:cubicBezTo>
                      <a:close/>
                    </a:path>
                  </a:pathLst>
                </a:custGeom>
                <a:grpFill/>
                <a:ln w="9525" cap="flat">
                  <a:noFill/>
                  <a:prstDash val="solid"/>
                  <a:miter/>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333333"/>
                    </a:solidFill>
                    <a:effectLst/>
                    <a:uLnTx/>
                    <a:uFillTx/>
                    <a:latin typeface="Arial Narrow" pitchFamily="34" charset="0"/>
                    <a:ea typeface="+mn-ea"/>
                    <a:cs typeface="+mn-cs"/>
                  </a:endParaRPr>
                </a:p>
              </p:txBody>
            </p:sp>
          </p:grpSp>
        </p:grpSp>
        <p:grpSp>
          <p:nvGrpSpPr>
            <p:cNvPr id="7" name="Group 6">
              <a:extLst>
                <a:ext uri="{FF2B5EF4-FFF2-40B4-BE49-F238E27FC236}">
                  <a16:creationId xmlns:a16="http://schemas.microsoft.com/office/drawing/2014/main" id="{63CB0593-A570-4A70-B7EE-CA1F5D9A80A6}"/>
                </a:ext>
              </a:extLst>
            </p:cNvPr>
            <p:cNvGrpSpPr/>
            <p:nvPr/>
          </p:nvGrpSpPr>
          <p:grpSpPr>
            <a:xfrm>
              <a:off x="8567404" y="2645095"/>
              <a:ext cx="3213183" cy="641599"/>
              <a:chOff x="8567404" y="3344741"/>
              <a:chExt cx="3213183" cy="641599"/>
            </a:xfrm>
          </p:grpSpPr>
          <p:sp>
            <p:nvSpPr>
              <p:cNvPr id="57" name="Rectangle 56"/>
              <p:cNvSpPr/>
              <p:nvPr/>
            </p:nvSpPr>
            <p:spPr>
              <a:xfrm>
                <a:off x="8567404" y="3344897"/>
                <a:ext cx="1843419" cy="640937"/>
              </a:xfrm>
              <a:prstGeom prst="rect">
                <a:avLst/>
              </a:prstGeom>
              <a:solidFill>
                <a:schemeClr val="accent3"/>
              </a:solidFill>
            </p:spPr>
            <p:txBody>
              <a:bodyPr wrap="square" anchor="ctr">
                <a:no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Times New Roman" panose="02020603050405020304" pitchFamily="18" charset="0"/>
                    <a:cs typeface="Calibri" panose="020F0502020204030204" pitchFamily="34" charset="0"/>
                  </a:rPr>
                  <a:t>Cost </a:t>
                </a:r>
                <a:br>
                  <a:rPr kumimoji="0" lang="en-US" sz="1100" b="0" i="0" u="none" strike="noStrike" kern="1200" cap="none" spc="0" normalizeH="0" baseline="0" noProof="0">
                    <a:ln>
                      <a:noFill/>
                    </a:ln>
                    <a:solidFill>
                      <a:srgbClr val="FFFFFF"/>
                    </a:solidFill>
                    <a:effectLst/>
                    <a:uLnTx/>
                    <a:uFillTx/>
                    <a:latin typeface="Arial" panose="020B0604020202020204"/>
                    <a:ea typeface="Times New Roman" panose="02020603050405020304" pitchFamily="18" charset="0"/>
                    <a:cs typeface="Calibri" panose="020F0502020204030204" pitchFamily="34" charset="0"/>
                  </a:rPr>
                </a:br>
                <a:r>
                  <a:rPr kumimoji="0" lang="en-US" sz="1100" b="0" i="0" u="none" strike="noStrike" kern="1200" cap="none" spc="0" normalizeH="0" baseline="0" noProof="0">
                    <a:ln>
                      <a:noFill/>
                    </a:ln>
                    <a:solidFill>
                      <a:srgbClr val="FFFFFF"/>
                    </a:solidFill>
                    <a:effectLst/>
                    <a:uLnTx/>
                    <a:uFillTx/>
                    <a:latin typeface="Arial" panose="020B0604020202020204"/>
                    <a:ea typeface="Times New Roman" panose="02020603050405020304" pitchFamily="18" charset="0"/>
                    <a:cs typeface="Calibri" panose="020F0502020204030204" pitchFamily="34" charset="0"/>
                  </a:rPr>
                  <a:t>Leadership </a:t>
                </a:r>
                <a:br>
                  <a:rPr kumimoji="0" lang="en-US" sz="1100" b="0" i="0" u="none" strike="noStrike" kern="1200" cap="none" spc="0" normalizeH="0" baseline="0" noProof="0">
                    <a:ln>
                      <a:noFill/>
                    </a:ln>
                    <a:solidFill>
                      <a:srgbClr val="FFFFFF"/>
                    </a:solidFill>
                    <a:effectLst/>
                    <a:uLnTx/>
                    <a:uFillTx/>
                    <a:latin typeface="Arial" panose="020B0604020202020204"/>
                    <a:ea typeface="Times New Roman" panose="02020603050405020304" pitchFamily="18" charset="0"/>
                    <a:cs typeface="Calibri" panose="020F0502020204030204" pitchFamily="34" charset="0"/>
                  </a:rPr>
                </a:br>
                <a:r>
                  <a:rPr kumimoji="0" lang="en-US" sz="1100" b="0" i="0" u="none" strike="noStrike" kern="1200" cap="none" spc="0" normalizeH="0" baseline="0" noProof="0">
                    <a:ln>
                      <a:noFill/>
                    </a:ln>
                    <a:solidFill>
                      <a:srgbClr val="FFFFFF"/>
                    </a:solidFill>
                    <a:effectLst/>
                    <a:uLnTx/>
                    <a:uFillTx/>
                    <a:latin typeface="Arial" panose="020B0604020202020204"/>
                    <a:ea typeface="Times New Roman" panose="02020603050405020304" pitchFamily="18" charset="0"/>
                    <a:cs typeface="Calibri" panose="020F0502020204030204" pitchFamily="34" charset="0"/>
                  </a:rPr>
                  <a:t>Focus</a:t>
                </a: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Calibri" panose="020F0502020204030204" pitchFamily="34" charset="0"/>
                </a:endParaRPr>
              </a:p>
            </p:txBody>
          </p:sp>
          <p:sp>
            <p:nvSpPr>
              <p:cNvPr id="44" name="Rectangle 43">
                <a:extLst>
                  <a:ext uri="{FF2B5EF4-FFF2-40B4-BE49-F238E27FC236}">
                    <a16:creationId xmlns:a16="http://schemas.microsoft.com/office/drawing/2014/main" id="{B883E535-534D-4ED9-8CB4-12F1349D4C17}"/>
                  </a:ext>
                </a:extLst>
              </p:cNvPr>
              <p:cNvSpPr/>
              <p:nvPr/>
            </p:nvSpPr>
            <p:spPr>
              <a:xfrm>
                <a:off x="10410824" y="3344741"/>
                <a:ext cx="1369763" cy="641599"/>
              </a:xfrm>
              <a:prstGeom prst="rect">
                <a:avLst/>
              </a:prstGeom>
              <a:solidFill>
                <a:srgbClr val="E9EDF1"/>
              </a:solidFill>
              <a:ln w="28575">
                <a:noFill/>
                <a:round/>
                <a:headEnd/>
                <a:tailEnd/>
              </a:ln>
              <a:effectLst/>
            </p:spPr>
            <p:txBody>
              <a:bodyPr wrap="square" lIns="72000" tIns="72000" rIns="72000" bIns="72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333333"/>
                    </a:solidFill>
                    <a:effectLst/>
                    <a:uLnTx/>
                    <a:uFillTx/>
                    <a:latin typeface="Arial" panose="020B0604020202020204"/>
                    <a:ea typeface="+mn-ea"/>
                    <a:cs typeface="+mn-cs"/>
                  </a:rPr>
                  <a:t>Reduce GBS operating cost</a:t>
                </a:r>
              </a:p>
            </p:txBody>
          </p:sp>
          <p:grpSp>
            <p:nvGrpSpPr>
              <p:cNvPr id="89" name="Group 88">
                <a:extLst>
                  <a:ext uri="{FF2B5EF4-FFF2-40B4-BE49-F238E27FC236}">
                    <a16:creationId xmlns:a16="http://schemas.microsoft.com/office/drawing/2014/main" id="{163DD46C-D9D5-4DD4-8395-D5DE13B322E6}"/>
                  </a:ext>
                </a:extLst>
              </p:cNvPr>
              <p:cNvGrpSpPr>
                <a:grpSpLocks noChangeAspect="1"/>
              </p:cNvGrpSpPr>
              <p:nvPr/>
            </p:nvGrpSpPr>
            <p:grpSpPr>
              <a:xfrm>
                <a:off x="8713646" y="3496057"/>
                <a:ext cx="415971" cy="350763"/>
                <a:chOff x="4090543" y="4500007"/>
                <a:chExt cx="687240" cy="579508"/>
              </a:xfrm>
              <a:solidFill>
                <a:schemeClr val="bg1"/>
              </a:solidFill>
            </p:grpSpPr>
            <p:sp>
              <p:nvSpPr>
                <p:cNvPr id="90" name="Freeform: Shape 89">
                  <a:extLst>
                    <a:ext uri="{FF2B5EF4-FFF2-40B4-BE49-F238E27FC236}">
                      <a16:creationId xmlns:a16="http://schemas.microsoft.com/office/drawing/2014/main" id="{38471448-F87D-4929-9E08-2C812F960811}"/>
                    </a:ext>
                  </a:extLst>
                </p:cNvPr>
                <p:cNvSpPr/>
                <p:nvPr/>
              </p:nvSpPr>
              <p:spPr>
                <a:xfrm>
                  <a:off x="4555349" y="4731738"/>
                  <a:ext cx="8280" cy="8280"/>
                </a:xfrm>
                <a:custGeom>
                  <a:avLst/>
                  <a:gdLst>
                    <a:gd name="connsiteX0" fmla="*/ 5349 w 8280"/>
                    <a:gd name="connsiteY0" fmla="*/ 5341 h 8280"/>
                    <a:gd name="connsiteX1" fmla="*/ 5349 w 8280"/>
                    <a:gd name="connsiteY1" fmla="*/ 5341 h 8280"/>
                    <a:gd name="connsiteX2" fmla="*/ 5341 w 8280"/>
                    <a:gd name="connsiteY2" fmla="*/ 5341 h 8280"/>
                  </a:gdLst>
                  <a:ahLst/>
                  <a:cxnLst>
                    <a:cxn ang="0">
                      <a:pos x="connsiteX0" y="connsiteY0"/>
                    </a:cxn>
                    <a:cxn ang="0">
                      <a:pos x="connsiteX1" y="connsiteY1"/>
                    </a:cxn>
                    <a:cxn ang="0">
                      <a:pos x="connsiteX2" y="connsiteY2"/>
                    </a:cxn>
                  </a:cxnLst>
                  <a:rect l="l" t="t" r="r" b="b"/>
                  <a:pathLst>
                    <a:path w="8280" h="8280">
                      <a:moveTo>
                        <a:pt x="5349" y="5341"/>
                      </a:moveTo>
                      <a:lnTo>
                        <a:pt x="5349" y="5341"/>
                      </a:lnTo>
                      <a:lnTo>
                        <a:pt x="5341" y="5341"/>
                      </a:lnTo>
                      <a:close/>
                    </a:path>
                  </a:pathLst>
                </a:custGeom>
                <a:grpFill/>
                <a:ln w="8192" cap="flat">
                  <a:noFill/>
                  <a:prstDash val="solid"/>
                  <a:miter/>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333333"/>
                    </a:solidFill>
                    <a:effectLst/>
                    <a:uLnTx/>
                    <a:uFillTx/>
                    <a:latin typeface="Arial Narrow" pitchFamily="34" charset="0"/>
                    <a:ea typeface="+mn-ea"/>
                    <a:cs typeface="+mn-cs"/>
                  </a:endParaRPr>
                </a:p>
              </p:txBody>
            </p:sp>
            <p:sp>
              <p:nvSpPr>
                <p:cNvPr id="91" name="Freeform: Shape 90">
                  <a:extLst>
                    <a:ext uri="{FF2B5EF4-FFF2-40B4-BE49-F238E27FC236}">
                      <a16:creationId xmlns:a16="http://schemas.microsoft.com/office/drawing/2014/main" id="{584F056C-D27B-4F6B-B770-E941484682D1}"/>
                    </a:ext>
                  </a:extLst>
                </p:cNvPr>
                <p:cNvSpPr/>
                <p:nvPr/>
              </p:nvSpPr>
              <p:spPr>
                <a:xfrm>
                  <a:off x="4379774" y="4500007"/>
                  <a:ext cx="314640" cy="240120"/>
                </a:xfrm>
                <a:custGeom>
                  <a:avLst/>
                  <a:gdLst>
                    <a:gd name="connsiteX0" fmla="*/ 10589 w 314640"/>
                    <a:gd name="connsiteY0" fmla="*/ 27902 h 240120"/>
                    <a:gd name="connsiteX1" fmla="*/ 264801 w 314640"/>
                    <a:gd name="connsiteY1" fmla="*/ 207802 h 240120"/>
                    <a:gd name="connsiteX2" fmla="*/ 179608 w 314640"/>
                    <a:gd name="connsiteY2" fmla="*/ 212265 h 240120"/>
                    <a:gd name="connsiteX3" fmla="*/ 167859 w 314640"/>
                    <a:gd name="connsiteY3" fmla="*/ 225322 h 240120"/>
                    <a:gd name="connsiteX4" fmla="*/ 180916 w 314640"/>
                    <a:gd name="connsiteY4" fmla="*/ 237071 h 240120"/>
                    <a:gd name="connsiteX5" fmla="*/ 292225 w 314640"/>
                    <a:gd name="connsiteY5" fmla="*/ 231234 h 240120"/>
                    <a:gd name="connsiteX6" fmla="*/ 305605 w 314640"/>
                    <a:gd name="connsiteY6" fmla="*/ 225148 h 240120"/>
                    <a:gd name="connsiteX7" fmla="*/ 311004 w 314640"/>
                    <a:gd name="connsiteY7" fmla="*/ 211561 h 240120"/>
                    <a:gd name="connsiteX8" fmla="*/ 292349 w 314640"/>
                    <a:gd name="connsiteY8" fmla="*/ 98224 h 240120"/>
                    <a:gd name="connsiteX9" fmla="*/ 278049 w 314640"/>
                    <a:gd name="connsiteY9" fmla="*/ 88023 h 240120"/>
                    <a:gd name="connsiteX10" fmla="*/ 267848 w 314640"/>
                    <a:gd name="connsiteY10" fmla="*/ 102323 h 240120"/>
                    <a:gd name="connsiteX11" fmla="*/ 282479 w 314640"/>
                    <a:gd name="connsiteY11" fmla="*/ 189884 h 240120"/>
                    <a:gd name="connsiteX12" fmla="*/ 24938 w 314640"/>
                    <a:gd name="connsiteY12" fmla="*/ 7624 h 240120"/>
                    <a:gd name="connsiteX13" fmla="*/ 7624 w 314640"/>
                    <a:gd name="connsiteY13" fmla="*/ 10589 h 240120"/>
                    <a:gd name="connsiteX14" fmla="*/ 10589 w 314640"/>
                    <a:gd name="connsiteY14" fmla="*/ 27902 h 24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4640" h="240120">
                      <a:moveTo>
                        <a:pt x="10589" y="27902"/>
                      </a:moveTo>
                      <a:lnTo>
                        <a:pt x="264801" y="207802"/>
                      </a:lnTo>
                      <a:lnTo>
                        <a:pt x="179608" y="212265"/>
                      </a:lnTo>
                      <a:cubicBezTo>
                        <a:pt x="172761" y="212621"/>
                        <a:pt x="167495" y="218475"/>
                        <a:pt x="167859" y="225322"/>
                      </a:cubicBezTo>
                      <a:cubicBezTo>
                        <a:pt x="168223" y="232170"/>
                        <a:pt x="174061" y="237427"/>
                        <a:pt x="180916" y="237071"/>
                      </a:cubicBezTo>
                      <a:lnTo>
                        <a:pt x="292225" y="231234"/>
                      </a:lnTo>
                      <a:cubicBezTo>
                        <a:pt x="297308" y="230986"/>
                        <a:pt x="302194" y="228758"/>
                        <a:pt x="305605" y="225148"/>
                      </a:cubicBezTo>
                      <a:cubicBezTo>
                        <a:pt x="309041" y="221563"/>
                        <a:pt x="311020" y="216628"/>
                        <a:pt x="311004" y="211561"/>
                      </a:cubicBezTo>
                      <a:cubicBezTo>
                        <a:pt x="311004" y="210410"/>
                        <a:pt x="292349" y="98224"/>
                        <a:pt x="292349" y="98224"/>
                      </a:cubicBezTo>
                      <a:cubicBezTo>
                        <a:pt x="291214" y="91459"/>
                        <a:pt x="284814" y="86889"/>
                        <a:pt x="278049" y="88023"/>
                      </a:cubicBezTo>
                      <a:cubicBezTo>
                        <a:pt x="271284" y="89158"/>
                        <a:pt x="266714" y="95558"/>
                        <a:pt x="267848" y="102323"/>
                      </a:cubicBezTo>
                      <a:lnTo>
                        <a:pt x="282479" y="189884"/>
                      </a:lnTo>
                      <a:lnTo>
                        <a:pt x="24938" y="7624"/>
                      </a:lnTo>
                      <a:cubicBezTo>
                        <a:pt x="19341" y="3658"/>
                        <a:pt x="11590" y="4991"/>
                        <a:pt x="7624" y="10589"/>
                      </a:cubicBezTo>
                      <a:cubicBezTo>
                        <a:pt x="3658" y="16186"/>
                        <a:pt x="4991" y="23944"/>
                        <a:pt x="10589" y="27902"/>
                      </a:cubicBezTo>
                      <a:close/>
                    </a:path>
                  </a:pathLst>
                </a:custGeom>
                <a:grpFill/>
                <a:ln w="8192" cap="flat">
                  <a:noFill/>
                  <a:prstDash val="solid"/>
                  <a:miter/>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333333"/>
                    </a:solidFill>
                    <a:effectLst/>
                    <a:uLnTx/>
                    <a:uFillTx/>
                    <a:latin typeface="Arial Narrow" pitchFamily="34" charset="0"/>
                    <a:ea typeface="+mn-ea"/>
                    <a:cs typeface="+mn-cs"/>
                  </a:endParaRPr>
                </a:p>
              </p:txBody>
            </p:sp>
            <p:sp>
              <p:nvSpPr>
                <p:cNvPr id="92" name="Freeform: Shape 91">
                  <a:extLst>
                    <a:ext uri="{FF2B5EF4-FFF2-40B4-BE49-F238E27FC236}">
                      <a16:creationId xmlns:a16="http://schemas.microsoft.com/office/drawing/2014/main" id="{FD436EAB-60AF-44EA-94F0-8D42A0143BA9}"/>
                    </a:ext>
                  </a:extLst>
                </p:cNvPr>
                <p:cNvSpPr/>
                <p:nvPr/>
              </p:nvSpPr>
              <p:spPr>
                <a:xfrm>
                  <a:off x="4661863" y="4922195"/>
                  <a:ext cx="107640" cy="107640"/>
                </a:xfrm>
                <a:custGeom>
                  <a:avLst/>
                  <a:gdLst>
                    <a:gd name="connsiteX0" fmla="*/ 5341 w 107640"/>
                    <a:gd name="connsiteY0" fmla="*/ 26041 h 107640"/>
                    <a:gd name="connsiteX1" fmla="*/ 5341 w 107640"/>
                    <a:gd name="connsiteY1" fmla="*/ 84001 h 107640"/>
                    <a:gd name="connsiteX2" fmla="*/ 26041 w 107640"/>
                    <a:gd name="connsiteY2" fmla="*/ 104701 h 107640"/>
                    <a:gd name="connsiteX3" fmla="*/ 84001 w 107640"/>
                    <a:gd name="connsiteY3" fmla="*/ 104701 h 107640"/>
                    <a:gd name="connsiteX4" fmla="*/ 104701 w 107640"/>
                    <a:gd name="connsiteY4" fmla="*/ 84001 h 107640"/>
                    <a:gd name="connsiteX5" fmla="*/ 104701 w 107640"/>
                    <a:gd name="connsiteY5" fmla="*/ 26041 h 107640"/>
                    <a:gd name="connsiteX6" fmla="*/ 84001 w 107640"/>
                    <a:gd name="connsiteY6" fmla="*/ 5341 h 107640"/>
                    <a:gd name="connsiteX7" fmla="*/ 26041 w 107640"/>
                    <a:gd name="connsiteY7" fmla="*/ 5341 h 107640"/>
                    <a:gd name="connsiteX8" fmla="*/ 5341 w 107640"/>
                    <a:gd name="connsiteY8" fmla="*/ 26041 h 107640"/>
                    <a:gd name="connsiteX9" fmla="*/ 30181 w 107640"/>
                    <a:gd name="connsiteY9" fmla="*/ 30181 h 107640"/>
                    <a:gd name="connsiteX10" fmla="*/ 79861 w 107640"/>
                    <a:gd name="connsiteY10" fmla="*/ 30181 h 107640"/>
                    <a:gd name="connsiteX11" fmla="*/ 79861 w 107640"/>
                    <a:gd name="connsiteY11" fmla="*/ 79861 h 107640"/>
                    <a:gd name="connsiteX12" fmla="*/ 30181 w 107640"/>
                    <a:gd name="connsiteY12" fmla="*/ 79861 h 107640"/>
                    <a:gd name="connsiteX13" fmla="*/ 30181 w 107640"/>
                    <a:gd name="connsiteY13" fmla="*/ 30181 h 10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640" h="107640">
                      <a:moveTo>
                        <a:pt x="5341" y="26041"/>
                      </a:moveTo>
                      <a:lnTo>
                        <a:pt x="5341" y="84001"/>
                      </a:lnTo>
                      <a:cubicBezTo>
                        <a:pt x="5390" y="95468"/>
                        <a:pt x="14565" y="104651"/>
                        <a:pt x="26041" y="104701"/>
                      </a:cubicBezTo>
                      <a:lnTo>
                        <a:pt x="84001" y="104701"/>
                      </a:lnTo>
                      <a:cubicBezTo>
                        <a:pt x="95468" y="104651"/>
                        <a:pt x="104651" y="95468"/>
                        <a:pt x="104701" y="84001"/>
                      </a:cubicBezTo>
                      <a:lnTo>
                        <a:pt x="104701" y="26041"/>
                      </a:lnTo>
                      <a:cubicBezTo>
                        <a:pt x="104651" y="14573"/>
                        <a:pt x="95468" y="5390"/>
                        <a:pt x="84001" y="5341"/>
                      </a:cubicBezTo>
                      <a:lnTo>
                        <a:pt x="26041" y="5341"/>
                      </a:lnTo>
                      <a:cubicBezTo>
                        <a:pt x="14565" y="5390"/>
                        <a:pt x="5390" y="14573"/>
                        <a:pt x="5341" y="26041"/>
                      </a:cubicBezTo>
                      <a:close/>
                      <a:moveTo>
                        <a:pt x="30181" y="30181"/>
                      </a:moveTo>
                      <a:lnTo>
                        <a:pt x="79861" y="30181"/>
                      </a:lnTo>
                      <a:lnTo>
                        <a:pt x="79861" y="79861"/>
                      </a:lnTo>
                      <a:lnTo>
                        <a:pt x="30181" y="79861"/>
                      </a:lnTo>
                      <a:lnTo>
                        <a:pt x="30181" y="30181"/>
                      </a:lnTo>
                      <a:close/>
                    </a:path>
                  </a:pathLst>
                </a:custGeom>
                <a:grpFill/>
                <a:ln w="8192" cap="flat">
                  <a:noFill/>
                  <a:prstDash val="solid"/>
                  <a:miter/>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333333"/>
                    </a:solidFill>
                    <a:effectLst/>
                    <a:uLnTx/>
                    <a:uFillTx/>
                    <a:latin typeface="Arial Narrow" pitchFamily="34" charset="0"/>
                    <a:ea typeface="+mn-ea"/>
                    <a:cs typeface="+mn-cs"/>
                  </a:endParaRPr>
                </a:p>
              </p:txBody>
            </p:sp>
            <p:sp>
              <p:nvSpPr>
                <p:cNvPr id="93" name="Freeform: Shape 92">
                  <a:extLst>
                    <a:ext uri="{FF2B5EF4-FFF2-40B4-BE49-F238E27FC236}">
                      <a16:creationId xmlns:a16="http://schemas.microsoft.com/office/drawing/2014/main" id="{1EE226C1-7F74-4B94-8AC5-40999D0A9F05}"/>
                    </a:ext>
                  </a:extLst>
                </p:cNvPr>
                <p:cNvSpPr/>
                <p:nvPr/>
              </p:nvSpPr>
              <p:spPr>
                <a:xfrm>
                  <a:off x="4521103" y="4839395"/>
                  <a:ext cx="107640" cy="190440"/>
                </a:xfrm>
                <a:custGeom>
                  <a:avLst/>
                  <a:gdLst>
                    <a:gd name="connsiteX0" fmla="*/ 26041 w 107640"/>
                    <a:gd name="connsiteY0" fmla="*/ 5341 h 190440"/>
                    <a:gd name="connsiteX1" fmla="*/ 5341 w 107640"/>
                    <a:gd name="connsiteY1" fmla="*/ 26041 h 190440"/>
                    <a:gd name="connsiteX2" fmla="*/ 5341 w 107640"/>
                    <a:gd name="connsiteY2" fmla="*/ 166801 h 190440"/>
                    <a:gd name="connsiteX3" fmla="*/ 26041 w 107640"/>
                    <a:gd name="connsiteY3" fmla="*/ 187501 h 190440"/>
                    <a:gd name="connsiteX4" fmla="*/ 84001 w 107640"/>
                    <a:gd name="connsiteY4" fmla="*/ 187501 h 190440"/>
                    <a:gd name="connsiteX5" fmla="*/ 104701 w 107640"/>
                    <a:gd name="connsiteY5" fmla="*/ 166801 h 190440"/>
                    <a:gd name="connsiteX6" fmla="*/ 104701 w 107640"/>
                    <a:gd name="connsiteY6" fmla="*/ 26041 h 190440"/>
                    <a:gd name="connsiteX7" fmla="*/ 84001 w 107640"/>
                    <a:gd name="connsiteY7" fmla="*/ 5341 h 190440"/>
                    <a:gd name="connsiteX8" fmla="*/ 26041 w 107640"/>
                    <a:gd name="connsiteY8" fmla="*/ 5341 h 190440"/>
                    <a:gd name="connsiteX9" fmla="*/ 79861 w 107640"/>
                    <a:gd name="connsiteY9" fmla="*/ 30181 h 190440"/>
                    <a:gd name="connsiteX10" fmla="*/ 79861 w 107640"/>
                    <a:gd name="connsiteY10" fmla="*/ 162661 h 190440"/>
                    <a:gd name="connsiteX11" fmla="*/ 30181 w 107640"/>
                    <a:gd name="connsiteY11" fmla="*/ 162661 h 190440"/>
                    <a:gd name="connsiteX12" fmla="*/ 30181 w 107640"/>
                    <a:gd name="connsiteY12" fmla="*/ 30181 h 190440"/>
                    <a:gd name="connsiteX13" fmla="*/ 79861 w 107640"/>
                    <a:gd name="connsiteY13" fmla="*/ 30181 h 19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640" h="190440">
                      <a:moveTo>
                        <a:pt x="26041" y="5341"/>
                      </a:moveTo>
                      <a:cubicBezTo>
                        <a:pt x="14565" y="5390"/>
                        <a:pt x="5390" y="14573"/>
                        <a:pt x="5341" y="26041"/>
                      </a:cubicBezTo>
                      <a:lnTo>
                        <a:pt x="5341" y="166801"/>
                      </a:lnTo>
                      <a:cubicBezTo>
                        <a:pt x="5390" y="178268"/>
                        <a:pt x="14565" y="187451"/>
                        <a:pt x="26041" y="187501"/>
                      </a:cubicBezTo>
                      <a:lnTo>
                        <a:pt x="84001" y="187501"/>
                      </a:lnTo>
                      <a:cubicBezTo>
                        <a:pt x="95468" y="187451"/>
                        <a:pt x="104651" y="178268"/>
                        <a:pt x="104701" y="166801"/>
                      </a:cubicBezTo>
                      <a:lnTo>
                        <a:pt x="104701" y="26041"/>
                      </a:lnTo>
                      <a:cubicBezTo>
                        <a:pt x="104651" y="14573"/>
                        <a:pt x="95468" y="5390"/>
                        <a:pt x="84001" y="5341"/>
                      </a:cubicBezTo>
                      <a:lnTo>
                        <a:pt x="26041" y="5341"/>
                      </a:lnTo>
                      <a:close/>
                      <a:moveTo>
                        <a:pt x="79861" y="30181"/>
                      </a:moveTo>
                      <a:lnTo>
                        <a:pt x="79861" y="162661"/>
                      </a:lnTo>
                      <a:lnTo>
                        <a:pt x="30181" y="162661"/>
                      </a:lnTo>
                      <a:lnTo>
                        <a:pt x="30181" y="30181"/>
                      </a:lnTo>
                      <a:lnTo>
                        <a:pt x="79861" y="30181"/>
                      </a:lnTo>
                      <a:close/>
                    </a:path>
                  </a:pathLst>
                </a:custGeom>
                <a:grpFill/>
                <a:ln w="8192" cap="flat">
                  <a:noFill/>
                  <a:prstDash val="solid"/>
                  <a:miter/>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333333"/>
                    </a:solidFill>
                    <a:effectLst/>
                    <a:uLnTx/>
                    <a:uFillTx/>
                    <a:latin typeface="Arial Narrow" pitchFamily="34" charset="0"/>
                    <a:ea typeface="+mn-ea"/>
                    <a:cs typeface="+mn-cs"/>
                  </a:endParaRPr>
                </a:p>
              </p:txBody>
            </p:sp>
            <p:sp>
              <p:nvSpPr>
                <p:cNvPr id="94" name="Freeform: Shape 93">
                  <a:extLst>
                    <a:ext uri="{FF2B5EF4-FFF2-40B4-BE49-F238E27FC236}">
                      <a16:creationId xmlns:a16="http://schemas.microsoft.com/office/drawing/2014/main" id="{231AB5AB-C3B7-4E35-BF77-9FE545DE5DFB}"/>
                    </a:ext>
                  </a:extLst>
                </p:cNvPr>
                <p:cNvSpPr/>
                <p:nvPr/>
              </p:nvSpPr>
              <p:spPr>
                <a:xfrm>
                  <a:off x="4380343" y="4748315"/>
                  <a:ext cx="107640" cy="281520"/>
                </a:xfrm>
                <a:custGeom>
                  <a:avLst/>
                  <a:gdLst>
                    <a:gd name="connsiteX0" fmla="*/ 26041 w 107640"/>
                    <a:gd name="connsiteY0" fmla="*/ 5341 h 281520"/>
                    <a:gd name="connsiteX1" fmla="*/ 5341 w 107640"/>
                    <a:gd name="connsiteY1" fmla="*/ 26041 h 281520"/>
                    <a:gd name="connsiteX2" fmla="*/ 5341 w 107640"/>
                    <a:gd name="connsiteY2" fmla="*/ 257881 h 281520"/>
                    <a:gd name="connsiteX3" fmla="*/ 26041 w 107640"/>
                    <a:gd name="connsiteY3" fmla="*/ 278581 h 281520"/>
                    <a:gd name="connsiteX4" fmla="*/ 84001 w 107640"/>
                    <a:gd name="connsiteY4" fmla="*/ 278581 h 281520"/>
                    <a:gd name="connsiteX5" fmla="*/ 104701 w 107640"/>
                    <a:gd name="connsiteY5" fmla="*/ 257881 h 281520"/>
                    <a:gd name="connsiteX6" fmla="*/ 104701 w 107640"/>
                    <a:gd name="connsiteY6" fmla="*/ 26041 h 281520"/>
                    <a:gd name="connsiteX7" fmla="*/ 84001 w 107640"/>
                    <a:gd name="connsiteY7" fmla="*/ 5341 h 281520"/>
                    <a:gd name="connsiteX8" fmla="*/ 26041 w 107640"/>
                    <a:gd name="connsiteY8" fmla="*/ 5341 h 281520"/>
                    <a:gd name="connsiteX9" fmla="*/ 79861 w 107640"/>
                    <a:gd name="connsiteY9" fmla="*/ 30181 h 281520"/>
                    <a:gd name="connsiteX10" fmla="*/ 79861 w 107640"/>
                    <a:gd name="connsiteY10" fmla="*/ 253741 h 281520"/>
                    <a:gd name="connsiteX11" fmla="*/ 30181 w 107640"/>
                    <a:gd name="connsiteY11" fmla="*/ 253741 h 281520"/>
                    <a:gd name="connsiteX12" fmla="*/ 30181 w 107640"/>
                    <a:gd name="connsiteY12" fmla="*/ 30181 h 281520"/>
                    <a:gd name="connsiteX13" fmla="*/ 79861 w 107640"/>
                    <a:gd name="connsiteY13" fmla="*/ 30181 h 28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640" h="281520">
                      <a:moveTo>
                        <a:pt x="26041" y="5341"/>
                      </a:moveTo>
                      <a:cubicBezTo>
                        <a:pt x="14565" y="5390"/>
                        <a:pt x="5390" y="14573"/>
                        <a:pt x="5341" y="26041"/>
                      </a:cubicBezTo>
                      <a:lnTo>
                        <a:pt x="5341" y="257881"/>
                      </a:lnTo>
                      <a:cubicBezTo>
                        <a:pt x="5390" y="269348"/>
                        <a:pt x="14565" y="278531"/>
                        <a:pt x="26041" y="278581"/>
                      </a:cubicBezTo>
                      <a:lnTo>
                        <a:pt x="84001" y="278581"/>
                      </a:lnTo>
                      <a:cubicBezTo>
                        <a:pt x="95468" y="278531"/>
                        <a:pt x="104651" y="269348"/>
                        <a:pt x="104701" y="257881"/>
                      </a:cubicBezTo>
                      <a:lnTo>
                        <a:pt x="104701" y="26041"/>
                      </a:lnTo>
                      <a:cubicBezTo>
                        <a:pt x="104651" y="14573"/>
                        <a:pt x="95468" y="5390"/>
                        <a:pt x="84001" y="5341"/>
                      </a:cubicBezTo>
                      <a:lnTo>
                        <a:pt x="26041" y="5341"/>
                      </a:lnTo>
                      <a:close/>
                      <a:moveTo>
                        <a:pt x="79861" y="30181"/>
                      </a:moveTo>
                      <a:lnTo>
                        <a:pt x="79861" y="253741"/>
                      </a:lnTo>
                      <a:lnTo>
                        <a:pt x="30181" y="253741"/>
                      </a:lnTo>
                      <a:lnTo>
                        <a:pt x="30181" y="30181"/>
                      </a:lnTo>
                      <a:lnTo>
                        <a:pt x="79861" y="30181"/>
                      </a:lnTo>
                      <a:close/>
                    </a:path>
                  </a:pathLst>
                </a:custGeom>
                <a:grpFill/>
                <a:ln w="8192" cap="flat">
                  <a:noFill/>
                  <a:prstDash val="solid"/>
                  <a:miter/>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333333"/>
                    </a:solidFill>
                    <a:effectLst/>
                    <a:uLnTx/>
                    <a:uFillTx/>
                    <a:latin typeface="Arial Narrow" pitchFamily="34" charset="0"/>
                    <a:ea typeface="+mn-ea"/>
                    <a:cs typeface="+mn-cs"/>
                  </a:endParaRPr>
                </a:p>
              </p:txBody>
            </p:sp>
            <p:sp>
              <p:nvSpPr>
                <p:cNvPr id="95" name="Freeform: Shape 94">
                  <a:extLst>
                    <a:ext uri="{FF2B5EF4-FFF2-40B4-BE49-F238E27FC236}">
                      <a16:creationId xmlns:a16="http://schemas.microsoft.com/office/drawing/2014/main" id="{9E48E71E-95AE-454A-A3BF-B1561A6822D3}"/>
                    </a:ext>
                  </a:extLst>
                </p:cNvPr>
                <p:cNvSpPr/>
                <p:nvPr/>
              </p:nvSpPr>
              <p:spPr>
                <a:xfrm>
                  <a:off x="4239583" y="4648955"/>
                  <a:ext cx="107640" cy="380880"/>
                </a:xfrm>
                <a:custGeom>
                  <a:avLst/>
                  <a:gdLst>
                    <a:gd name="connsiteX0" fmla="*/ 26041 w 107640"/>
                    <a:gd name="connsiteY0" fmla="*/ 377941 h 380880"/>
                    <a:gd name="connsiteX1" fmla="*/ 84001 w 107640"/>
                    <a:gd name="connsiteY1" fmla="*/ 377941 h 380880"/>
                    <a:gd name="connsiteX2" fmla="*/ 104701 w 107640"/>
                    <a:gd name="connsiteY2" fmla="*/ 357241 h 380880"/>
                    <a:gd name="connsiteX3" fmla="*/ 104701 w 107640"/>
                    <a:gd name="connsiteY3" fmla="*/ 26041 h 380880"/>
                    <a:gd name="connsiteX4" fmla="*/ 84001 w 107640"/>
                    <a:gd name="connsiteY4" fmla="*/ 5341 h 380880"/>
                    <a:gd name="connsiteX5" fmla="*/ 26041 w 107640"/>
                    <a:gd name="connsiteY5" fmla="*/ 5341 h 380880"/>
                    <a:gd name="connsiteX6" fmla="*/ 5341 w 107640"/>
                    <a:gd name="connsiteY6" fmla="*/ 26041 h 380880"/>
                    <a:gd name="connsiteX7" fmla="*/ 5341 w 107640"/>
                    <a:gd name="connsiteY7" fmla="*/ 357241 h 380880"/>
                    <a:gd name="connsiteX8" fmla="*/ 26041 w 107640"/>
                    <a:gd name="connsiteY8" fmla="*/ 377941 h 380880"/>
                    <a:gd name="connsiteX9" fmla="*/ 79861 w 107640"/>
                    <a:gd name="connsiteY9" fmla="*/ 104701 h 380880"/>
                    <a:gd name="connsiteX10" fmla="*/ 30181 w 107640"/>
                    <a:gd name="connsiteY10" fmla="*/ 104701 h 380880"/>
                    <a:gd name="connsiteX11" fmla="*/ 30181 w 107640"/>
                    <a:gd name="connsiteY11" fmla="*/ 30181 h 380880"/>
                    <a:gd name="connsiteX12" fmla="*/ 79861 w 107640"/>
                    <a:gd name="connsiteY12" fmla="*/ 30181 h 380880"/>
                    <a:gd name="connsiteX13" fmla="*/ 79861 w 107640"/>
                    <a:gd name="connsiteY13" fmla="*/ 104701 h 380880"/>
                    <a:gd name="connsiteX14" fmla="*/ 79861 w 107640"/>
                    <a:gd name="connsiteY14" fmla="*/ 129541 h 380880"/>
                    <a:gd name="connsiteX15" fmla="*/ 79861 w 107640"/>
                    <a:gd name="connsiteY15" fmla="*/ 353101 h 380880"/>
                    <a:gd name="connsiteX16" fmla="*/ 30181 w 107640"/>
                    <a:gd name="connsiteY16" fmla="*/ 353101 h 380880"/>
                    <a:gd name="connsiteX17" fmla="*/ 30181 w 107640"/>
                    <a:gd name="connsiteY17" fmla="*/ 129541 h 380880"/>
                    <a:gd name="connsiteX18" fmla="*/ 79861 w 107640"/>
                    <a:gd name="connsiteY18" fmla="*/ 129541 h 38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7640" h="380880">
                      <a:moveTo>
                        <a:pt x="26041" y="377941"/>
                      </a:moveTo>
                      <a:lnTo>
                        <a:pt x="84001" y="377941"/>
                      </a:lnTo>
                      <a:cubicBezTo>
                        <a:pt x="95468" y="377891"/>
                        <a:pt x="104651" y="368708"/>
                        <a:pt x="104701" y="357241"/>
                      </a:cubicBezTo>
                      <a:lnTo>
                        <a:pt x="104701" y="26041"/>
                      </a:lnTo>
                      <a:cubicBezTo>
                        <a:pt x="104651" y="14573"/>
                        <a:pt x="95468" y="5390"/>
                        <a:pt x="84001" y="5341"/>
                      </a:cubicBezTo>
                      <a:lnTo>
                        <a:pt x="26041" y="5341"/>
                      </a:lnTo>
                      <a:cubicBezTo>
                        <a:pt x="14565" y="5390"/>
                        <a:pt x="5390" y="14573"/>
                        <a:pt x="5341" y="26041"/>
                      </a:cubicBezTo>
                      <a:lnTo>
                        <a:pt x="5341" y="357241"/>
                      </a:lnTo>
                      <a:cubicBezTo>
                        <a:pt x="5390" y="368708"/>
                        <a:pt x="14565" y="377891"/>
                        <a:pt x="26041" y="377941"/>
                      </a:cubicBezTo>
                      <a:close/>
                      <a:moveTo>
                        <a:pt x="79861" y="104701"/>
                      </a:moveTo>
                      <a:lnTo>
                        <a:pt x="30181" y="104701"/>
                      </a:lnTo>
                      <a:lnTo>
                        <a:pt x="30181" y="30181"/>
                      </a:lnTo>
                      <a:lnTo>
                        <a:pt x="79861" y="30181"/>
                      </a:lnTo>
                      <a:lnTo>
                        <a:pt x="79861" y="104701"/>
                      </a:lnTo>
                      <a:close/>
                      <a:moveTo>
                        <a:pt x="79861" y="129541"/>
                      </a:moveTo>
                      <a:lnTo>
                        <a:pt x="79861" y="353101"/>
                      </a:lnTo>
                      <a:lnTo>
                        <a:pt x="30181" y="353101"/>
                      </a:lnTo>
                      <a:lnTo>
                        <a:pt x="30181" y="129541"/>
                      </a:lnTo>
                      <a:lnTo>
                        <a:pt x="79861" y="129541"/>
                      </a:lnTo>
                      <a:close/>
                    </a:path>
                  </a:pathLst>
                </a:custGeom>
                <a:grpFill/>
                <a:ln w="8192" cap="flat">
                  <a:noFill/>
                  <a:prstDash val="solid"/>
                  <a:miter/>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333333"/>
                    </a:solidFill>
                    <a:effectLst/>
                    <a:uLnTx/>
                    <a:uFillTx/>
                    <a:latin typeface="Arial Narrow" pitchFamily="34" charset="0"/>
                    <a:ea typeface="+mn-ea"/>
                    <a:cs typeface="+mn-cs"/>
                  </a:endParaRPr>
                </a:p>
              </p:txBody>
            </p:sp>
            <p:sp>
              <p:nvSpPr>
                <p:cNvPr id="96" name="Freeform: Shape 95">
                  <a:extLst>
                    <a:ext uri="{FF2B5EF4-FFF2-40B4-BE49-F238E27FC236}">
                      <a16:creationId xmlns:a16="http://schemas.microsoft.com/office/drawing/2014/main" id="{64DBB9B5-FD2C-4535-B868-D0FD838F9836}"/>
                    </a:ext>
                  </a:extLst>
                </p:cNvPr>
                <p:cNvSpPr/>
                <p:nvPr/>
              </p:nvSpPr>
              <p:spPr>
                <a:xfrm>
                  <a:off x="4098823" y="4508195"/>
                  <a:ext cx="107640" cy="521640"/>
                </a:xfrm>
                <a:custGeom>
                  <a:avLst/>
                  <a:gdLst>
                    <a:gd name="connsiteX0" fmla="*/ 26041 w 107640"/>
                    <a:gd name="connsiteY0" fmla="*/ 518701 h 521640"/>
                    <a:gd name="connsiteX1" fmla="*/ 84001 w 107640"/>
                    <a:gd name="connsiteY1" fmla="*/ 518701 h 521640"/>
                    <a:gd name="connsiteX2" fmla="*/ 104701 w 107640"/>
                    <a:gd name="connsiteY2" fmla="*/ 498001 h 521640"/>
                    <a:gd name="connsiteX3" fmla="*/ 104701 w 107640"/>
                    <a:gd name="connsiteY3" fmla="*/ 26041 h 521640"/>
                    <a:gd name="connsiteX4" fmla="*/ 84001 w 107640"/>
                    <a:gd name="connsiteY4" fmla="*/ 5341 h 521640"/>
                    <a:gd name="connsiteX5" fmla="*/ 26041 w 107640"/>
                    <a:gd name="connsiteY5" fmla="*/ 5341 h 521640"/>
                    <a:gd name="connsiteX6" fmla="*/ 5341 w 107640"/>
                    <a:gd name="connsiteY6" fmla="*/ 26041 h 521640"/>
                    <a:gd name="connsiteX7" fmla="*/ 5341 w 107640"/>
                    <a:gd name="connsiteY7" fmla="*/ 498001 h 521640"/>
                    <a:gd name="connsiteX8" fmla="*/ 26041 w 107640"/>
                    <a:gd name="connsiteY8" fmla="*/ 518701 h 521640"/>
                    <a:gd name="connsiteX9" fmla="*/ 79861 w 107640"/>
                    <a:gd name="connsiteY9" fmla="*/ 146101 h 521640"/>
                    <a:gd name="connsiteX10" fmla="*/ 30181 w 107640"/>
                    <a:gd name="connsiteY10" fmla="*/ 146101 h 521640"/>
                    <a:gd name="connsiteX11" fmla="*/ 30181 w 107640"/>
                    <a:gd name="connsiteY11" fmla="*/ 30181 h 521640"/>
                    <a:gd name="connsiteX12" fmla="*/ 79861 w 107640"/>
                    <a:gd name="connsiteY12" fmla="*/ 30181 h 521640"/>
                    <a:gd name="connsiteX13" fmla="*/ 79861 w 107640"/>
                    <a:gd name="connsiteY13" fmla="*/ 146101 h 521640"/>
                    <a:gd name="connsiteX14" fmla="*/ 79861 w 107640"/>
                    <a:gd name="connsiteY14" fmla="*/ 170941 h 521640"/>
                    <a:gd name="connsiteX15" fmla="*/ 79861 w 107640"/>
                    <a:gd name="connsiteY15" fmla="*/ 493861 h 521640"/>
                    <a:gd name="connsiteX16" fmla="*/ 30181 w 107640"/>
                    <a:gd name="connsiteY16" fmla="*/ 493861 h 521640"/>
                    <a:gd name="connsiteX17" fmla="*/ 30181 w 107640"/>
                    <a:gd name="connsiteY17" fmla="*/ 170941 h 521640"/>
                    <a:gd name="connsiteX18" fmla="*/ 79861 w 107640"/>
                    <a:gd name="connsiteY18" fmla="*/ 170941 h 52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7640" h="521640">
                      <a:moveTo>
                        <a:pt x="26041" y="518701"/>
                      </a:moveTo>
                      <a:lnTo>
                        <a:pt x="84001" y="518701"/>
                      </a:lnTo>
                      <a:cubicBezTo>
                        <a:pt x="95468" y="518651"/>
                        <a:pt x="104651" y="509468"/>
                        <a:pt x="104701" y="498001"/>
                      </a:cubicBezTo>
                      <a:lnTo>
                        <a:pt x="104701" y="26041"/>
                      </a:lnTo>
                      <a:cubicBezTo>
                        <a:pt x="104651" y="14573"/>
                        <a:pt x="95468" y="5390"/>
                        <a:pt x="84001" y="5341"/>
                      </a:cubicBezTo>
                      <a:lnTo>
                        <a:pt x="26041" y="5341"/>
                      </a:lnTo>
                      <a:cubicBezTo>
                        <a:pt x="14565" y="5390"/>
                        <a:pt x="5390" y="14573"/>
                        <a:pt x="5341" y="26041"/>
                      </a:cubicBezTo>
                      <a:lnTo>
                        <a:pt x="5341" y="498001"/>
                      </a:lnTo>
                      <a:cubicBezTo>
                        <a:pt x="5390" y="509468"/>
                        <a:pt x="14565" y="518651"/>
                        <a:pt x="26041" y="518701"/>
                      </a:cubicBezTo>
                      <a:close/>
                      <a:moveTo>
                        <a:pt x="79861" y="146101"/>
                      </a:moveTo>
                      <a:lnTo>
                        <a:pt x="30181" y="146101"/>
                      </a:lnTo>
                      <a:lnTo>
                        <a:pt x="30181" y="30181"/>
                      </a:lnTo>
                      <a:lnTo>
                        <a:pt x="79861" y="30181"/>
                      </a:lnTo>
                      <a:lnTo>
                        <a:pt x="79861" y="146101"/>
                      </a:lnTo>
                      <a:close/>
                      <a:moveTo>
                        <a:pt x="79861" y="170941"/>
                      </a:moveTo>
                      <a:lnTo>
                        <a:pt x="79861" y="493861"/>
                      </a:lnTo>
                      <a:lnTo>
                        <a:pt x="30181" y="493861"/>
                      </a:lnTo>
                      <a:lnTo>
                        <a:pt x="30181" y="170941"/>
                      </a:lnTo>
                      <a:lnTo>
                        <a:pt x="79861" y="170941"/>
                      </a:lnTo>
                      <a:close/>
                    </a:path>
                  </a:pathLst>
                </a:custGeom>
                <a:grpFill/>
                <a:ln w="8192" cap="flat">
                  <a:noFill/>
                  <a:prstDash val="solid"/>
                  <a:miter/>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333333"/>
                    </a:solidFill>
                    <a:effectLst/>
                    <a:uLnTx/>
                    <a:uFillTx/>
                    <a:latin typeface="Arial Narrow" pitchFamily="34" charset="0"/>
                    <a:ea typeface="+mn-ea"/>
                    <a:cs typeface="+mn-cs"/>
                  </a:endParaRPr>
                </a:p>
              </p:txBody>
            </p:sp>
            <p:sp>
              <p:nvSpPr>
                <p:cNvPr id="97" name="Freeform: Shape 96">
                  <a:extLst>
                    <a:ext uri="{FF2B5EF4-FFF2-40B4-BE49-F238E27FC236}">
                      <a16:creationId xmlns:a16="http://schemas.microsoft.com/office/drawing/2014/main" id="{60426F5D-9F2B-4A2D-BB84-61DDC49A9811}"/>
                    </a:ext>
                  </a:extLst>
                </p:cNvPr>
                <p:cNvSpPr/>
                <p:nvPr/>
              </p:nvSpPr>
              <p:spPr>
                <a:xfrm>
                  <a:off x="4090543" y="5046395"/>
                  <a:ext cx="687240" cy="33120"/>
                </a:xfrm>
                <a:custGeom>
                  <a:avLst/>
                  <a:gdLst>
                    <a:gd name="connsiteX0" fmla="*/ 671881 w 687240"/>
                    <a:gd name="connsiteY0" fmla="*/ 5341 h 33120"/>
                    <a:gd name="connsiteX1" fmla="*/ 17761 w 687240"/>
                    <a:gd name="connsiteY1" fmla="*/ 5341 h 33120"/>
                    <a:gd name="connsiteX2" fmla="*/ 5341 w 687240"/>
                    <a:gd name="connsiteY2" fmla="*/ 17761 h 33120"/>
                    <a:gd name="connsiteX3" fmla="*/ 17761 w 687240"/>
                    <a:gd name="connsiteY3" fmla="*/ 30181 h 33120"/>
                    <a:gd name="connsiteX4" fmla="*/ 671881 w 687240"/>
                    <a:gd name="connsiteY4" fmla="*/ 30181 h 33120"/>
                    <a:gd name="connsiteX5" fmla="*/ 684301 w 687240"/>
                    <a:gd name="connsiteY5" fmla="*/ 17761 h 33120"/>
                    <a:gd name="connsiteX6" fmla="*/ 671881 w 687240"/>
                    <a:gd name="connsiteY6" fmla="*/ 5341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240" h="33120">
                      <a:moveTo>
                        <a:pt x="671881" y="5341"/>
                      </a:moveTo>
                      <a:lnTo>
                        <a:pt x="17761" y="5341"/>
                      </a:lnTo>
                      <a:cubicBezTo>
                        <a:pt x="10905" y="5341"/>
                        <a:pt x="5341" y="10896"/>
                        <a:pt x="5341" y="17761"/>
                      </a:cubicBezTo>
                      <a:cubicBezTo>
                        <a:pt x="5341" y="24625"/>
                        <a:pt x="10905" y="30181"/>
                        <a:pt x="17761" y="30181"/>
                      </a:cubicBezTo>
                      <a:lnTo>
                        <a:pt x="671881" y="30181"/>
                      </a:lnTo>
                      <a:cubicBezTo>
                        <a:pt x="678736" y="30181"/>
                        <a:pt x="684301" y="24625"/>
                        <a:pt x="684301" y="17761"/>
                      </a:cubicBezTo>
                      <a:cubicBezTo>
                        <a:pt x="684301" y="10896"/>
                        <a:pt x="678736" y="5341"/>
                        <a:pt x="671881" y="5341"/>
                      </a:cubicBezTo>
                      <a:close/>
                    </a:path>
                  </a:pathLst>
                </a:custGeom>
                <a:grpFill/>
                <a:ln w="8192" cap="flat">
                  <a:noFill/>
                  <a:prstDash val="solid"/>
                  <a:miter/>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333333"/>
                    </a:solidFill>
                    <a:effectLst/>
                    <a:uLnTx/>
                    <a:uFillTx/>
                    <a:latin typeface="Arial Narrow" pitchFamily="34" charset="0"/>
                    <a:ea typeface="+mn-ea"/>
                    <a:cs typeface="+mn-cs"/>
                  </a:endParaRPr>
                </a:p>
              </p:txBody>
            </p:sp>
          </p:grpSp>
        </p:grpSp>
        <p:graphicFrame>
          <p:nvGraphicFramePr>
            <p:cNvPr id="30" name="Chart 29"/>
            <p:cNvGraphicFramePr/>
            <p:nvPr/>
          </p:nvGraphicFramePr>
          <p:xfrm>
            <a:off x="4116939" y="1717103"/>
            <a:ext cx="5926395" cy="5054529"/>
          </p:xfrm>
          <a:graphic>
            <a:graphicData uri="http://schemas.openxmlformats.org/drawingml/2006/chart">
              <c:chart xmlns:c="http://schemas.openxmlformats.org/drawingml/2006/chart" xmlns:r="http://schemas.openxmlformats.org/officeDocument/2006/relationships" r:id="rId7"/>
            </a:graphicData>
          </a:graphic>
        </p:graphicFrame>
        <p:sp>
          <p:nvSpPr>
            <p:cNvPr id="3" name="Oval 2">
              <a:extLst>
                <a:ext uri="{FF2B5EF4-FFF2-40B4-BE49-F238E27FC236}">
                  <a16:creationId xmlns:a16="http://schemas.microsoft.com/office/drawing/2014/main" id="{34B68C64-D239-4634-90FE-7BC0D1EFE40D}"/>
                </a:ext>
              </a:extLst>
            </p:cNvPr>
            <p:cNvSpPr/>
            <p:nvPr/>
          </p:nvSpPr>
          <p:spPr bwMode="auto">
            <a:xfrm>
              <a:off x="4266188" y="2716380"/>
              <a:ext cx="274320" cy="274320"/>
            </a:xfrm>
            <a:prstGeom prst="ellipse">
              <a:avLst/>
            </a:prstGeom>
            <a:solidFill>
              <a:schemeClr val="accent2"/>
            </a:solidFill>
            <a:ln>
              <a:noFill/>
              <a:headEnd/>
              <a:tailEnd/>
            </a:ln>
            <a:effectLst/>
          </p:spPr>
          <p:style>
            <a:lnRef idx="1">
              <a:schemeClr val="accent2"/>
            </a:lnRef>
            <a:fillRef idx="3">
              <a:schemeClr val="accent2"/>
            </a:fillRef>
            <a:effectRef idx="2">
              <a:schemeClr val="accent2"/>
            </a:effectRef>
            <a:fontRef idx="minor">
              <a:schemeClr val="lt1"/>
            </a:fontRef>
          </p:style>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5</a:t>
              </a:r>
            </a:p>
          </p:txBody>
        </p:sp>
        <p:sp>
          <p:nvSpPr>
            <p:cNvPr id="38" name="Oval 37">
              <a:extLst>
                <a:ext uri="{FF2B5EF4-FFF2-40B4-BE49-F238E27FC236}">
                  <a16:creationId xmlns:a16="http://schemas.microsoft.com/office/drawing/2014/main" id="{C51A015A-339B-4304-A9BB-62A4C66DCF7F}"/>
                </a:ext>
              </a:extLst>
            </p:cNvPr>
            <p:cNvSpPr/>
            <p:nvPr/>
          </p:nvSpPr>
          <p:spPr bwMode="auto">
            <a:xfrm>
              <a:off x="4266188" y="2396097"/>
              <a:ext cx="274320" cy="274320"/>
            </a:xfrm>
            <a:prstGeom prst="ellipse">
              <a:avLst/>
            </a:prstGeom>
            <a:solidFill>
              <a:schemeClr val="accent1"/>
            </a:solidFill>
            <a:ln>
              <a:noFill/>
              <a:headEnd/>
              <a:tailEnd/>
            </a:ln>
            <a:effectLst/>
          </p:spPr>
          <p:style>
            <a:lnRef idx="1">
              <a:schemeClr val="accent2"/>
            </a:lnRef>
            <a:fillRef idx="3">
              <a:schemeClr val="accent2"/>
            </a:fillRef>
            <a:effectRef idx="2">
              <a:schemeClr val="accent2"/>
            </a:effectRef>
            <a:fontRef idx="minor">
              <a:schemeClr val="lt1"/>
            </a:fontRef>
          </p:style>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1</a:t>
              </a:r>
            </a:p>
          </p:txBody>
        </p:sp>
        <p:sp>
          <p:nvSpPr>
            <p:cNvPr id="39" name="Oval 38">
              <a:extLst>
                <a:ext uri="{FF2B5EF4-FFF2-40B4-BE49-F238E27FC236}">
                  <a16:creationId xmlns:a16="http://schemas.microsoft.com/office/drawing/2014/main" id="{8682BFDB-FB23-4B05-BE75-BA90DC3E2429}"/>
                </a:ext>
              </a:extLst>
            </p:cNvPr>
            <p:cNvSpPr/>
            <p:nvPr/>
          </p:nvSpPr>
          <p:spPr bwMode="auto">
            <a:xfrm>
              <a:off x="4266188" y="4302336"/>
              <a:ext cx="274320" cy="274320"/>
            </a:xfrm>
            <a:prstGeom prst="ellipse">
              <a:avLst/>
            </a:prstGeom>
            <a:solidFill>
              <a:srgbClr val="00A1DE"/>
            </a:solidFill>
            <a:ln>
              <a:noFill/>
              <a:headEnd/>
              <a:tailEnd/>
            </a:ln>
            <a:effectLst/>
          </p:spPr>
          <p:style>
            <a:lnRef idx="1">
              <a:schemeClr val="accent2"/>
            </a:lnRef>
            <a:fillRef idx="3">
              <a:schemeClr val="accent2"/>
            </a:fillRef>
            <a:effectRef idx="2">
              <a:schemeClr val="accent2"/>
            </a:effectRef>
            <a:fontRef idx="minor">
              <a:schemeClr val="lt1"/>
            </a:fontRef>
          </p:style>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panose="020B0604020202020204"/>
                  <a:ea typeface="+mn-ea"/>
                  <a:cs typeface="+mn-cs"/>
                </a:rPr>
                <a:t>2</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Oval 39">
              <a:extLst>
                <a:ext uri="{FF2B5EF4-FFF2-40B4-BE49-F238E27FC236}">
                  <a16:creationId xmlns:a16="http://schemas.microsoft.com/office/drawing/2014/main" id="{C655E90F-F4E6-4DAC-B025-5080EF086783}"/>
                </a:ext>
              </a:extLst>
            </p:cNvPr>
            <p:cNvSpPr/>
            <p:nvPr/>
          </p:nvSpPr>
          <p:spPr bwMode="auto">
            <a:xfrm>
              <a:off x="4266188" y="3945829"/>
              <a:ext cx="274320" cy="274320"/>
            </a:xfrm>
            <a:prstGeom prst="ellipse">
              <a:avLst/>
            </a:prstGeom>
            <a:solidFill>
              <a:schemeClr val="accent4"/>
            </a:solidFill>
            <a:ln>
              <a:noFill/>
              <a:headEnd/>
              <a:tailEnd/>
            </a:ln>
            <a:effectLst/>
          </p:spPr>
          <p:style>
            <a:lnRef idx="1">
              <a:schemeClr val="accent2"/>
            </a:lnRef>
            <a:fillRef idx="3">
              <a:schemeClr val="accent2"/>
            </a:fillRef>
            <a:effectRef idx="2">
              <a:schemeClr val="accent2"/>
            </a:effectRef>
            <a:fontRef idx="minor">
              <a:schemeClr val="lt1"/>
            </a:fontRef>
          </p:style>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6</a:t>
              </a:r>
            </a:p>
          </p:txBody>
        </p:sp>
        <p:sp>
          <p:nvSpPr>
            <p:cNvPr id="42" name="Oval 41">
              <a:extLst>
                <a:ext uri="{FF2B5EF4-FFF2-40B4-BE49-F238E27FC236}">
                  <a16:creationId xmlns:a16="http://schemas.microsoft.com/office/drawing/2014/main" id="{A55F9FBA-1DEE-434B-B22D-7474F63FA424}"/>
                </a:ext>
              </a:extLst>
            </p:cNvPr>
            <p:cNvSpPr/>
            <p:nvPr/>
          </p:nvSpPr>
          <p:spPr bwMode="auto">
            <a:xfrm>
              <a:off x="4266188" y="4658843"/>
              <a:ext cx="274320" cy="274320"/>
            </a:xfrm>
            <a:prstGeom prst="ellipse">
              <a:avLst/>
            </a:prstGeom>
            <a:solidFill>
              <a:srgbClr val="006FC4"/>
            </a:solidFill>
            <a:ln>
              <a:noFill/>
              <a:headEnd/>
              <a:tailEnd/>
            </a:ln>
            <a:effectLst/>
          </p:spPr>
          <p:style>
            <a:lnRef idx="1">
              <a:schemeClr val="accent2"/>
            </a:lnRef>
            <a:fillRef idx="3">
              <a:schemeClr val="accent2"/>
            </a:fillRef>
            <a:effectRef idx="2">
              <a:schemeClr val="accent2"/>
            </a:effectRef>
            <a:fontRef idx="minor">
              <a:schemeClr val="lt1"/>
            </a:fontRef>
          </p:style>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4</a:t>
              </a:r>
            </a:p>
          </p:txBody>
        </p:sp>
        <p:sp>
          <p:nvSpPr>
            <p:cNvPr id="4" name="TextBox 3">
              <a:extLst>
                <a:ext uri="{FF2B5EF4-FFF2-40B4-BE49-F238E27FC236}">
                  <a16:creationId xmlns:a16="http://schemas.microsoft.com/office/drawing/2014/main" id="{9880382D-8CA6-48DD-ABE5-A9823CCB832B}"/>
                </a:ext>
              </a:extLst>
            </p:cNvPr>
            <p:cNvSpPr txBox="1"/>
            <p:nvPr/>
          </p:nvSpPr>
          <p:spPr>
            <a:xfrm>
              <a:off x="4116939" y="1617009"/>
              <a:ext cx="2426736"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333333">
                      <a:lumMod val="50000"/>
                      <a:lumOff val="50000"/>
                    </a:srgbClr>
                  </a:solidFill>
                  <a:effectLst/>
                  <a:uLnTx/>
                  <a:uFillTx/>
                  <a:latin typeface="Arial" pitchFamily="34" charset="0"/>
                  <a:ea typeface="+mn-ea"/>
                  <a:cs typeface="Arial" pitchFamily="34" charset="0"/>
                </a:rPr>
                <a:t>Importance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333333">
                      <a:lumMod val="50000"/>
                      <a:lumOff val="50000"/>
                    </a:srgbClr>
                  </a:solidFill>
                  <a:effectLst/>
                  <a:uLnTx/>
                  <a:uFillTx/>
                  <a:latin typeface="Arial" pitchFamily="34" charset="0"/>
                  <a:ea typeface="+mn-ea"/>
                  <a:cs typeface="Arial" pitchFamily="34" charset="0"/>
                </a:rPr>
                <a:t>ranking</a:t>
              </a:r>
            </a:p>
          </p:txBody>
        </p:sp>
        <p:sp>
          <p:nvSpPr>
            <p:cNvPr id="45" name="Rectangle 44">
              <a:extLst>
                <a:ext uri="{FF2B5EF4-FFF2-40B4-BE49-F238E27FC236}">
                  <a16:creationId xmlns:a16="http://schemas.microsoft.com/office/drawing/2014/main" id="{A988A7C4-B598-4E78-9449-05D66C86F40C}"/>
                </a:ext>
              </a:extLst>
            </p:cNvPr>
            <p:cNvSpPr/>
            <p:nvPr/>
          </p:nvSpPr>
          <p:spPr>
            <a:xfrm>
              <a:off x="3932781" y="1147716"/>
              <a:ext cx="7847806" cy="338554"/>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lumMod val="50000"/>
                    </a:srgbClr>
                  </a:solidFill>
                  <a:effectLst/>
                  <a:uLnTx/>
                  <a:uFillTx/>
                  <a:latin typeface="Arial" panose="020B0604020202020204"/>
                  <a:ea typeface="Times New Roman" panose="02020603050405020304" pitchFamily="18" charset="0"/>
                  <a:cs typeface="Times New Roman" panose="02020603050405020304" pitchFamily="18" charset="0"/>
                </a:rPr>
                <a:t>How effective is your GBS at achieving the following strategic objectives?</a:t>
              </a:r>
            </a:p>
          </p:txBody>
        </p:sp>
        <p:sp>
          <p:nvSpPr>
            <p:cNvPr id="67" name="Oval 66">
              <a:extLst>
                <a:ext uri="{FF2B5EF4-FFF2-40B4-BE49-F238E27FC236}">
                  <a16:creationId xmlns:a16="http://schemas.microsoft.com/office/drawing/2014/main" id="{C4510C77-B5DC-411F-8F78-9A607310FCCD}"/>
                </a:ext>
              </a:extLst>
            </p:cNvPr>
            <p:cNvSpPr/>
            <p:nvPr/>
          </p:nvSpPr>
          <p:spPr bwMode="auto">
            <a:xfrm>
              <a:off x="4266188" y="3036663"/>
              <a:ext cx="274320" cy="274320"/>
            </a:xfrm>
            <a:prstGeom prst="ellipse">
              <a:avLst/>
            </a:prstGeom>
            <a:solidFill>
              <a:schemeClr val="accent3"/>
            </a:solidFill>
            <a:ln>
              <a:noFill/>
              <a:headEnd/>
              <a:tailEnd/>
            </a:ln>
            <a:effectLst/>
          </p:spPr>
          <p:style>
            <a:lnRef idx="1">
              <a:schemeClr val="accent2"/>
            </a:lnRef>
            <a:fillRef idx="3">
              <a:schemeClr val="accent2"/>
            </a:fillRef>
            <a:effectRef idx="2">
              <a:schemeClr val="accent2"/>
            </a:effectRef>
            <a:fontRef idx="minor">
              <a:schemeClr val="lt1"/>
            </a:fontRef>
          </p:style>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3</a:t>
              </a:r>
            </a:p>
          </p:txBody>
        </p:sp>
        <p:grpSp>
          <p:nvGrpSpPr>
            <p:cNvPr id="8" name="Group 7">
              <a:extLst>
                <a:ext uri="{FF2B5EF4-FFF2-40B4-BE49-F238E27FC236}">
                  <a16:creationId xmlns:a16="http://schemas.microsoft.com/office/drawing/2014/main" id="{F3F2BFF0-4572-4BF7-9EA9-F3FDF671CB18}"/>
                </a:ext>
              </a:extLst>
            </p:cNvPr>
            <p:cNvGrpSpPr/>
            <p:nvPr/>
          </p:nvGrpSpPr>
          <p:grpSpPr>
            <a:xfrm>
              <a:off x="8567404" y="3349400"/>
              <a:ext cx="3213183" cy="641599"/>
              <a:chOff x="8567404" y="1933027"/>
              <a:chExt cx="3213183" cy="641599"/>
            </a:xfrm>
          </p:grpSpPr>
          <p:sp>
            <p:nvSpPr>
              <p:cNvPr id="47" name="Rectangle 46">
                <a:extLst>
                  <a:ext uri="{FF2B5EF4-FFF2-40B4-BE49-F238E27FC236}">
                    <a16:creationId xmlns:a16="http://schemas.microsoft.com/office/drawing/2014/main" id="{11222103-21EA-42AE-943C-C6D64C9FFDFC}"/>
                  </a:ext>
                </a:extLst>
              </p:cNvPr>
              <p:cNvSpPr/>
              <p:nvPr/>
            </p:nvSpPr>
            <p:spPr>
              <a:xfrm>
                <a:off x="8567404" y="1933301"/>
                <a:ext cx="1843419" cy="640937"/>
              </a:xfrm>
              <a:prstGeom prst="rect">
                <a:avLst/>
              </a:prstGeom>
              <a:solidFill>
                <a:schemeClr val="accent1"/>
              </a:solidFill>
            </p:spPr>
            <p:txBody>
              <a:bodyPr wrap="square" anchor="ctr">
                <a:no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Times New Roman" panose="02020603050405020304" pitchFamily="18" charset="0"/>
                    <a:cs typeface="Calibri" panose="020F0502020204030204" pitchFamily="34" charset="0"/>
                  </a:rPr>
                  <a:t>Alignment</a:t>
                </a: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Calibri" panose="020F0502020204030204" pitchFamily="34" charset="0"/>
                </a:endParaRPr>
              </a:p>
            </p:txBody>
          </p:sp>
          <p:sp>
            <p:nvSpPr>
              <p:cNvPr id="54" name="Rectangle 53">
                <a:extLst>
                  <a:ext uri="{FF2B5EF4-FFF2-40B4-BE49-F238E27FC236}">
                    <a16:creationId xmlns:a16="http://schemas.microsoft.com/office/drawing/2014/main" id="{DF318ECE-1D14-4B56-A96D-8E096E5A97A8}"/>
                  </a:ext>
                </a:extLst>
              </p:cNvPr>
              <p:cNvSpPr/>
              <p:nvPr/>
            </p:nvSpPr>
            <p:spPr>
              <a:xfrm>
                <a:off x="10410824" y="1933027"/>
                <a:ext cx="1369763" cy="641599"/>
              </a:xfrm>
              <a:prstGeom prst="rect">
                <a:avLst/>
              </a:prstGeom>
              <a:solidFill>
                <a:srgbClr val="E9EDF1"/>
              </a:solidFill>
              <a:ln w="28575">
                <a:noFill/>
                <a:round/>
                <a:headEnd/>
                <a:tailEnd/>
              </a:ln>
              <a:effectLst/>
            </p:spPr>
            <p:txBody>
              <a:bodyPr wrap="square" lIns="72000" tIns="72000" rIns="72000" bIns="72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333333"/>
                    </a:solidFill>
                    <a:effectLst/>
                    <a:uLnTx/>
                    <a:uFillTx/>
                    <a:latin typeface="Arial" panose="020B0604020202020204"/>
                    <a:ea typeface="+mn-ea"/>
                    <a:cs typeface="+mn-cs"/>
                  </a:rPr>
                  <a:t>with corporate and business unit strategic goals</a:t>
                </a:r>
              </a:p>
            </p:txBody>
          </p:sp>
          <p:grpSp>
            <p:nvGrpSpPr>
              <p:cNvPr id="68" name="Group 67">
                <a:extLst>
                  <a:ext uri="{FF2B5EF4-FFF2-40B4-BE49-F238E27FC236}">
                    <a16:creationId xmlns:a16="http://schemas.microsoft.com/office/drawing/2014/main" id="{75690DF9-2118-47F6-BE0E-FCB7FC652B5C}"/>
                  </a:ext>
                </a:extLst>
              </p:cNvPr>
              <p:cNvGrpSpPr/>
              <p:nvPr/>
            </p:nvGrpSpPr>
            <p:grpSpPr>
              <a:xfrm>
                <a:off x="8750110" y="2107396"/>
                <a:ext cx="343043" cy="343043"/>
                <a:chOff x="4019407" y="1018414"/>
                <a:chExt cx="900000" cy="900000"/>
              </a:xfrm>
              <a:solidFill>
                <a:schemeClr val="bg1"/>
              </a:solidFill>
            </p:grpSpPr>
            <p:sp>
              <p:nvSpPr>
                <p:cNvPr id="69" name="Freeform: Shape 68">
                  <a:extLst>
                    <a:ext uri="{FF2B5EF4-FFF2-40B4-BE49-F238E27FC236}">
                      <a16:creationId xmlns:a16="http://schemas.microsoft.com/office/drawing/2014/main" id="{885EB16F-340E-479C-81D3-D8220D98D016}"/>
                    </a:ext>
                  </a:extLst>
                </p:cNvPr>
                <p:cNvSpPr/>
                <p:nvPr/>
              </p:nvSpPr>
              <p:spPr>
                <a:xfrm>
                  <a:off x="4019407" y="1018414"/>
                  <a:ext cx="900000" cy="900000"/>
                </a:xfrm>
                <a:custGeom>
                  <a:avLst/>
                  <a:gdLst>
                    <a:gd name="connsiteX0" fmla="*/ 311701 w 621000"/>
                    <a:gd name="connsiteY0" fmla="*/ 5341 h 621000"/>
                    <a:gd name="connsiteX1" fmla="*/ 5341 w 621000"/>
                    <a:gd name="connsiteY1" fmla="*/ 311701 h 621000"/>
                    <a:gd name="connsiteX2" fmla="*/ 311701 w 621000"/>
                    <a:gd name="connsiteY2" fmla="*/ 618061 h 621000"/>
                    <a:gd name="connsiteX3" fmla="*/ 618061 w 621000"/>
                    <a:gd name="connsiteY3" fmla="*/ 311701 h 621000"/>
                    <a:gd name="connsiteX4" fmla="*/ 311701 w 621000"/>
                    <a:gd name="connsiteY4" fmla="*/ 5341 h 621000"/>
                    <a:gd name="connsiteX5" fmla="*/ 324121 w 621000"/>
                    <a:gd name="connsiteY5" fmla="*/ 592906 h 621000"/>
                    <a:gd name="connsiteX6" fmla="*/ 324121 w 621000"/>
                    <a:gd name="connsiteY6" fmla="*/ 543541 h 621000"/>
                    <a:gd name="connsiteX7" fmla="*/ 311701 w 621000"/>
                    <a:gd name="connsiteY7" fmla="*/ 531121 h 621000"/>
                    <a:gd name="connsiteX8" fmla="*/ 299281 w 621000"/>
                    <a:gd name="connsiteY8" fmla="*/ 543541 h 621000"/>
                    <a:gd name="connsiteX9" fmla="*/ 299281 w 621000"/>
                    <a:gd name="connsiteY9" fmla="*/ 592906 h 621000"/>
                    <a:gd name="connsiteX10" fmla="*/ 30495 w 621000"/>
                    <a:gd name="connsiteY10" fmla="*/ 324121 h 621000"/>
                    <a:gd name="connsiteX11" fmla="*/ 79861 w 621000"/>
                    <a:gd name="connsiteY11" fmla="*/ 324121 h 621000"/>
                    <a:gd name="connsiteX12" fmla="*/ 92281 w 621000"/>
                    <a:gd name="connsiteY12" fmla="*/ 311701 h 621000"/>
                    <a:gd name="connsiteX13" fmla="*/ 79861 w 621000"/>
                    <a:gd name="connsiteY13" fmla="*/ 299281 h 621000"/>
                    <a:gd name="connsiteX14" fmla="*/ 30495 w 621000"/>
                    <a:gd name="connsiteY14" fmla="*/ 299281 h 621000"/>
                    <a:gd name="connsiteX15" fmla="*/ 299281 w 621000"/>
                    <a:gd name="connsiteY15" fmla="*/ 30495 h 621000"/>
                    <a:gd name="connsiteX16" fmla="*/ 299281 w 621000"/>
                    <a:gd name="connsiteY16" fmla="*/ 79861 h 621000"/>
                    <a:gd name="connsiteX17" fmla="*/ 311701 w 621000"/>
                    <a:gd name="connsiteY17" fmla="*/ 92281 h 621000"/>
                    <a:gd name="connsiteX18" fmla="*/ 324121 w 621000"/>
                    <a:gd name="connsiteY18" fmla="*/ 79861 h 621000"/>
                    <a:gd name="connsiteX19" fmla="*/ 324121 w 621000"/>
                    <a:gd name="connsiteY19" fmla="*/ 30495 h 621000"/>
                    <a:gd name="connsiteX20" fmla="*/ 592906 w 621000"/>
                    <a:gd name="connsiteY20" fmla="*/ 299281 h 621000"/>
                    <a:gd name="connsiteX21" fmla="*/ 543541 w 621000"/>
                    <a:gd name="connsiteY21" fmla="*/ 299281 h 621000"/>
                    <a:gd name="connsiteX22" fmla="*/ 531121 w 621000"/>
                    <a:gd name="connsiteY22" fmla="*/ 311701 h 621000"/>
                    <a:gd name="connsiteX23" fmla="*/ 543541 w 621000"/>
                    <a:gd name="connsiteY23" fmla="*/ 324121 h 621000"/>
                    <a:gd name="connsiteX24" fmla="*/ 592906 w 621000"/>
                    <a:gd name="connsiteY24" fmla="*/ 324121 h 621000"/>
                    <a:gd name="connsiteX25" fmla="*/ 324121 w 621000"/>
                    <a:gd name="connsiteY25" fmla="*/ 592906 h 6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1000" h="621000">
                      <a:moveTo>
                        <a:pt x="311701" y="5341"/>
                      </a:moveTo>
                      <a:cubicBezTo>
                        <a:pt x="142482" y="5341"/>
                        <a:pt x="5341" y="142507"/>
                        <a:pt x="5341" y="311701"/>
                      </a:cubicBezTo>
                      <a:cubicBezTo>
                        <a:pt x="5341" y="480894"/>
                        <a:pt x="142482" y="618061"/>
                        <a:pt x="311701" y="618061"/>
                      </a:cubicBezTo>
                      <a:cubicBezTo>
                        <a:pt x="480919" y="618061"/>
                        <a:pt x="618061" y="480894"/>
                        <a:pt x="618061" y="311701"/>
                      </a:cubicBezTo>
                      <a:cubicBezTo>
                        <a:pt x="618061" y="142507"/>
                        <a:pt x="480919" y="5341"/>
                        <a:pt x="311701" y="5341"/>
                      </a:cubicBezTo>
                      <a:close/>
                      <a:moveTo>
                        <a:pt x="324121" y="592906"/>
                      </a:moveTo>
                      <a:lnTo>
                        <a:pt x="324121" y="543541"/>
                      </a:lnTo>
                      <a:cubicBezTo>
                        <a:pt x="324121" y="536676"/>
                        <a:pt x="318556" y="531121"/>
                        <a:pt x="311701" y="531121"/>
                      </a:cubicBezTo>
                      <a:cubicBezTo>
                        <a:pt x="304845" y="531121"/>
                        <a:pt x="299281" y="536676"/>
                        <a:pt x="299281" y="543541"/>
                      </a:cubicBezTo>
                      <a:lnTo>
                        <a:pt x="299281" y="592906"/>
                      </a:lnTo>
                      <a:cubicBezTo>
                        <a:pt x="153909" y="586555"/>
                        <a:pt x="36846" y="469484"/>
                        <a:pt x="30495" y="324121"/>
                      </a:cubicBezTo>
                      <a:lnTo>
                        <a:pt x="79861" y="324121"/>
                      </a:lnTo>
                      <a:cubicBezTo>
                        <a:pt x="86716" y="324121"/>
                        <a:pt x="92281" y="318556"/>
                        <a:pt x="92281" y="311701"/>
                      </a:cubicBezTo>
                      <a:cubicBezTo>
                        <a:pt x="92281" y="304837"/>
                        <a:pt x="86716" y="299281"/>
                        <a:pt x="79861" y="299281"/>
                      </a:cubicBezTo>
                      <a:lnTo>
                        <a:pt x="30495" y="299281"/>
                      </a:lnTo>
                      <a:cubicBezTo>
                        <a:pt x="36846" y="153917"/>
                        <a:pt x="153909" y="36846"/>
                        <a:pt x="299281" y="30495"/>
                      </a:cubicBezTo>
                      <a:lnTo>
                        <a:pt x="299281" y="79861"/>
                      </a:lnTo>
                      <a:cubicBezTo>
                        <a:pt x="299281" y="86716"/>
                        <a:pt x="304845" y="92281"/>
                        <a:pt x="311701" y="92281"/>
                      </a:cubicBezTo>
                      <a:cubicBezTo>
                        <a:pt x="318556" y="92281"/>
                        <a:pt x="324121" y="86716"/>
                        <a:pt x="324121" y="79861"/>
                      </a:cubicBezTo>
                      <a:lnTo>
                        <a:pt x="324121" y="30495"/>
                      </a:lnTo>
                      <a:cubicBezTo>
                        <a:pt x="469493" y="36846"/>
                        <a:pt x="586555" y="153917"/>
                        <a:pt x="592906" y="299281"/>
                      </a:cubicBezTo>
                      <a:lnTo>
                        <a:pt x="543541" y="299281"/>
                      </a:lnTo>
                      <a:cubicBezTo>
                        <a:pt x="536685" y="299281"/>
                        <a:pt x="531121" y="304837"/>
                        <a:pt x="531121" y="311701"/>
                      </a:cubicBezTo>
                      <a:cubicBezTo>
                        <a:pt x="531121" y="318556"/>
                        <a:pt x="536685" y="324121"/>
                        <a:pt x="543541" y="324121"/>
                      </a:cubicBezTo>
                      <a:lnTo>
                        <a:pt x="592906" y="324121"/>
                      </a:lnTo>
                      <a:cubicBezTo>
                        <a:pt x="586555" y="469484"/>
                        <a:pt x="469493" y="586555"/>
                        <a:pt x="324121" y="592906"/>
                      </a:cubicBezTo>
                      <a:close/>
                    </a:path>
                  </a:pathLst>
                </a:custGeom>
                <a:grpFill/>
                <a:ln w="8192" cap="flat">
                  <a:noFill/>
                  <a:prstDash val="solid"/>
                  <a:miter/>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333333"/>
                    </a:solidFill>
                    <a:effectLst/>
                    <a:uLnTx/>
                    <a:uFillTx/>
                    <a:latin typeface="Arial Narrow" pitchFamily="34" charset="0"/>
                    <a:ea typeface="+mn-ea"/>
                    <a:cs typeface="+mn-cs"/>
                  </a:endParaRPr>
                </a:p>
              </p:txBody>
            </p:sp>
            <p:sp>
              <p:nvSpPr>
                <p:cNvPr id="83" name="Freeform: Shape 82">
                  <a:extLst>
                    <a:ext uri="{FF2B5EF4-FFF2-40B4-BE49-F238E27FC236}">
                      <a16:creationId xmlns:a16="http://schemas.microsoft.com/office/drawing/2014/main" id="{EA0E1165-0B71-4669-B017-E293446ED2D0}"/>
                    </a:ext>
                  </a:extLst>
                </p:cNvPr>
                <p:cNvSpPr/>
                <p:nvPr/>
              </p:nvSpPr>
              <p:spPr>
                <a:xfrm>
                  <a:off x="4215208" y="1212298"/>
                  <a:ext cx="504000" cy="504000"/>
                </a:xfrm>
                <a:custGeom>
                  <a:avLst/>
                  <a:gdLst>
                    <a:gd name="connsiteX0" fmla="*/ 337893 w 347760"/>
                    <a:gd name="connsiteY0" fmla="*/ 5341 h 347760"/>
                    <a:gd name="connsiteX1" fmla="*/ 327766 w 347760"/>
                    <a:gd name="connsiteY1" fmla="*/ 7469 h 347760"/>
                    <a:gd name="connsiteX2" fmla="*/ 126264 w 347760"/>
                    <a:gd name="connsiteY2" fmla="*/ 83595 h 347760"/>
                    <a:gd name="connsiteX3" fmla="*/ 83589 w 347760"/>
                    <a:gd name="connsiteY3" fmla="*/ 126278 h 347760"/>
                    <a:gd name="connsiteX4" fmla="*/ 7471 w 347760"/>
                    <a:gd name="connsiteY4" fmla="*/ 327780 h 347760"/>
                    <a:gd name="connsiteX5" fmla="*/ 16620 w 347760"/>
                    <a:gd name="connsiteY5" fmla="*/ 349184 h 347760"/>
                    <a:gd name="connsiteX6" fmla="*/ 26747 w 347760"/>
                    <a:gd name="connsiteY6" fmla="*/ 347056 h 347760"/>
                    <a:gd name="connsiteX7" fmla="*/ 228249 w 347760"/>
                    <a:gd name="connsiteY7" fmla="*/ 270930 h 347760"/>
                    <a:gd name="connsiteX8" fmla="*/ 270924 w 347760"/>
                    <a:gd name="connsiteY8" fmla="*/ 228246 h 347760"/>
                    <a:gd name="connsiteX9" fmla="*/ 347042 w 347760"/>
                    <a:gd name="connsiteY9" fmla="*/ 26744 h 347760"/>
                    <a:gd name="connsiteX10" fmla="*/ 337893 w 347760"/>
                    <a:gd name="connsiteY10" fmla="*/ 5341 h 347760"/>
                    <a:gd name="connsiteX11" fmla="*/ 38438 w 347760"/>
                    <a:gd name="connsiteY11" fmla="*/ 316089 h 347760"/>
                    <a:gd name="connsiteX12" fmla="*/ 106831 w 347760"/>
                    <a:gd name="connsiteY12" fmla="*/ 135055 h 347760"/>
                    <a:gd name="connsiteX13" fmla="*/ 110582 w 347760"/>
                    <a:gd name="connsiteY13" fmla="*/ 128158 h 347760"/>
                    <a:gd name="connsiteX14" fmla="*/ 134321 w 347760"/>
                    <a:gd name="connsiteY14" fmla="*/ 151905 h 347760"/>
                    <a:gd name="connsiteX15" fmla="*/ 126918 w 347760"/>
                    <a:gd name="connsiteY15" fmla="*/ 177921 h 347760"/>
                    <a:gd name="connsiteX16" fmla="*/ 176607 w 347760"/>
                    <a:gd name="connsiteY16" fmla="*/ 227601 h 347760"/>
                    <a:gd name="connsiteX17" fmla="*/ 202614 w 347760"/>
                    <a:gd name="connsiteY17" fmla="*/ 220190 h 347760"/>
                    <a:gd name="connsiteX18" fmla="*/ 226369 w 347760"/>
                    <a:gd name="connsiteY18" fmla="*/ 243945 h 347760"/>
                    <a:gd name="connsiteX19" fmla="*/ 219472 w 347760"/>
                    <a:gd name="connsiteY19" fmla="*/ 247696 h 347760"/>
                    <a:gd name="connsiteX20" fmla="*/ 38438 w 347760"/>
                    <a:gd name="connsiteY20" fmla="*/ 316089 h 347760"/>
                    <a:gd name="connsiteX21" fmla="*/ 176607 w 347760"/>
                    <a:gd name="connsiteY21" fmla="*/ 202761 h 347760"/>
                    <a:gd name="connsiteX22" fmla="*/ 151758 w 347760"/>
                    <a:gd name="connsiteY22" fmla="*/ 177921 h 347760"/>
                    <a:gd name="connsiteX23" fmla="*/ 176607 w 347760"/>
                    <a:gd name="connsiteY23" fmla="*/ 153081 h 347760"/>
                    <a:gd name="connsiteX24" fmla="*/ 201438 w 347760"/>
                    <a:gd name="connsiteY24" fmla="*/ 177921 h 347760"/>
                    <a:gd name="connsiteX25" fmla="*/ 176607 w 347760"/>
                    <a:gd name="connsiteY25" fmla="*/ 202761 h 347760"/>
                    <a:gd name="connsiteX26" fmla="*/ 247690 w 347760"/>
                    <a:gd name="connsiteY26" fmla="*/ 219470 h 347760"/>
                    <a:gd name="connsiteX27" fmla="*/ 243931 w 347760"/>
                    <a:gd name="connsiteY27" fmla="*/ 226375 h 347760"/>
                    <a:gd name="connsiteX28" fmla="*/ 219861 w 347760"/>
                    <a:gd name="connsiteY28" fmla="*/ 202297 h 347760"/>
                    <a:gd name="connsiteX29" fmla="*/ 226278 w 347760"/>
                    <a:gd name="connsiteY29" fmla="*/ 177921 h 347760"/>
                    <a:gd name="connsiteX30" fmla="*/ 176607 w 347760"/>
                    <a:gd name="connsiteY30" fmla="*/ 128241 h 347760"/>
                    <a:gd name="connsiteX31" fmla="*/ 152214 w 347760"/>
                    <a:gd name="connsiteY31" fmla="*/ 134658 h 347760"/>
                    <a:gd name="connsiteX32" fmla="*/ 128152 w 347760"/>
                    <a:gd name="connsiteY32" fmla="*/ 110588 h 347760"/>
                    <a:gd name="connsiteX33" fmla="*/ 135058 w 347760"/>
                    <a:gd name="connsiteY33" fmla="*/ 106829 h 347760"/>
                    <a:gd name="connsiteX34" fmla="*/ 316083 w 347760"/>
                    <a:gd name="connsiteY34" fmla="*/ 38436 h 347760"/>
                    <a:gd name="connsiteX35" fmla="*/ 247690 w 347760"/>
                    <a:gd name="connsiteY35" fmla="*/ 219470 h 34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47760" h="347760">
                      <a:moveTo>
                        <a:pt x="337893" y="5341"/>
                      </a:moveTo>
                      <a:cubicBezTo>
                        <a:pt x="334995" y="5341"/>
                        <a:pt x="331583" y="6028"/>
                        <a:pt x="327766" y="7469"/>
                      </a:cubicBezTo>
                      <a:lnTo>
                        <a:pt x="126264" y="83595"/>
                      </a:lnTo>
                      <a:cubicBezTo>
                        <a:pt x="109224" y="90028"/>
                        <a:pt x="90023" y="109246"/>
                        <a:pt x="83589" y="126278"/>
                      </a:cubicBezTo>
                      <a:lnTo>
                        <a:pt x="7471" y="327780"/>
                      </a:lnTo>
                      <a:cubicBezTo>
                        <a:pt x="2470" y="341004"/>
                        <a:pt x="6577" y="349184"/>
                        <a:pt x="16620" y="349184"/>
                      </a:cubicBezTo>
                      <a:cubicBezTo>
                        <a:pt x="19518" y="349184"/>
                        <a:pt x="22930" y="348497"/>
                        <a:pt x="26747" y="347056"/>
                      </a:cubicBezTo>
                      <a:lnTo>
                        <a:pt x="228249" y="270930"/>
                      </a:lnTo>
                      <a:cubicBezTo>
                        <a:pt x="245289" y="264496"/>
                        <a:pt x="264491" y="245278"/>
                        <a:pt x="270924" y="228246"/>
                      </a:cubicBezTo>
                      <a:lnTo>
                        <a:pt x="347042" y="26744"/>
                      </a:lnTo>
                      <a:cubicBezTo>
                        <a:pt x="352043" y="13521"/>
                        <a:pt x="347945" y="5341"/>
                        <a:pt x="337893" y="5341"/>
                      </a:cubicBezTo>
                      <a:close/>
                      <a:moveTo>
                        <a:pt x="38438" y="316089"/>
                      </a:moveTo>
                      <a:lnTo>
                        <a:pt x="106831" y="135055"/>
                      </a:lnTo>
                      <a:cubicBezTo>
                        <a:pt x="107659" y="132877"/>
                        <a:pt x="109000" y="130534"/>
                        <a:pt x="110582" y="128158"/>
                      </a:cubicBezTo>
                      <a:lnTo>
                        <a:pt x="134321" y="151905"/>
                      </a:lnTo>
                      <a:cubicBezTo>
                        <a:pt x="129659" y="159473"/>
                        <a:pt x="126918" y="168366"/>
                        <a:pt x="126918" y="177921"/>
                      </a:cubicBezTo>
                      <a:cubicBezTo>
                        <a:pt x="126918" y="205361"/>
                        <a:pt x="149158" y="227601"/>
                        <a:pt x="176607" y="227601"/>
                      </a:cubicBezTo>
                      <a:cubicBezTo>
                        <a:pt x="186153" y="227601"/>
                        <a:pt x="195046" y="224860"/>
                        <a:pt x="202614" y="220190"/>
                      </a:cubicBezTo>
                      <a:lnTo>
                        <a:pt x="226369" y="243945"/>
                      </a:lnTo>
                      <a:cubicBezTo>
                        <a:pt x="224001" y="245527"/>
                        <a:pt x="221650" y="246876"/>
                        <a:pt x="219472" y="247696"/>
                      </a:cubicBezTo>
                      <a:lnTo>
                        <a:pt x="38438" y="316089"/>
                      </a:lnTo>
                      <a:close/>
                      <a:moveTo>
                        <a:pt x="176607" y="202761"/>
                      </a:moveTo>
                      <a:cubicBezTo>
                        <a:pt x="162903" y="202761"/>
                        <a:pt x="151758" y="191616"/>
                        <a:pt x="151758" y="177921"/>
                      </a:cubicBezTo>
                      <a:cubicBezTo>
                        <a:pt x="151758" y="164226"/>
                        <a:pt x="162903" y="153081"/>
                        <a:pt x="176607" y="153081"/>
                      </a:cubicBezTo>
                      <a:cubicBezTo>
                        <a:pt x="190293" y="153081"/>
                        <a:pt x="201438" y="164226"/>
                        <a:pt x="201438" y="177921"/>
                      </a:cubicBezTo>
                      <a:cubicBezTo>
                        <a:pt x="201438" y="191616"/>
                        <a:pt x="190293" y="202761"/>
                        <a:pt x="176607" y="202761"/>
                      </a:cubicBezTo>
                      <a:close/>
                      <a:moveTo>
                        <a:pt x="247690" y="219470"/>
                      </a:moveTo>
                      <a:cubicBezTo>
                        <a:pt x="246862" y="221647"/>
                        <a:pt x="245521" y="223999"/>
                        <a:pt x="243931" y="226375"/>
                      </a:cubicBezTo>
                      <a:lnTo>
                        <a:pt x="219861" y="202297"/>
                      </a:lnTo>
                      <a:cubicBezTo>
                        <a:pt x="223927" y="195093"/>
                        <a:pt x="226278" y="186789"/>
                        <a:pt x="226278" y="177921"/>
                      </a:cubicBezTo>
                      <a:cubicBezTo>
                        <a:pt x="226278" y="150481"/>
                        <a:pt x="204038" y="128241"/>
                        <a:pt x="176607" y="128241"/>
                      </a:cubicBezTo>
                      <a:cubicBezTo>
                        <a:pt x="167739" y="128241"/>
                        <a:pt x="159426" y="130592"/>
                        <a:pt x="152214" y="134658"/>
                      </a:cubicBezTo>
                      <a:lnTo>
                        <a:pt x="128152" y="110588"/>
                      </a:lnTo>
                      <a:cubicBezTo>
                        <a:pt x="130528" y="108998"/>
                        <a:pt x="132872" y="107657"/>
                        <a:pt x="135058" y="106829"/>
                      </a:cubicBezTo>
                      <a:lnTo>
                        <a:pt x="316083" y="38436"/>
                      </a:lnTo>
                      <a:lnTo>
                        <a:pt x="247690" y="219470"/>
                      </a:lnTo>
                      <a:close/>
                    </a:path>
                  </a:pathLst>
                </a:custGeom>
                <a:grpFill/>
                <a:ln w="8192" cap="flat">
                  <a:noFill/>
                  <a:prstDash val="solid"/>
                  <a:miter/>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333333"/>
                    </a:solidFill>
                    <a:effectLst/>
                    <a:uLnTx/>
                    <a:uFillTx/>
                    <a:latin typeface="Arial Narrow" pitchFamily="34" charset="0"/>
                    <a:ea typeface="+mn-ea"/>
                    <a:cs typeface="+mn-cs"/>
                  </a:endParaRPr>
                </a:p>
              </p:txBody>
            </p:sp>
          </p:grpSp>
        </p:grpSp>
        <p:grpSp>
          <p:nvGrpSpPr>
            <p:cNvPr id="11" name="Group 10">
              <a:extLst>
                <a:ext uri="{FF2B5EF4-FFF2-40B4-BE49-F238E27FC236}">
                  <a16:creationId xmlns:a16="http://schemas.microsoft.com/office/drawing/2014/main" id="{A84C5867-3348-4B24-8335-520D2BA45CF2}"/>
                </a:ext>
              </a:extLst>
            </p:cNvPr>
            <p:cNvGrpSpPr/>
            <p:nvPr/>
          </p:nvGrpSpPr>
          <p:grpSpPr>
            <a:xfrm>
              <a:off x="8567404" y="4758010"/>
              <a:ext cx="3213183" cy="641599"/>
              <a:chOff x="8567404" y="4050598"/>
              <a:chExt cx="3213183" cy="641599"/>
            </a:xfrm>
          </p:grpSpPr>
          <p:sp>
            <p:nvSpPr>
              <p:cNvPr id="77" name="Rectangle 76">
                <a:extLst>
                  <a:ext uri="{FF2B5EF4-FFF2-40B4-BE49-F238E27FC236}">
                    <a16:creationId xmlns:a16="http://schemas.microsoft.com/office/drawing/2014/main" id="{A3D6675D-D147-4702-9F65-7B2ACD0CF961}"/>
                  </a:ext>
                </a:extLst>
              </p:cNvPr>
              <p:cNvSpPr/>
              <p:nvPr/>
            </p:nvSpPr>
            <p:spPr>
              <a:xfrm>
                <a:off x="8567404" y="4050990"/>
                <a:ext cx="1843419" cy="640937"/>
              </a:xfrm>
              <a:prstGeom prst="rect">
                <a:avLst/>
              </a:prstGeom>
              <a:solidFill>
                <a:schemeClr val="accent4"/>
              </a:solidFill>
            </p:spPr>
            <p:txBody>
              <a:bodyPr wrap="square" anchor="ctr">
                <a:no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Times New Roman" panose="02020603050405020304" pitchFamily="18" charset="0"/>
                    <a:cs typeface="Calibri" panose="020F0502020204030204" pitchFamily="34" charset="0"/>
                  </a:rPr>
                  <a:t>Agility </a:t>
                </a:r>
                <a:br>
                  <a:rPr kumimoji="0" lang="en-US" sz="1100" b="0" i="0" u="none" strike="noStrike" kern="1200" cap="none" spc="0" normalizeH="0" baseline="0" noProof="0">
                    <a:ln>
                      <a:noFill/>
                    </a:ln>
                    <a:solidFill>
                      <a:srgbClr val="FFFFFF"/>
                    </a:solidFill>
                    <a:effectLst/>
                    <a:uLnTx/>
                    <a:uFillTx/>
                    <a:latin typeface="Arial" panose="020B0604020202020204"/>
                    <a:ea typeface="Times New Roman" panose="02020603050405020304" pitchFamily="18" charset="0"/>
                    <a:cs typeface="Calibri" panose="020F0502020204030204" pitchFamily="34" charset="0"/>
                  </a:rPr>
                </a:br>
                <a:r>
                  <a:rPr kumimoji="0" lang="en-US" sz="1100" b="0" i="0" u="none" strike="noStrike" kern="1200" cap="none" spc="0" normalizeH="0" baseline="0" noProof="0">
                    <a:ln>
                      <a:noFill/>
                    </a:ln>
                    <a:solidFill>
                      <a:srgbClr val="FFFFFF"/>
                    </a:solidFill>
                    <a:effectLst/>
                    <a:uLnTx/>
                    <a:uFillTx/>
                    <a:latin typeface="Arial" panose="020B0604020202020204"/>
                    <a:ea typeface="Times New Roman" panose="02020603050405020304" pitchFamily="18" charset="0"/>
                    <a:cs typeface="Calibri" panose="020F0502020204030204" pitchFamily="34" charset="0"/>
                  </a:rPr>
                  <a:t>Focus</a:t>
                </a: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Calibri" panose="020F0502020204030204" pitchFamily="34" charset="0"/>
                </a:endParaRPr>
              </a:p>
            </p:txBody>
          </p:sp>
          <p:sp>
            <p:nvSpPr>
              <p:cNvPr id="80" name="Rectangle 79">
                <a:extLst>
                  <a:ext uri="{FF2B5EF4-FFF2-40B4-BE49-F238E27FC236}">
                    <a16:creationId xmlns:a16="http://schemas.microsoft.com/office/drawing/2014/main" id="{834978B4-D7C3-4956-88DE-949123AB8A3B}"/>
                  </a:ext>
                </a:extLst>
              </p:cNvPr>
              <p:cNvSpPr/>
              <p:nvPr/>
            </p:nvSpPr>
            <p:spPr>
              <a:xfrm>
                <a:off x="10410824" y="4050598"/>
                <a:ext cx="1369763" cy="641599"/>
              </a:xfrm>
              <a:prstGeom prst="rect">
                <a:avLst/>
              </a:prstGeom>
              <a:solidFill>
                <a:srgbClr val="E9EDF1"/>
              </a:solidFill>
              <a:ln w="28575">
                <a:noFill/>
                <a:round/>
                <a:headEnd/>
                <a:tailEnd/>
              </a:ln>
              <a:effectLst/>
            </p:spPr>
            <p:txBody>
              <a:bodyPr wrap="square" lIns="72000" tIns="72000" rIns="72000" bIns="72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333333"/>
                    </a:solidFill>
                    <a:effectLst/>
                    <a:uLnTx/>
                    <a:uFillTx/>
                    <a:latin typeface="Arial" panose="020B0604020202020204"/>
                    <a:ea typeface="+mn-ea"/>
                    <a:cs typeface="+mn-cs"/>
                  </a:rPr>
                  <a:t>Contribute to enterprise agility</a:t>
                </a:r>
              </a:p>
            </p:txBody>
          </p:sp>
          <p:sp>
            <p:nvSpPr>
              <p:cNvPr id="98" name="Freeform 43">
                <a:extLst>
                  <a:ext uri="{FF2B5EF4-FFF2-40B4-BE49-F238E27FC236}">
                    <a16:creationId xmlns:a16="http://schemas.microsoft.com/office/drawing/2014/main" id="{01893202-B36D-43C2-9640-70C2284FE251}"/>
                  </a:ext>
                </a:extLst>
              </p:cNvPr>
              <p:cNvSpPr>
                <a:spLocks noChangeAspect="1" noEditPoints="1"/>
              </p:cNvSpPr>
              <p:nvPr/>
            </p:nvSpPr>
            <p:spPr bwMode="auto">
              <a:xfrm>
                <a:off x="8684278" y="4194885"/>
                <a:ext cx="474706" cy="353146"/>
              </a:xfrm>
              <a:custGeom>
                <a:avLst/>
                <a:gdLst>
                  <a:gd name="T0" fmla="*/ 80 w 369"/>
                  <a:gd name="T1" fmla="*/ 222 h 273"/>
                  <a:gd name="T2" fmla="*/ 72 w 369"/>
                  <a:gd name="T3" fmla="*/ 230 h 273"/>
                  <a:gd name="T4" fmla="*/ 8 w 369"/>
                  <a:gd name="T5" fmla="*/ 230 h 273"/>
                  <a:gd name="T6" fmla="*/ 0 w 369"/>
                  <a:gd name="T7" fmla="*/ 222 h 273"/>
                  <a:gd name="T8" fmla="*/ 8 w 369"/>
                  <a:gd name="T9" fmla="*/ 214 h 273"/>
                  <a:gd name="T10" fmla="*/ 72 w 369"/>
                  <a:gd name="T11" fmla="*/ 214 h 273"/>
                  <a:gd name="T12" fmla="*/ 80 w 369"/>
                  <a:gd name="T13" fmla="*/ 222 h 273"/>
                  <a:gd name="T14" fmla="*/ 366 w 369"/>
                  <a:gd name="T15" fmla="*/ 217 h 273"/>
                  <a:gd name="T16" fmla="*/ 324 w 369"/>
                  <a:gd name="T17" fmla="*/ 174 h 273"/>
                  <a:gd name="T18" fmla="*/ 312 w 369"/>
                  <a:gd name="T19" fmla="*/ 174 h 273"/>
                  <a:gd name="T20" fmla="*/ 312 w 369"/>
                  <a:gd name="T21" fmla="*/ 186 h 273"/>
                  <a:gd name="T22" fmla="*/ 341 w 369"/>
                  <a:gd name="T23" fmla="*/ 214 h 273"/>
                  <a:gd name="T24" fmla="*/ 176 w 369"/>
                  <a:gd name="T25" fmla="*/ 214 h 273"/>
                  <a:gd name="T26" fmla="*/ 85 w 369"/>
                  <a:gd name="T27" fmla="*/ 123 h 273"/>
                  <a:gd name="T28" fmla="*/ 176 w 369"/>
                  <a:gd name="T29" fmla="*/ 32 h 273"/>
                  <a:gd name="T30" fmla="*/ 267 w 369"/>
                  <a:gd name="T31" fmla="*/ 123 h 273"/>
                  <a:gd name="T32" fmla="*/ 254 w 369"/>
                  <a:gd name="T33" fmla="*/ 169 h 273"/>
                  <a:gd name="T34" fmla="*/ 252 w 369"/>
                  <a:gd name="T35" fmla="*/ 173 h 273"/>
                  <a:gd name="T36" fmla="*/ 254 w 369"/>
                  <a:gd name="T37" fmla="*/ 184 h 273"/>
                  <a:gd name="T38" fmla="*/ 265 w 369"/>
                  <a:gd name="T39" fmla="*/ 182 h 273"/>
                  <a:gd name="T40" fmla="*/ 265 w 369"/>
                  <a:gd name="T41" fmla="*/ 182 h 273"/>
                  <a:gd name="T42" fmla="*/ 268 w 369"/>
                  <a:gd name="T43" fmla="*/ 178 h 273"/>
                  <a:gd name="T44" fmla="*/ 230 w 369"/>
                  <a:gd name="T45" fmla="*/ 31 h 273"/>
                  <a:gd name="T46" fmla="*/ 83 w 369"/>
                  <a:gd name="T47" fmla="*/ 68 h 273"/>
                  <a:gd name="T48" fmla="*/ 121 w 369"/>
                  <a:gd name="T49" fmla="*/ 215 h 273"/>
                  <a:gd name="T50" fmla="*/ 176 w 369"/>
                  <a:gd name="T51" fmla="*/ 230 h 273"/>
                  <a:gd name="T52" fmla="*/ 341 w 369"/>
                  <a:gd name="T53" fmla="*/ 230 h 273"/>
                  <a:gd name="T54" fmla="*/ 312 w 369"/>
                  <a:gd name="T55" fmla="*/ 259 h 273"/>
                  <a:gd name="T56" fmla="*/ 312 w 369"/>
                  <a:gd name="T57" fmla="*/ 270 h 273"/>
                  <a:gd name="T58" fmla="*/ 324 w 369"/>
                  <a:gd name="T59" fmla="*/ 270 h 273"/>
                  <a:gd name="T60" fmla="*/ 366 w 369"/>
                  <a:gd name="T61" fmla="*/ 228 h 273"/>
                  <a:gd name="T62" fmla="*/ 366 w 369"/>
                  <a:gd name="T63" fmla="*/ 217 h 273"/>
                  <a:gd name="T64" fmla="*/ 366 w 369"/>
                  <a:gd name="T65" fmla="*/ 217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9" h="273">
                    <a:moveTo>
                      <a:pt x="80" y="222"/>
                    </a:moveTo>
                    <a:cubicBezTo>
                      <a:pt x="80" y="227"/>
                      <a:pt x="76" y="230"/>
                      <a:pt x="72" y="230"/>
                    </a:cubicBezTo>
                    <a:cubicBezTo>
                      <a:pt x="8" y="230"/>
                      <a:pt x="8" y="230"/>
                      <a:pt x="8" y="230"/>
                    </a:cubicBezTo>
                    <a:cubicBezTo>
                      <a:pt x="4" y="230"/>
                      <a:pt x="0" y="227"/>
                      <a:pt x="0" y="222"/>
                    </a:cubicBezTo>
                    <a:cubicBezTo>
                      <a:pt x="0" y="218"/>
                      <a:pt x="4" y="214"/>
                      <a:pt x="8" y="214"/>
                    </a:cubicBezTo>
                    <a:cubicBezTo>
                      <a:pt x="72" y="214"/>
                      <a:pt x="72" y="214"/>
                      <a:pt x="72" y="214"/>
                    </a:cubicBezTo>
                    <a:cubicBezTo>
                      <a:pt x="76" y="214"/>
                      <a:pt x="80" y="218"/>
                      <a:pt x="80" y="222"/>
                    </a:cubicBezTo>
                    <a:close/>
                    <a:moveTo>
                      <a:pt x="366" y="217"/>
                    </a:moveTo>
                    <a:cubicBezTo>
                      <a:pt x="324" y="174"/>
                      <a:pt x="324" y="174"/>
                      <a:pt x="324" y="174"/>
                    </a:cubicBezTo>
                    <a:cubicBezTo>
                      <a:pt x="320" y="171"/>
                      <a:pt x="315" y="171"/>
                      <a:pt x="312" y="174"/>
                    </a:cubicBezTo>
                    <a:cubicBezTo>
                      <a:pt x="309" y="178"/>
                      <a:pt x="309" y="183"/>
                      <a:pt x="312" y="186"/>
                    </a:cubicBezTo>
                    <a:cubicBezTo>
                      <a:pt x="341" y="214"/>
                      <a:pt x="341" y="214"/>
                      <a:pt x="341" y="214"/>
                    </a:cubicBezTo>
                    <a:cubicBezTo>
                      <a:pt x="176" y="214"/>
                      <a:pt x="176" y="214"/>
                      <a:pt x="176" y="214"/>
                    </a:cubicBezTo>
                    <a:cubicBezTo>
                      <a:pt x="125" y="214"/>
                      <a:pt x="84" y="173"/>
                      <a:pt x="85" y="123"/>
                    </a:cubicBezTo>
                    <a:cubicBezTo>
                      <a:pt x="85" y="73"/>
                      <a:pt x="125" y="32"/>
                      <a:pt x="176" y="32"/>
                    </a:cubicBezTo>
                    <a:cubicBezTo>
                      <a:pt x="226" y="32"/>
                      <a:pt x="267" y="73"/>
                      <a:pt x="267" y="123"/>
                    </a:cubicBezTo>
                    <a:cubicBezTo>
                      <a:pt x="267" y="139"/>
                      <a:pt x="263" y="155"/>
                      <a:pt x="254" y="169"/>
                    </a:cubicBezTo>
                    <a:cubicBezTo>
                      <a:pt x="254" y="171"/>
                      <a:pt x="253" y="172"/>
                      <a:pt x="252" y="173"/>
                    </a:cubicBezTo>
                    <a:cubicBezTo>
                      <a:pt x="249" y="177"/>
                      <a:pt x="250" y="182"/>
                      <a:pt x="254" y="184"/>
                    </a:cubicBezTo>
                    <a:cubicBezTo>
                      <a:pt x="258" y="187"/>
                      <a:pt x="263" y="186"/>
                      <a:pt x="265" y="182"/>
                    </a:cubicBezTo>
                    <a:cubicBezTo>
                      <a:pt x="265" y="182"/>
                      <a:pt x="265" y="182"/>
                      <a:pt x="265" y="182"/>
                    </a:cubicBezTo>
                    <a:cubicBezTo>
                      <a:pt x="266" y="180"/>
                      <a:pt x="267" y="179"/>
                      <a:pt x="268" y="178"/>
                    </a:cubicBezTo>
                    <a:cubicBezTo>
                      <a:pt x="298" y="127"/>
                      <a:pt x="281" y="61"/>
                      <a:pt x="230" y="31"/>
                    </a:cubicBezTo>
                    <a:cubicBezTo>
                      <a:pt x="179" y="0"/>
                      <a:pt x="114" y="17"/>
                      <a:pt x="83" y="68"/>
                    </a:cubicBezTo>
                    <a:cubicBezTo>
                      <a:pt x="53" y="119"/>
                      <a:pt x="70" y="185"/>
                      <a:pt x="121" y="215"/>
                    </a:cubicBezTo>
                    <a:cubicBezTo>
                      <a:pt x="138" y="225"/>
                      <a:pt x="156" y="230"/>
                      <a:pt x="176" y="230"/>
                    </a:cubicBezTo>
                    <a:cubicBezTo>
                      <a:pt x="341" y="230"/>
                      <a:pt x="341" y="230"/>
                      <a:pt x="341" y="230"/>
                    </a:cubicBezTo>
                    <a:cubicBezTo>
                      <a:pt x="312" y="259"/>
                      <a:pt x="312" y="259"/>
                      <a:pt x="312" y="259"/>
                    </a:cubicBezTo>
                    <a:cubicBezTo>
                      <a:pt x="309" y="262"/>
                      <a:pt x="309" y="267"/>
                      <a:pt x="312" y="270"/>
                    </a:cubicBezTo>
                    <a:cubicBezTo>
                      <a:pt x="315" y="273"/>
                      <a:pt x="320" y="273"/>
                      <a:pt x="324" y="270"/>
                    </a:cubicBezTo>
                    <a:cubicBezTo>
                      <a:pt x="366" y="228"/>
                      <a:pt x="366" y="228"/>
                      <a:pt x="366" y="228"/>
                    </a:cubicBezTo>
                    <a:cubicBezTo>
                      <a:pt x="369" y="225"/>
                      <a:pt x="369" y="220"/>
                      <a:pt x="366" y="217"/>
                    </a:cubicBezTo>
                    <a:cubicBezTo>
                      <a:pt x="366" y="217"/>
                      <a:pt x="366" y="217"/>
                      <a:pt x="366" y="21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Arial Narrow" pitchFamily="34" charset="0"/>
                  <a:ea typeface="+mn-ea"/>
                  <a:cs typeface="+mn-cs"/>
                </a:endParaRPr>
              </a:p>
            </p:txBody>
          </p:sp>
        </p:grpSp>
        <p:grpSp>
          <p:nvGrpSpPr>
            <p:cNvPr id="9" name="Group 8">
              <a:extLst>
                <a:ext uri="{FF2B5EF4-FFF2-40B4-BE49-F238E27FC236}">
                  <a16:creationId xmlns:a16="http://schemas.microsoft.com/office/drawing/2014/main" id="{0E76532C-6F16-4219-B594-08ADFBC86B88}"/>
                </a:ext>
              </a:extLst>
            </p:cNvPr>
            <p:cNvGrpSpPr/>
            <p:nvPr/>
          </p:nvGrpSpPr>
          <p:grpSpPr>
            <a:xfrm>
              <a:off x="8567404" y="5462314"/>
              <a:ext cx="3213183" cy="641599"/>
              <a:chOff x="8567404" y="5462314"/>
              <a:chExt cx="3213183" cy="641599"/>
            </a:xfrm>
          </p:grpSpPr>
          <p:sp>
            <p:nvSpPr>
              <p:cNvPr id="70" name="Rectangle 69"/>
              <p:cNvSpPr/>
              <p:nvPr/>
            </p:nvSpPr>
            <p:spPr>
              <a:xfrm>
                <a:off x="8567404" y="5462939"/>
                <a:ext cx="1843419" cy="640937"/>
              </a:xfrm>
              <a:prstGeom prst="rect">
                <a:avLst/>
              </a:prstGeom>
              <a:solidFill>
                <a:srgbClr val="006FC4"/>
              </a:solidFill>
            </p:spPr>
            <p:txBody>
              <a:bodyPr wrap="square" anchor="ctr">
                <a:no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Times New Roman" panose="02020603050405020304" pitchFamily="18" charset="0"/>
                    <a:cs typeface="Calibri" panose="020F0502020204030204" pitchFamily="34" charset="0"/>
                  </a:rPr>
                  <a:t>Customer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Times New Roman" panose="02020603050405020304" pitchFamily="18" charset="0"/>
                    <a:cs typeface="Calibri" panose="020F0502020204030204" pitchFamily="34" charset="0"/>
                  </a:rPr>
                  <a:t>Intimacy </a:t>
                </a:r>
                <a:br>
                  <a:rPr kumimoji="0" lang="en-US" sz="1100" b="0" i="0" u="none" strike="noStrike" kern="1200" cap="none" spc="0" normalizeH="0" baseline="0" noProof="0">
                    <a:ln>
                      <a:noFill/>
                    </a:ln>
                    <a:solidFill>
                      <a:srgbClr val="FFFFFF"/>
                    </a:solidFill>
                    <a:effectLst/>
                    <a:uLnTx/>
                    <a:uFillTx/>
                    <a:latin typeface="Arial" panose="020B0604020202020204"/>
                    <a:ea typeface="Times New Roman" panose="02020603050405020304" pitchFamily="18" charset="0"/>
                    <a:cs typeface="Calibri" panose="020F0502020204030204" pitchFamily="34" charset="0"/>
                  </a:rPr>
                </a:br>
                <a:r>
                  <a:rPr kumimoji="0" lang="en-US" sz="1100" b="0" i="0" u="none" strike="noStrike" kern="1200" cap="none" spc="0" normalizeH="0" baseline="0" noProof="0">
                    <a:ln>
                      <a:noFill/>
                    </a:ln>
                    <a:solidFill>
                      <a:srgbClr val="FFFFFF"/>
                    </a:solidFill>
                    <a:effectLst/>
                    <a:uLnTx/>
                    <a:uFillTx/>
                    <a:latin typeface="Arial" panose="020B0604020202020204"/>
                    <a:ea typeface="Times New Roman" panose="02020603050405020304" pitchFamily="18" charset="0"/>
                    <a:cs typeface="Calibri" panose="020F0502020204030204" pitchFamily="34" charset="0"/>
                  </a:rPr>
                  <a:t>Focus</a:t>
                </a: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Calibri" panose="020F0502020204030204" pitchFamily="34" charset="0"/>
                </a:endParaRPr>
              </a:p>
            </p:txBody>
          </p:sp>
          <p:sp>
            <p:nvSpPr>
              <p:cNvPr id="53" name="Rectangle 52">
                <a:extLst>
                  <a:ext uri="{FF2B5EF4-FFF2-40B4-BE49-F238E27FC236}">
                    <a16:creationId xmlns:a16="http://schemas.microsoft.com/office/drawing/2014/main" id="{1700F8B5-2B52-4FAB-A3D0-14985283BA5D}"/>
                  </a:ext>
                </a:extLst>
              </p:cNvPr>
              <p:cNvSpPr/>
              <p:nvPr/>
            </p:nvSpPr>
            <p:spPr>
              <a:xfrm>
                <a:off x="10410824" y="5462314"/>
                <a:ext cx="1369763" cy="641599"/>
              </a:xfrm>
              <a:prstGeom prst="rect">
                <a:avLst/>
              </a:prstGeom>
              <a:solidFill>
                <a:srgbClr val="E9EDF1"/>
              </a:solidFill>
              <a:ln w="28575">
                <a:noFill/>
                <a:round/>
                <a:headEnd/>
                <a:tailEnd/>
              </a:ln>
              <a:effectLst/>
            </p:spPr>
            <p:txBody>
              <a:bodyPr wrap="square" lIns="72000" tIns="72000" rIns="72000" bIns="72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333333"/>
                    </a:solidFill>
                    <a:effectLst/>
                    <a:uLnTx/>
                    <a:uFillTx/>
                    <a:latin typeface="Arial" panose="020B0604020202020204"/>
                    <a:ea typeface="+mn-ea"/>
                    <a:cs typeface="+mn-cs"/>
                  </a:rPr>
                  <a:t>Be valued as a business partner </a:t>
                </a:r>
              </a:p>
            </p:txBody>
          </p:sp>
          <p:sp>
            <p:nvSpPr>
              <p:cNvPr id="99" name="Graphic 31">
                <a:extLst>
                  <a:ext uri="{FF2B5EF4-FFF2-40B4-BE49-F238E27FC236}">
                    <a16:creationId xmlns:a16="http://schemas.microsoft.com/office/drawing/2014/main" id="{97449F1F-5743-46CF-A80D-61D2703482BF}"/>
                  </a:ext>
                </a:extLst>
              </p:cNvPr>
              <p:cNvSpPr>
                <a:spLocks noChangeAspect="1"/>
              </p:cNvSpPr>
              <p:nvPr/>
            </p:nvSpPr>
            <p:spPr>
              <a:xfrm>
                <a:off x="8672201" y="5617760"/>
                <a:ext cx="498861" cy="330705"/>
              </a:xfrm>
              <a:custGeom>
                <a:avLst/>
                <a:gdLst>
                  <a:gd name="connsiteX0" fmla="*/ 734014 w 736920"/>
                  <a:gd name="connsiteY0" fmla="*/ 129300 h 488520"/>
                  <a:gd name="connsiteX1" fmla="*/ 723548 w 736920"/>
                  <a:gd name="connsiteY1" fmla="*/ 97770 h 488520"/>
                  <a:gd name="connsiteX2" fmla="*/ 665811 w 736920"/>
                  <a:gd name="connsiteY2" fmla="*/ 23896 h 488520"/>
                  <a:gd name="connsiteX3" fmla="*/ 626722 w 736920"/>
                  <a:gd name="connsiteY3" fmla="*/ 5341 h 488520"/>
                  <a:gd name="connsiteX4" fmla="*/ 601186 w 736920"/>
                  <a:gd name="connsiteY4" fmla="*/ 12495 h 488520"/>
                  <a:gd name="connsiteX5" fmla="*/ 544890 w 736920"/>
                  <a:gd name="connsiteY5" fmla="*/ 47519 h 488520"/>
                  <a:gd name="connsiteX6" fmla="*/ 519015 w 736920"/>
                  <a:gd name="connsiteY6" fmla="*/ 53820 h 488520"/>
                  <a:gd name="connsiteX7" fmla="*/ 499176 w 736920"/>
                  <a:gd name="connsiteY7" fmla="*/ 49928 h 488520"/>
                  <a:gd name="connsiteX8" fmla="*/ 444048 w 736920"/>
                  <a:gd name="connsiteY8" fmla="*/ 23225 h 488520"/>
                  <a:gd name="connsiteX9" fmla="*/ 415275 w 736920"/>
                  <a:gd name="connsiteY9" fmla="*/ 17173 h 488520"/>
                  <a:gd name="connsiteX10" fmla="*/ 374811 w 736920"/>
                  <a:gd name="connsiteY10" fmla="*/ 28831 h 488520"/>
                  <a:gd name="connsiteX11" fmla="*/ 368377 w 736920"/>
                  <a:gd name="connsiteY11" fmla="*/ 33344 h 488520"/>
                  <a:gd name="connsiteX12" fmla="*/ 346477 w 736920"/>
                  <a:gd name="connsiteY12" fmla="*/ 22439 h 488520"/>
                  <a:gd name="connsiteX13" fmla="*/ 310575 w 736920"/>
                  <a:gd name="connsiteY13" fmla="*/ 15053 h 488520"/>
                  <a:gd name="connsiteX14" fmla="*/ 277620 w 736920"/>
                  <a:gd name="connsiteY14" fmla="*/ 21097 h 488520"/>
                  <a:gd name="connsiteX15" fmla="*/ 240070 w 736920"/>
                  <a:gd name="connsiteY15" fmla="*/ 37119 h 488520"/>
                  <a:gd name="connsiteX16" fmla="*/ 214585 w 736920"/>
                  <a:gd name="connsiteY16" fmla="*/ 41458 h 488520"/>
                  <a:gd name="connsiteX17" fmla="*/ 189115 w 736920"/>
                  <a:gd name="connsiteY17" fmla="*/ 37119 h 488520"/>
                  <a:gd name="connsiteX18" fmla="*/ 151532 w 736920"/>
                  <a:gd name="connsiteY18" fmla="*/ 21089 h 488520"/>
                  <a:gd name="connsiteX19" fmla="*/ 130087 w 736920"/>
                  <a:gd name="connsiteY19" fmla="*/ 16908 h 488520"/>
                  <a:gd name="connsiteX20" fmla="*/ 105686 w 736920"/>
                  <a:gd name="connsiteY20" fmla="*/ 21694 h 488520"/>
                  <a:gd name="connsiteX21" fmla="*/ 85102 w 736920"/>
                  <a:gd name="connsiteY21" fmla="*/ 35861 h 488520"/>
                  <a:gd name="connsiteX22" fmla="*/ 16676 w 736920"/>
                  <a:gd name="connsiteY22" fmla="*/ 112492 h 488520"/>
                  <a:gd name="connsiteX23" fmla="*/ 5341 w 736920"/>
                  <a:gd name="connsiteY23" fmla="*/ 142126 h 488520"/>
                  <a:gd name="connsiteX24" fmla="*/ 21015 w 736920"/>
                  <a:gd name="connsiteY24" fmla="*/ 176008 h 488520"/>
                  <a:gd name="connsiteX25" fmla="*/ 84845 w 736920"/>
                  <a:gd name="connsiteY25" fmla="*/ 230466 h 488520"/>
                  <a:gd name="connsiteX26" fmla="*/ 54565 w 736920"/>
                  <a:gd name="connsiteY26" fmla="*/ 262054 h 488520"/>
                  <a:gd name="connsiteX27" fmla="*/ 42062 w 736920"/>
                  <a:gd name="connsiteY27" fmla="*/ 293228 h 488520"/>
                  <a:gd name="connsiteX28" fmla="*/ 56114 w 736920"/>
                  <a:gd name="connsiteY28" fmla="*/ 325942 h 488520"/>
                  <a:gd name="connsiteX29" fmla="*/ 62257 w 736920"/>
                  <a:gd name="connsiteY29" fmla="*/ 331780 h 488520"/>
                  <a:gd name="connsiteX30" fmla="*/ 82278 w 736920"/>
                  <a:gd name="connsiteY30" fmla="*/ 342626 h 488520"/>
                  <a:gd name="connsiteX31" fmla="*/ 76648 w 736920"/>
                  <a:gd name="connsiteY31" fmla="*/ 364080 h 488520"/>
                  <a:gd name="connsiteX32" fmla="*/ 90683 w 736920"/>
                  <a:gd name="connsiteY32" fmla="*/ 396802 h 488520"/>
                  <a:gd name="connsiteX33" fmla="*/ 90666 w 736920"/>
                  <a:gd name="connsiteY33" fmla="*/ 396794 h 488520"/>
                  <a:gd name="connsiteX34" fmla="*/ 96826 w 736920"/>
                  <a:gd name="connsiteY34" fmla="*/ 402656 h 488520"/>
                  <a:gd name="connsiteX35" fmla="*/ 128166 w 736920"/>
                  <a:gd name="connsiteY35" fmla="*/ 415101 h 488520"/>
                  <a:gd name="connsiteX36" fmla="*/ 145877 w 736920"/>
                  <a:gd name="connsiteY36" fmla="*/ 411533 h 488520"/>
                  <a:gd name="connsiteX37" fmla="*/ 158430 w 736920"/>
                  <a:gd name="connsiteY37" fmla="*/ 433392 h 488520"/>
                  <a:gd name="connsiteX38" fmla="*/ 164590 w 736920"/>
                  <a:gd name="connsiteY38" fmla="*/ 439254 h 488520"/>
                  <a:gd name="connsiteX39" fmla="*/ 195930 w 736920"/>
                  <a:gd name="connsiteY39" fmla="*/ 451699 h 488520"/>
                  <a:gd name="connsiteX40" fmla="*/ 221093 w 736920"/>
                  <a:gd name="connsiteY40" fmla="*/ 444106 h 488520"/>
                  <a:gd name="connsiteX41" fmla="*/ 232900 w 736920"/>
                  <a:gd name="connsiteY41" fmla="*/ 463506 h 488520"/>
                  <a:gd name="connsiteX42" fmla="*/ 239060 w 736920"/>
                  <a:gd name="connsiteY42" fmla="*/ 469368 h 488520"/>
                  <a:gd name="connsiteX43" fmla="*/ 270383 w 736920"/>
                  <a:gd name="connsiteY43" fmla="*/ 481813 h 488520"/>
                  <a:gd name="connsiteX44" fmla="*/ 303263 w 736920"/>
                  <a:gd name="connsiteY44" fmla="*/ 467845 h 488520"/>
                  <a:gd name="connsiteX45" fmla="*/ 330024 w 736920"/>
                  <a:gd name="connsiteY45" fmla="*/ 439900 h 488520"/>
                  <a:gd name="connsiteX46" fmla="*/ 366382 w 736920"/>
                  <a:gd name="connsiteY46" fmla="*/ 473550 h 488520"/>
                  <a:gd name="connsiteX47" fmla="*/ 397283 w 736920"/>
                  <a:gd name="connsiteY47" fmla="*/ 485614 h 488520"/>
                  <a:gd name="connsiteX48" fmla="*/ 430535 w 736920"/>
                  <a:gd name="connsiteY48" fmla="*/ 471240 h 488520"/>
                  <a:gd name="connsiteX49" fmla="*/ 436340 w 736920"/>
                  <a:gd name="connsiteY49" fmla="*/ 465021 h 488520"/>
                  <a:gd name="connsiteX50" fmla="*/ 446516 w 736920"/>
                  <a:gd name="connsiteY50" fmla="*/ 446623 h 488520"/>
                  <a:gd name="connsiteX51" fmla="*/ 460600 w 736920"/>
                  <a:gd name="connsiteY51" fmla="*/ 459623 h 488520"/>
                  <a:gd name="connsiteX52" fmla="*/ 491484 w 736920"/>
                  <a:gd name="connsiteY52" fmla="*/ 471654 h 488520"/>
                  <a:gd name="connsiteX53" fmla="*/ 524795 w 736920"/>
                  <a:gd name="connsiteY53" fmla="*/ 457255 h 488520"/>
                  <a:gd name="connsiteX54" fmla="*/ 530566 w 736920"/>
                  <a:gd name="connsiteY54" fmla="*/ 451045 h 488520"/>
                  <a:gd name="connsiteX55" fmla="*/ 542141 w 736920"/>
                  <a:gd name="connsiteY55" fmla="*/ 426097 h 488520"/>
                  <a:gd name="connsiteX56" fmla="*/ 553427 w 736920"/>
                  <a:gd name="connsiteY56" fmla="*/ 427695 h 488520"/>
                  <a:gd name="connsiteX57" fmla="*/ 586713 w 736920"/>
                  <a:gd name="connsiteY57" fmla="*/ 413304 h 488520"/>
                  <a:gd name="connsiteX58" fmla="*/ 592500 w 736920"/>
                  <a:gd name="connsiteY58" fmla="*/ 407094 h 488520"/>
                  <a:gd name="connsiteX59" fmla="*/ 604597 w 736920"/>
                  <a:gd name="connsiteY59" fmla="*/ 376343 h 488520"/>
                  <a:gd name="connsiteX60" fmla="*/ 603355 w 736920"/>
                  <a:gd name="connsiteY60" fmla="*/ 366208 h 488520"/>
                  <a:gd name="connsiteX61" fmla="*/ 630588 w 736920"/>
                  <a:gd name="connsiteY61" fmla="*/ 352422 h 488520"/>
                  <a:gd name="connsiteX62" fmla="*/ 636393 w 736920"/>
                  <a:gd name="connsiteY62" fmla="*/ 346203 h 488520"/>
                  <a:gd name="connsiteX63" fmla="*/ 648490 w 736920"/>
                  <a:gd name="connsiteY63" fmla="*/ 315443 h 488520"/>
                  <a:gd name="connsiteX64" fmla="*/ 634033 w 736920"/>
                  <a:gd name="connsiteY64" fmla="*/ 282315 h 488520"/>
                  <a:gd name="connsiteX65" fmla="*/ 623178 w 736920"/>
                  <a:gd name="connsiteY65" fmla="*/ 272288 h 488520"/>
                  <a:gd name="connsiteX66" fmla="*/ 721147 w 736920"/>
                  <a:gd name="connsiteY66" fmla="*/ 163969 h 488520"/>
                  <a:gd name="connsiteX67" fmla="*/ 734014 w 736920"/>
                  <a:gd name="connsiteY67" fmla="*/ 129300 h 488520"/>
                  <a:gd name="connsiteX68" fmla="*/ 73212 w 736920"/>
                  <a:gd name="connsiteY68" fmla="*/ 308107 h 488520"/>
                  <a:gd name="connsiteX69" fmla="*/ 66836 w 736920"/>
                  <a:gd name="connsiteY69" fmla="*/ 293228 h 488520"/>
                  <a:gd name="connsiteX70" fmla="*/ 72500 w 736920"/>
                  <a:gd name="connsiteY70" fmla="*/ 279069 h 488520"/>
                  <a:gd name="connsiteX71" fmla="*/ 134517 w 736920"/>
                  <a:gd name="connsiteY71" fmla="*/ 214353 h 488520"/>
                  <a:gd name="connsiteX72" fmla="*/ 149479 w 736920"/>
                  <a:gd name="connsiteY72" fmla="*/ 208018 h 488520"/>
                  <a:gd name="connsiteX73" fmla="*/ 163712 w 736920"/>
                  <a:gd name="connsiteY73" fmla="*/ 213657 h 488520"/>
                  <a:gd name="connsiteX74" fmla="*/ 169839 w 736920"/>
                  <a:gd name="connsiteY74" fmla="*/ 219503 h 488520"/>
                  <a:gd name="connsiteX75" fmla="*/ 176198 w 736920"/>
                  <a:gd name="connsiteY75" fmla="*/ 234390 h 488520"/>
                  <a:gd name="connsiteX76" fmla="*/ 172530 w 736920"/>
                  <a:gd name="connsiteY76" fmla="*/ 246007 h 488520"/>
                  <a:gd name="connsiteX77" fmla="*/ 105595 w 736920"/>
                  <a:gd name="connsiteY77" fmla="*/ 315758 h 488520"/>
                  <a:gd name="connsiteX78" fmla="*/ 93597 w 736920"/>
                  <a:gd name="connsiteY78" fmla="*/ 319575 h 488520"/>
                  <a:gd name="connsiteX79" fmla="*/ 79364 w 736920"/>
                  <a:gd name="connsiteY79" fmla="*/ 313944 h 488520"/>
                  <a:gd name="connsiteX80" fmla="*/ 73212 w 736920"/>
                  <a:gd name="connsiteY80" fmla="*/ 308107 h 488520"/>
                  <a:gd name="connsiteX81" fmla="*/ 128183 w 736920"/>
                  <a:gd name="connsiteY81" fmla="*/ 390443 h 488520"/>
                  <a:gd name="connsiteX82" fmla="*/ 113949 w 736920"/>
                  <a:gd name="connsiteY82" fmla="*/ 384813 h 488520"/>
                  <a:gd name="connsiteX83" fmla="*/ 107789 w 736920"/>
                  <a:gd name="connsiteY83" fmla="*/ 378959 h 488520"/>
                  <a:gd name="connsiteX84" fmla="*/ 107773 w 736920"/>
                  <a:gd name="connsiteY84" fmla="*/ 378951 h 488520"/>
                  <a:gd name="connsiteX85" fmla="*/ 101430 w 736920"/>
                  <a:gd name="connsiteY85" fmla="*/ 364072 h 488520"/>
                  <a:gd name="connsiteX86" fmla="*/ 107077 w 736920"/>
                  <a:gd name="connsiteY86" fmla="*/ 349913 h 488520"/>
                  <a:gd name="connsiteX87" fmla="*/ 190440 w 736920"/>
                  <a:gd name="connsiteY87" fmla="*/ 263031 h 488520"/>
                  <a:gd name="connsiteX88" fmla="*/ 204740 w 736920"/>
                  <a:gd name="connsiteY88" fmla="*/ 257260 h 488520"/>
                  <a:gd name="connsiteX89" fmla="*/ 218973 w 736920"/>
                  <a:gd name="connsiteY89" fmla="*/ 262890 h 488520"/>
                  <a:gd name="connsiteX90" fmla="*/ 225133 w 736920"/>
                  <a:gd name="connsiteY90" fmla="*/ 268752 h 488520"/>
                  <a:gd name="connsiteX91" fmla="*/ 225133 w 736920"/>
                  <a:gd name="connsiteY91" fmla="*/ 268752 h 488520"/>
                  <a:gd name="connsiteX92" fmla="*/ 231492 w 736920"/>
                  <a:gd name="connsiteY92" fmla="*/ 283631 h 488520"/>
                  <a:gd name="connsiteX93" fmla="*/ 225829 w 736920"/>
                  <a:gd name="connsiteY93" fmla="*/ 297799 h 488520"/>
                  <a:gd name="connsiteX94" fmla="*/ 143128 w 736920"/>
                  <a:gd name="connsiteY94" fmla="*/ 384126 h 488520"/>
                  <a:gd name="connsiteX95" fmla="*/ 128183 w 736920"/>
                  <a:gd name="connsiteY95" fmla="*/ 390443 h 488520"/>
                  <a:gd name="connsiteX96" fmla="*/ 195946 w 736920"/>
                  <a:gd name="connsiteY96" fmla="*/ 427041 h 488520"/>
                  <a:gd name="connsiteX97" fmla="*/ 181713 w 736920"/>
                  <a:gd name="connsiteY97" fmla="*/ 421402 h 488520"/>
                  <a:gd name="connsiteX98" fmla="*/ 175536 w 736920"/>
                  <a:gd name="connsiteY98" fmla="*/ 415548 h 488520"/>
                  <a:gd name="connsiteX99" fmla="*/ 169177 w 736920"/>
                  <a:gd name="connsiteY99" fmla="*/ 400669 h 488520"/>
                  <a:gd name="connsiteX100" fmla="*/ 173739 w 736920"/>
                  <a:gd name="connsiteY100" fmla="*/ 387885 h 488520"/>
                  <a:gd name="connsiteX101" fmla="*/ 231310 w 736920"/>
                  <a:gd name="connsiteY101" fmla="*/ 327797 h 488520"/>
                  <a:gd name="connsiteX102" fmla="*/ 245105 w 736920"/>
                  <a:gd name="connsiteY102" fmla="*/ 322448 h 488520"/>
                  <a:gd name="connsiteX103" fmla="*/ 259338 w 736920"/>
                  <a:gd name="connsiteY103" fmla="*/ 328078 h 488520"/>
                  <a:gd name="connsiteX104" fmla="*/ 265515 w 736920"/>
                  <a:gd name="connsiteY104" fmla="*/ 333941 h 488520"/>
                  <a:gd name="connsiteX105" fmla="*/ 265515 w 736920"/>
                  <a:gd name="connsiteY105" fmla="*/ 333941 h 488520"/>
                  <a:gd name="connsiteX106" fmla="*/ 271874 w 736920"/>
                  <a:gd name="connsiteY106" fmla="*/ 348812 h 488520"/>
                  <a:gd name="connsiteX107" fmla="*/ 266210 w 736920"/>
                  <a:gd name="connsiteY107" fmla="*/ 362979 h 488520"/>
                  <a:gd name="connsiteX108" fmla="*/ 210883 w 736920"/>
                  <a:gd name="connsiteY108" fmla="*/ 420715 h 488520"/>
                  <a:gd name="connsiteX109" fmla="*/ 195946 w 736920"/>
                  <a:gd name="connsiteY109" fmla="*/ 427041 h 488520"/>
                  <a:gd name="connsiteX110" fmla="*/ 285337 w 736920"/>
                  <a:gd name="connsiteY110" fmla="*/ 450829 h 488520"/>
                  <a:gd name="connsiteX111" fmla="*/ 270392 w 736920"/>
                  <a:gd name="connsiteY111" fmla="*/ 457155 h 488520"/>
                  <a:gd name="connsiteX112" fmla="*/ 256158 w 736920"/>
                  <a:gd name="connsiteY112" fmla="*/ 451517 h 488520"/>
                  <a:gd name="connsiteX113" fmla="*/ 249998 w 736920"/>
                  <a:gd name="connsiteY113" fmla="*/ 445663 h 488520"/>
                  <a:gd name="connsiteX114" fmla="*/ 243639 w 736920"/>
                  <a:gd name="connsiteY114" fmla="*/ 430784 h 488520"/>
                  <a:gd name="connsiteX115" fmla="*/ 249303 w 736920"/>
                  <a:gd name="connsiteY115" fmla="*/ 416625 h 488520"/>
                  <a:gd name="connsiteX116" fmla="*/ 284219 w 736920"/>
                  <a:gd name="connsiteY116" fmla="*/ 380168 h 488520"/>
                  <a:gd name="connsiteX117" fmla="*/ 299181 w 736920"/>
                  <a:gd name="connsiteY117" fmla="*/ 373842 h 488520"/>
                  <a:gd name="connsiteX118" fmla="*/ 313415 w 736920"/>
                  <a:gd name="connsiteY118" fmla="*/ 379481 h 488520"/>
                  <a:gd name="connsiteX119" fmla="*/ 319592 w 736920"/>
                  <a:gd name="connsiteY119" fmla="*/ 385335 h 488520"/>
                  <a:gd name="connsiteX120" fmla="*/ 319592 w 736920"/>
                  <a:gd name="connsiteY120" fmla="*/ 385335 h 488520"/>
                  <a:gd name="connsiteX121" fmla="*/ 325934 w 736920"/>
                  <a:gd name="connsiteY121" fmla="*/ 400206 h 488520"/>
                  <a:gd name="connsiteX122" fmla="*/ 320270 w 736920"/>
                  <a:gd name="connsiteY122" fmla="*/ 414373 h 488520"/>
                  <a:gd name="connsiteX123" fmla="*/ 285337 w 736920"/>
                  <a:gd name="connsiteY123" fmla="*/ 450829 h 488520"/>
                  <a:gd name="connsiteX124" fmla="*/ 618251 w 736920"/>
                  <a:gd name="connsiteY124" fmla="*/ 329436 h 488520"/>
                  <a:gd name="connsiteX125" fmla="*/ 612463 w 736920"/>
                  <a:gd name="connsiteY125" fmla="*/ 335646 h 488520"/>
                  <a:gd name="connsiteX126" fmla="*/ 597328 w 736920"/>
                  <a:gd name="connsiteY126" fmla="*/ 342163 h 488520"/>
                  <a:gd name="connsiteX127" fmla="*/ 583293 w 736920"/>
                  <a:gd name="connsiteY127" fmla="*/ 336706 h 488520"/>
                  <a:gd name="connsiteX128" fmla="*/ 485755 w 736920"/>
                  <a:gd name="connsiteY128" fmla="*/ 246504 h 488520"/>
                  <a:gd name="connsiteX129" fmla="*/ 468888 w 736920"/>
                  <a:gd name="connsiteY129" fmla="*/ 264563 h 488520"/>
                  <a:gd name="connsiteX130" fmla="*/ 573291 w 736920"/>
                  <a:gd name="connsiteY130" fmla="*/ 361281 h 488520"/>
                  <a:gd name="connsiteX131" fmla="*/ 579857 w 736920"/>
                  <a:gd name="connsiteY131" fmla="*/ 376351 h 488520"/>
                  <a:gd name="connsiteX132" fmla="*/ 574359 w 736920"/>
                  <a:gd name="connsiteY132" fmla="*/ 390327 h 488520"/>
                  <a:gd name="connsiteX133" fmla="*/ 568588 w 736920"/>
                  <a:gd name="connsiteY133" fmla="*/ 396537 h 488520"/>
                  <a:gd name="connsiteX134" fmla="*/ 553452 w 736920"/>
                  <a:gd name="connsiteY134" fmla="*/ 403054 h 488520"/>
                  <a:gd name="connsiteX135" fmla="*/ 539434 w 736920"/>
                  <a:gd name="connsiteY135" fmla="*/ 397606 h 488520"/>
                  <a:gd name="connsiteX136" fmla="*/ 441871 w 736920"/>
                  <a:gd name="connsiteY136" fmla="*/ 307403 h 488520"/>
                  <a:gd name="connsiteX137" fmla="*/ 425021 w 736920"/>
                  <a:gd name="connsiteY137" fmla="*/ 325462 h 488520"/>
                  <a:gd name="connsiteX138" fmla="*/ 511605 w 736920"/>
                  <a:gd name="connsiteY138" fmla="*/ 405530 h 488520"/>
                  <a:gd name="connsiteX139" fmla="*/ 517914 w 736920"/>
                  <a:gd name="connsiteY139" fmla="*/ 420318 h 488520"/>
                  <a:gd name="connsiteX140" fmla="*/ 512449 w 736920"/>
                  <a:gd name="connsiteY140" fmla="*/ 434278 h 488520"/>
                  <a:gd name="connsiteX141" fmla="*/ 506662 w 736920"/>
                  <a:gd name="connsiteY141" fmla="*/ 440488 h 488520"/>
                  <a:gd name="connsiteX142" fmla="*/ 491509 w 736920"/>
                  <a:gd name="connsiteY142" fmla="*/ 447012 h 488520"/>
                  <a:gd name="connsiteX143" fmla="*/ 477475 w 736920"/>
                  <a:gd name="connsiteY143" fmla="*/ 441564 h 488520"/>
                  <a:gd name="connsiteX144" fmla="*/ 391064 w 736920"/>
                  <a:gd name="connsiteY144" fmla="*/ 361786 h 488520"/>
                  <a:gd name="connsiteX145" fmla="*/ 391048 w 736920"/>
                  <a:gd name="connsiteY145" fmla="*/ 361786 h 488520"/>
                  <a:gd name="connsiteX146" fmla="*/ 391031 w 736920"/>
                  <a:gd name="connsiteY146" fmla="*/ 361770 h 488520"/>
                  <a:gd name="connsiteX147" fmla="*/ 374215 w 736920"/>
                  <a:gd name="connsiteY147" fmla="*/ 379862 h 488520"/>
                  <a:gd name="connsiteX148" fmla="*/ 374231 w 736920"/>
                  <a:gd name="connsiteY148" fmla="*/ 379878 h 488520"/>
                  <a:gd name="connsiteX149" fmla="*/ 374231 w 736920"/>
                  <a:gd name="connsiteY149" fmla="*/ 379878 h 488520"/>
                  <a:gd name="connsiteX150" fmla="*/ 374554 w 736920"/>
                  <a:gd name="connsiteY150" fmla="*/ 380184 h 488520"/>
                  <a:gd name="connsiteX151" fmla="*/ 417834 w 736920"/>
                  <a:gd name="connsiteY151" fmla="*/ 420127 h 488520"/>
                  <a:gd name="connsiteX152" fmla="*/ 423671 w 736920"/>
                  <a:gd name="connsiteY152" fmla="*/ 434344 h 488520"/>
                  <a:gd name="connsiteX153" fmla="*/ 418206 w 736920"/>
                  <a:gd name="connsiteY153" fmla="*/ 448254 h 488520"/>
                  <a:gd name="connsiteX154" fmla="*/ 412419 w 736920"/>
                  <a:gd name="connsiteY154" fmla="*/ 454473 h 488520"/>
                  <a:gd name="connsiteX155" fmla="*/ 397316 w 736920"/>
                  <a:gd name="connsiteY155" fmla="*/ 460981 h 488520"/>
                  <a:gd name="connsiteX156" fmla="*/ 383298 w 736920"/>
                  <a:gd name="connsiteY156" fmla="*/ 455524 h 488520"/>
                  <a:gd name="connsiteX157" fmla="*/ 345616 w 736920"/>
                  <a:gd name="connsiteY157" fmla="*/ 420632 h 488520"/>
                  <a:gd name="connsiteX158" fmla="*/ 350724 w 736920"/>
                  <a:gd name="connsiteY158" fmla="*/ 400214 h 488520"/>
                  <a:gd name="connsiteX159" fmla="*/ 336690 w 736920"/>
                  <a:gd name="connsiteY159" fmla="*/ 367500 h 488520"/>
                  <a:gd name="connsiteX160" fmla="*/ 330513 w 736920"/>
                  <a:gd name="connsiteY160" fmla="*/ 361637 h 488520"/>
                  <a:gd name="connsiteX161" fmla="*/ 299206 w 736920"/>
                  <a:gd name="connsiteY161" fmla="*/ 349201 h 488520"/>
                  <a:gd name="connsiteX162" fmla="*/ 296606 w 736920"/>
                  <a:gd name="connsiteY162" fmla="*/ 349449 h 488520"/>
                  <a:gd name="connsiteX163" fmla="*/ 296656 w 736920"/>
                  <a:gd name="connsiteY163" fmla="*/ 348820 h 488520"/>
                  <a:gd name="connsiteX164" fmla="*/ 282621 w 736920"/>
                  <a:gd name="connsiteY164" fmla="*/ 316089 h 488520"/>
                  <a:gd name="connsiteX165" fmla="*/ 276461 w 736920"/>
                  <a:gd name="connsiteY165" fmla="*/ 310243 h 488520"/>
                  <a:gd name="connsiteX166" fmla="*/ 253608 w 736920"/>
                  <a:gd name="connsiteY166" fmla="*/ 298602 h 488520"/>
                  <a:gd name="connsiteX167" fmla="*/ 256291 w 736920"/>
                  <a:gd name="connsiteY167" fmla="*/ 283640 h 488520"/>
                  <a:gd name="connsiteX168" fmla="*/ 242256 w 736920"/>
                  <a:gd name="connsiteY168" fmla="*/ 250925 h 488520"/>
                  <a:gd name="connsiteX169" fmla="*/ 236096 w 736920"/>
                  <a:gd name="connsiteY169" fmla="*/ 245063 h 488520"/>
                  <a:gd name="connsiteX170" fmla="*/ 204773 w 736920"/>
                  <a:gd name="connsiteY170" fmla="*/ 232610 h 488520"/>
                  <a:gd name="connsiteX171" fmla="*/ 200873 w 736920"/>
                  <a:gd name="connsiteY171" fmla="*/ 232991 h 488520"/>
                  <a:gd name="connsiteX172" fmla="*/ 186979 w 736920"/>
                  <a:gd name="connsiteY172" fmla="*/ 201684 h 488520"/>
                  <a:gd name="connsiteX173" fmla="*/ 186979 w 736920"/>
                  <a:gd name="connsiteY173" fmla="*/ 201676 h 488520"/>
                  <a:gd name="connsiteX174" fmla="*/ 180835 w 736920"/>
                  <a:gd name="connsiteY174" fmla="*/ 195839 h 488520"/>
                  <a:gd name="connsiteX175" fmla="*/ 149512 w 736920"/>
                  <a:gd name="connsiteY175" fmla="*/ 183377 h 488520"/>
                  <a:gd name="connsiteX176" fmla="*/ 116632 w 736920"/>
                  <a:gd name="connsiteY176" fmla="*/ 197346 h 488520"/>
                  <a:gd name="connsiteX177" fmla="*/ 101993 w 736920"/>
                  <a:gd name="connsiteY177" fmla="*/ 212622 h 488520"/>
                  <a:gd name="connsiteX178" fmla="*/ 37144 w 736920"/>
                  <a:gd name="connsiteY178" fmla="*/ 157312 h 488520"/>
                  <a:gd name="connsiteX179" fmla="*/ 30139 w 736920"/>
                  <a:gd name="connsiteY179" fmla="*/ 142143 h 488520"/>
                  <a:gd name="connsiteX180" fmla="*/ 35215 w 736920"/>
                  <a:gd name="connsiteY180" fmla="*/ 128895 h 488520"/>
                  <a:gd name="connsiteX181" fmla="*/ 103641 w 736920"/>
                  <a:gd name="connsiteY181" fmla="*/ 52263 h 488520"/>
                  <a:gd name="connsiteX182" fmla="*/ 115076 w 736920"/>
                  <a:gd name="connsiteY182" fmla="*/ 44546 h 488520"/>
                  <a:gd name="connsiteX183" fmla="*/ 130112 w 736920"/>
                  <a:gd name="connsiteY183" fmla="*/ 41590 h 488520"/>
                  <a:gd name="connsiteX184" fmla="*/ 141803 w 736920"/>
                  <a:gd name="connsiteY184" fmla="*/ 43785 h 488520"/>
                  <a:gd name="connsiteX185" fmla="*/ 179370 w 736920"/>
                  <a:gd name="connsiteY185" fmla="*/ 59815 h 488520"/>
                  <a:gd name="connsiteX186" fmla="*/ 214609 w 736920"/>
                  <a:gd name="connsiteY186" fmla="*/ 66149 h 488520"/>
                  <a:gd name="connsiteX187" fmla="*/ 249849 w 736920"/>
                  <a:gd name="connsiteY187" fmla="*/ 59815 h 488520"/>
                  <a:gd name="connsiteX188" fmla="*/ 287399 w 736920"/>
                  <a:gd name="connsiteY188" fmla="*/ 43793 h 488520"/>
                  <a:gd name="connsiteX189" fmla="*/ 310608 w 736920"/>
                  <a:gd name="connsiteY189" fmla="*/ 39736 h 488520"/>
                  <a:gd name="connsiteX190" fmla="*/ 335415 w 736920"/>
                  <a:gd name="connsiteY190" fmla="*/ 44513 h 488520"/>
                  <a:gd name="connsiteX191" fmla="*/ 345442 w 736920"/>
                  <a:gd name="connsiteY191" fmla="*/ 49514 h 488520"/>
                  <a:gd name="connsiteX192" fmla="*/ 307147 w 736920"/>
                  <a:gd name="connsiteY192" fmla="*/ 76433 h 488520"/>
                  <a:gd name="connsiteX193" fmla="*/ 288227 w 736920"/>
                  <a:gd name="connsiteY193" fmla="*/ 112732 h 488520"/>
                  <a:gd name="connsiteX194" fmla="*/ 297053 w 736920"/>
                  <a:gd name="connsiteY194" fmla="*/ 139220 h 488520"/>
                  <a:gd name="connsiteX195" fmla="*/ 297037 w 736920"/>
                  <a:gd name="connsiteY195" fmla="*/ 139203 h 488520"/>
                  <a:gd name="connsiteX196" fmla="*/ 302096 w 736920"/>
                  <a:gd name="connsiteY196" fmla="*/ 146001 h 488520"/>
                  <a:gd name="connsiteX197" fmla="*/ 341649 w 736920"/>
                  <a:gd name="connsiteY197" fmla="*/ 165368 h 488520"/>
                  <a:gd name="connsiteX198" fmla="*/ 366390 w 736920"/>
                  <a:gd name="connsiteY198" fmla="*/ 158628 h 488520"/>
                  <a:gd name="connsiteX199" fmla="*/ 389293 w 736920"/>
                  <a:gd name="connsiteY199" fmla="*/ 144875 h 488520"/>
                  <a:gd name="connsiteX200" fmla="*/ 408312 w 736920"/>
                  <a:gd name="connsiteY200" fmla="*/ 140247 h 488520"/>
                  <a:gd name="connsiteX201" fmla="*/ 430709 w 736920"/>
                  <a:gd name="connsiteY201" fmla="*/ 146548 h 488520"/>
                  <a:gd name="connsiteX202" fmla="*/ 494068 w 736920"/>
                  <a:gd name="connsiteY202" fmla="*/ 191972 h 488520"/>
                  <a:gd name="connsiteX203" fmla="*/ 543864 w 736920"/>
                  <a:gd name="connsiteY203" fmla="*/ 232602 h 488520"/>
                  <a:gd name="connsiteX204" fmla="*/ 617200 w 736920"/>
                  <a:gd name="connsiteY204" fmla="*/ 300407 h 488520"/>
                  <a:gd name="connsiteX205" fmla="*/ 623749 w 736920"/>
                  <a:gd name="connsiteY205" fmla="*/ 315468 h 488520"/>
                  <a:gd name="connsiteX206" fmla="*/ 618251 w 736920"/>
                  <a:gd name="connsiteY206" fmla="*/ 329436 h 488520"/>
                  <a:gd name="connsiteX207" fmla="*/ 702757 w 736920"/>
                  <a:gd name="connsiteY207" fmla="*/ 147483 h 488520"/>
                  <a:gd name="connsiteX208" fmla="*/ 605061 w 736920"/>
                  <a:gd name="connsiteY208" fmla="*/ 255513 h 488520"/>
                  <a:gd name="connsiteX209" fmla="*/ 560705 w 736920"/>
                  <a:gd name="connsiteY209" fmla="*/ 214510 h 488520"/>
                  <a:gd name="connsiteX210" fmla="*/ 508533 w 736920"/>
                  <a:gd name="connsiteY210" fmla="*/ 171942 h 488520"/>
                  <a:gd name="connsiteX211" fmla="*/ 445191 w 736920"/>
                  <a:gd name="connsiteY211" fmla="*/ 126518 h 488520"/>
                  <a:gd name="connsiteX212" fmla="*/ 408303 w 736920"/>
                  <a:gd name="connsiteY212" fmla="*/ 115572 h 488520"/>
                  <a:gd name="connsiteX213" fmla="*/ 376475 w 736920"/>
                  <a:gd name="connsiteY213" fmla="*/ 123745 h 488520"/>
                  <a:gd name="connsiteX214" fmla="*/ 353589 w 736920"/>
                  <a:gd name="connsiteY214" fmla="*/ 137498 h 488520"/>
                  <a:gd name="connsiteX215" fmla="*/ 341641 w 736920"/>
                  <a:gd name="connsiteY215" fmla="*/ 140694 h 488520"/>
                  <a:gd name="connsiteX216" fmla="*/ 321976 w 736920"/>
                  <a:gd name="connsiteY216" fmla="*/ 131296 h 488520"/>
                  <a:gd name="connsiteX217" fmla="*/ 316934 w 736920"/>
                  <a:gd name="connsiteY217" fmla="*/ 124506 h 488520"/>
                  <a:gd name="connsiteX218" fmla="*/ 316917 w 736920"/>
                  <a:gd name="connsiteY218" fmla="*/ 124490 h 488520"/>
                  <a:gd name="connsiteX219" fmla="*/ 312968 w 736920"/>
                  <a:gd name="connsiteY219" fmla="*/ 112707 h 488520"/>
                  <a:gd name="connsiteX220" fmla="*/ 321413 w 736920"/>
                  <a:gd name="connsiteY220" fmla="*/ 96553 h 488520"/>
                  <a:gd name="connsiteX221" fmla="*/ 389127 w 736920"/>
                  <a:gd name="connsiteY221" fmla="*/ 48976 h 488520"/>
                  <a:gd name="connsiteX222" fmla="*/ 415292 w 736920"/>
                  <a:gd name="connsiteY222" fmla="*/ 41839 h 488520"/>
                  <a:gd name="connsiteX223" fmla="*/ 433226 w 736920"/>
                  <a:gd name="connsiteY223" fmla="*/ 45408 h 488520"/>
                  <a:gd name="connsiteX224" fmla="*/ 488354 w 736920"/>
                  <a:gd name="connsiteY224" fmla="*/ 72111 h 488520"/>
                  <a:gd name="connsiteX225" fmla="*/ 519032 w 736920"/>
                  <a:gd name="connsiteY225" fmla="*/ 78494 h 488520"/>
                  <a:gd name="connsiteX226" fmla="*/ 558022 w 736920"/>
                  <a:gd name="connsiteY226" fmla="*/ 68434 h 488520"/>
                  <a:gd name="connsiteX227" fmla="*/ 614335 w 736920"/>
                  <a:gd name="connsiteY227" fmla="*/ 33402 h 488520"/>
                  <a:gd name="connsiteX228" fmla="*/ 626738 w 736920"/>
                  <a:gd name="connsiteY228" fmla="*/ 29998 h 488520"/>
                  <a:gd name="connsiteX229" fmla="*/ 646271 w 736920"/>
                  <a:gd name="connsiteY229" fmla="*/ 39048 h 488520"/>
                  <a:gd name="connsiteX230" fmla="*/ 704007 w 736920"/>
                  <a:gd name="connsiteY230" fmla="*/ 112923 h 488520"/>
                  <a:gd name="connsiteX231" fmla="*/ 709265 w 736920"/>
                  <a:gd name="connsiteY231" fmla="*/ 129309 h 488520"/>
                  <a:gd name="connsiteX232" fmla="*/ 702757 w 736920"/>
                  <a:gd name="connsiteY232" fmla="*/ 147483 h 48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736920" h="488520">
                    <a:moveTo>
                      <a:pt x="734014" y="129300"/>
                    </a:moveTo>
                    <a:cubicBezTo>
                      <a:pt x="733997" y="118238"/>
                      <a:pt x="730743" y="107019"/>
                      <a:pt x="723548" y="97770"/>
                    </a:cubicBezTo>
                    <a:lnTo>
                      <a:pt x="665811" y="23896"/>
                    </a:lnTo>
                    <a:cubicBezTo>
                      <a:pt x="656140" y="11617"/>
                      <a:pt x="641427" y="5365"/>
                      <a:pt x="626722" y="5341"/>
                    </a:cubicBezTo>
                    <a:cubicBezTo>
                      <a:pt x="617970" y="5341"/>
                      <a:pt x="609060" y="7584"/>
                      <a:pt x="601186" y="12495"/>
                    </a:cubicBezTo>
                    <a:lnTo>
                      <a:pt x="544890" y="47519"/>
                    </a:lnTo>
                    <a:cubicBezTo>
                      <a:pt x="538970" y="51295"/>
                      <a:pt x="528819" y="53886"/>
                      <a:pt x="519015" y="53820"/>
                    </a:cubicBezTo>
                    <a:cubicBezTo>
                      <a:pt x="511398" y="53853"/>
                      <a:pt x="504037" y="52330"/>
                      <a:pt x="499176" y="49928"/>
                    </a:cubicBezTo>
                    <a:lnTo>
                      <a:pt x="444048" y="23225"/>
                    </a:lnTo>
                    <a:cubicBezTo>
                      <a:pt x="435155" y="18945"/>
                      <a:pt x="425244" y="17189"/>
                      <a:pt x="415275" y="17173"/>
                    </a:cubicBezTo>
                    <a:cubicBezTo>
                      <a:pt x="400959" y="17239"/>
                      <a:pt x="386461" y="20758"/>
                      <a:pt x="374811" y="28831"/>
                    </a:cubicBezTo>
                    <a:lnTo>
                      <a:pt x="368377" y="33344"/>
                    </a:lnTo>
                    <a:cubicBezTo>
                      <a:pt x="363235" y="30777"/>
                      <a:pt x="355378" y="26869"/>
                      <a:pt x="346477" y="22439"/>
                    </a:cubicBezTo>
                    <a:cubicBezTo>
                      <a:pt x="335804" y="17206"/>
                      <a:pt x="323251" y="15094"/>
                      <a:pt x="310575" y="15053"/>
                    </a:cubicBezTo>
                    <a:cubicBezTo>
                      <a:pt x="299123" y="15086"/>
                      <a:pt x="287672" y="16850"/>
                      <a:pt x="277620" y="21097"/>
                    </a:cubicBezTo>
                    <a:lnTo>
                      <a:pt x="240070" y="37119"/>
                    </a:lnTo>
                    <a:cubicBezTo>
                      <a:pt x="233960" y="39769"/>
                      <a:pt x="224239" y="41499"/>
                      <a:pt x="214585" y="41458"/>
                    </a:cubicBezTo>
                    <a:cubicBezTo>
                      <a:pt x="204930" y="41499"/>
                      <a:pt x="195226" y="39769"/>
                      <a:pt x="189115" y="37119"/>
                    </a:cubicBezTo>
                    <a:lnTo>
                      <a:pt x="151532" y="21089"/>
                    </a:lnTo>
                    <a:cubicBezTo>
                      <a:pt x="144676" y="18166"/>
                      <a:pt x="137349" y="16916"/>
                      <a:pt x="130087" y="16908"/>
                    </a:cubicBezTo>
                    <a:cubicBezTo>
                      <a:pt x="121724" y="16916"/>
                      <a:pt x="113411" y="18564"/>
                      <a:pt x="105686" y="21694"/>
                    </a:cubicBezTo>
                    <a:cubicBezTo>
                      <a:pt x="97969" y="24840"/>
                      <a:pt x="90807" y="29485"/>
                      <a:pt x="85102" y="35861"/>
                    </a:cubicBezTo>
                    <a:lnTo>
                      <a:pt x="16676" y="112492"/>
                    </a:lnTo>
                    <a:cubicBezTo>
                      <a:pt x="9091" y="120963"/>
                      <a:pt x="5324" y="131627"/>
                      <a:pt x="5341" y="142126"/>
                    </a:cubicBezTo>
                    <a:cubicBezTo>
                      <a:pt x="5324" y="154646"/>
                      <a:pt x="10681" y="167206"/>
                      <a:pt x="21015" y="176008"/>
                    </a:cubicBezTo>
                    <a:lnTo>
                      <a:pt x="84845" y="230466"/>
                    </a:lnTo>
                    <a:lnTo>
                      <a:pt x="54565" y="262054"/>
                    </a:lnTo>
                    <a:cubicBezTo>
                      <a:pt x="46219" y="270764"/>
                      <a:pt x="42062" y="282058"/>
                      <a:pt x="42062" y="293228"/>
                    </a:cubicBezTo>
                    <a:cubicBezTo>
                      <a:pt x="42046" y="305110"/>
                      <a:pt x="46765" y="317107"/>
                      <a:pt x="56114" y="325942"/>
                    </a:cubicBezTo>
                    <a:lnTo>
                      <a:pt x="62257" y="331780"/>
                    </a:lnTo>
                    <a:cubicBezTo>
                      <a:pt x="68045" y="337269"/>
                      <a:pt x="75000" y="340763"/>
                      <a:pt x="82278" y="342626"/>
                    </a:cubicBezTo>
                    <a:cubicBezTo>
                      <a:pt x="78627" y="349341"/>
                      <a:pt x="76631" y="356702"/>
                      <a:pt x="76648" y="364080"/>
                    </a:cubicBezTo>
                    <a:cubicBezTo>
                      <a:pt x="76631" y="375970"/>
                      <a:pt x="81351" y="387959"/>
                      <a:pt x="90683" y="396802"/>
                    </a:cubicBezTo>
                    <a:lnTo>
                      <a:pt x="90666" y="396794"/>
                    </a:lnTo>
                    <a:lnTo>
                      <a:pt x="96826" y="402656"/>
                    </a:lnTo>
                    <a:cubicBezTo>
                      <a:pt x="105595" y="410970"/>
                      <a:pt x="116963" y="415110"/>
                      <a:pt x="128166" y="415101"/>
                    </a:cubicBezTo>
                    <a:cubicBezTo>
                      <a:pt x="134186" y="415110"/>
                      <a:pt x="140214" y="413901"/>
                      <a:pt x="145877" y="411533"/>
                    </a:cubicBezTo>
                    <a:cubicBezTo>
                      <a:pt x="147864" y="419597"/>
                      <a:pt x="151971" y="427265"/>
                      <a:pt x="158430" y="433392"/>
                    </a:cubicBezTo>
                    <a:lnTo>
                      <a:pt x="164590" y="439254"/>
                    </a:lnTo>
                    <a:cubicBezTo>
                      <a:pt x="173358" y="447567"/>
                      <a:pt x="184710" y="451707"/>
                      <a:pt x="195930" y="451699"/>
                    </a:cubicBezTo>
                    <a:cubicBezTo>
                      <a:pt x="204698" y="451707"/>
                      <a:pt x="213508" y="449124"/>
                      <a:pt x="221093" y="444106"/>
                    </a:cubicBezTo>
                    <a:cubicBezTo>
                      <a:pt x="223312" y="451243"/>
                      <a:pt x="227112" y="458008"/>
                      <a:pt x="232900" y="463506"/>
                    </a:cubicBezTo>
                    <a:lnTo>
                      <a:pt x="239060" y="469368"/>
                    </a:lnTo>
                    <a:cubicBezTo>
                      <a:pt x="247812" y="477681"/>
                      <a:pt x="259181" y="481821"/>
                      <a:pt x="270383" y="481813"/>
                    </a:cubicBezTo>
                    <a:cubicBezTo>
                      <a:pt x="282315" y="481821"/>
                      <a:pt x="294362" y="477135"/>
                      <a:pt x="303263" y="467845"/>
                    </a:cubicBezTo>
                    <a:lnTo>
                      <a:pt x="330024" y="439900"/>
                    </a:lnTo>
                    <a:lnTo>
                      <a:pt x="366382" y="473550"/>
                    </a:lnTo>
                    <a:cubicBezTo>
                      <a:pt x="375084" y="481623"/>
                      <a:pt x="386254" y="485639"/>
                      <a:pt x="397283" y="485614"/>
                    </a:cubicBezTo>
                    <a:cubicBezTo>
                      <a:pt x="409396" y="485639"/>
                      <a:pt x="421618" y="480786"/>
                      <a:pt x="430535" y="471240"/>
                    </a:cubicBezTo>
                    <a:lnTo>
                      <a:pt x="436340" y="465021"/>
                    </a:lnTo>
                    <a:cubicBezTo>
                      <a:pt x="441349" y="459639"/>
                      <a:pt x="444620" y="453272"/>
                      <a:pt x="446516" y="446623"/>
                    </a:cubicBezTo>
                    <a:lnTo>
                      <a:pt x="460600" y="459623"/>
                    </a:lnTo>
                    <a:cubicBezTo>
                      <a:pt x="469319" y="467663"/>
                      <a:pt x="480472" y="471662"/>
                      <a:pt x="491484" y="471654"/>
                    </a:cubicBezTo>
                    <a:cubicBezTo>
                      <a:pt x="503615" y="471662"/>
                      <a:pt x="515869" y="466810"/>
                      <a:pt x="524795" y="457255"/>
                    </a:cubicBezTo>
                    <a:lnTo>
                      <a:pt x="530566" y="451045"/>
                    </a:lnTo>
                    <a:cubicBezTo>
                      <a:pt x="537231" y="443924"/>
                      <a:pt x="540982" y="435106"/>
                      <a:pt x="542141" y="426097"/>
                    </a:cubicBezTo>
                    <a:cubicBezTo>
                      <a:pt x="545859" y="427049"/>
                      <a:pt x="549626" y="427695"/>
                      <a:pt x="553427" y="427695"/>
                    </a:cubicBezTo>
                    <a:cubicBezTo>
                      <a:pt x="565557" y="427695"/>
                      <a:pt x="577779" y="422851"/>
                      <a:pt x="586713" y="413304"/>
                    </a:cubicBezTo>
                    <a:lnTo>
                      <a:pt x="592500" y="407094"/>
                    </a:lnTo>
                    <a:cubicBezTo>
                      <a:pt x="600590" y="398425"/>
                      <a:pt x="604614" y="387305"/>
                      <a:pt x="604597" y="376343"/>
                    </a:cubicBezTo>
                    <a:cubicBezTo>
                      <a:pt x="604597" y="372939"/>
                      <a:pt x="604109" y="369553"/>
                      <a:pt x="603355" y="366208"/>
                    </a:cubicBezTo>
                    <a:cubicBezTo>
                      <a:pt x="613416" y="364875"/>
                      <a:pt x="623169" y="360387"/>
                      <a:pt x="630588" y="352422"/>
                    </a:cubicBezTo>
                    <a:lnTo>
                      <a:pt x="636393" y="346203"/>
                    </a:lnTo>
                    <a:cubicBezTo>
                      <a:pt x="644482" y="337534"/>
                      <a:pt x="648490" y="326414"/>
                      <a:pt x="648490" y="315443"/>
                    </a:cubicBezTo>
                    <a:cubicBezTo>
                      <a:pt x="648506" y="303371"/>
                      <a:pt x="643638" y="291191"/>
                      <a:pt x="634033" y="282315"/>
                    </a:cubicBezTo>
                    <a:lnTo>
                      <a:pt x="623178" y="272288"/>
                    </a:lnTo>
                    <a:lnTo>
                      <a:pt x="721147" y="163969"/>
                    </a:lnTo>
                    <a:cubicBezTo>
                      <a:pt x="729940" y="154215"/>
                      <a:pt x="733997" y="141663"/>
                      <a:pt x="734014" y="129300"/>
                    </a:cubicBezTo>
                    <a:close/>
                    <a:moveTo>
                      <a:pt x="73212" y="308107"/>
                    </a:moveTo>
                    <a:cubicBezTo>
                      <a:pt x="68956" y="304083"/>
                      <a:pt x="66853" y="298726"/>
                      <a:pt x="66836" y="293228"/>
                    </a:cubicBezTo>
                    <a:cubicBezTo>
                      <a:pt x="66853" y="288069"/>
                      <a:pt x="68699" y="283035"/>
                      <a:pt x="72500" y="279069"/>
                    </a:cubicBezTo>
                    <a:lnTo>
                      <a:pt x="134517" y="214353"/>
                    </a:lnTo>
                    <a:cubicBezTo>
                      <a:pt x="138558" y="210138"/>
                      <a:pt x="143948" y="208027"/>
                      <a:pt x="149479" y="208018"/>
                    </a:cubicBezTo>
                    <a:cubicBezTo>
                      <a:pt x="154654" y="208027"/>
                      <a:pt x="159713" y="209890"/>
                      <a:pt x="163712" y="213657"/>
                    </a:cubicBezTo>
                    <a:lnTo>
                      <a:pt x="169839" y="219503"/>
                    </a:lnTo>
                    <a:cubicBezTo>
                      <a:pt x="169839" y="219503"/>
                      <a:pt x="176182" y="228884"/>
                      <a:pt x="176198" y="234390"/>
                    </a:cubicBezTo>
                    <a:cubicBezTo>
                      <a:pt x="176182" y="238514"/>
                      <a:pt x="174940" y="242529"/>
                      <a:pt x="172530" y="246007"/>
                    </a:cubicBezTo>
                    <a:cubicBezTo>
                      <a:pt x="172323" y="246214"/>
                      <a:pt x="105595" y="315758"/>
                      <a:pt x="105595" y="315758"/>
                    </a:cubicBezTo>
                    <a:cubicBezTo>
                      <a:pt x="102051" y="318267"/>
                      <a:pt x="97861" y="319558"/>
                      <a:pt x="93597" y="319575"/>
                    </a:cubicBezTo>
                    <a:cubicBezTo>
                      <a:pt x="88406" y="319558"/>
                      <a:pt x="83330" y="317704"/>
                      <a:pt x="79364" y="313944"/>
                    </a:cubicBezTo>
                    <a:lnTo>
                      <a:pt x="73212" y="308107"/>
                    </a:lnTo>
                    <a:close/>
                    <a:moveTo>
                      <a:pt x="128183" y="390443"/>
                    </a:moveTo>
                    <a:cubicBezTo>
                      <a:pt x="122991" y="390435"/>
                      <a:pt x="117932" y="388572"/>
                      <a:pt x="113949" y="384813"/>
                    </a:cubicBezTo>
                    <a:lnTo>
                      <a:pt x="107789" y="378959"/>
                    </a:lnTo>
                    <a:lnTo>
                      <a:pt x="107773" y="378951"/>
                    </a:lnTo>
                    <a:cubicBezTo>
                      <a:pt x="103550" y="374943"/>
                      <a:pt x="101430" y="369570"/>
                      <a:pt x="101430" y="364072"/>
                    </a:cubicBezTo>
                    <a:cubicBezTo>
                      <a:pt x="101430" y="358913"/>
                      <a:pt x="103293" y="353879"/>
                      <a:pt x="107077" y="349913"/>
                    </a:cubicBezTo>
                    <a:cubicBezTo>
                      <a:pt x="107077" y="349913"/>
                      <a:pt x="189745" y="263859"/>
                      <a:pt x="190440" y="263031"/>
                    </a:cubicBezTo>
                    <a:cubicBezTo>
                      <a:pt x="194390" y="259230"/>
                      <a:pt x="199482" y="257268"/>
                      <a:pt x="204740" y="257260"/>
                    </a:cubicBezTo>
                    <a:cubicBezTo>
                      <a:pt x="209931" y="257268"/>
                      <a:pt x="214990" y="259123"/>
                      <a:pt x="218973" y="262890"/>
                    </a:cubicBezTo>
                    <a:lnTo>
                      <a:pt x="225133" y="268752"/>
                    </a:lnTo>
                    <a:lnTo>
                      <a:pt x="225133" y="268752"/>
                    </a:lnTo>
                    <a:cubicBezTo>
                      <a:pt x="229373" y="272760"/>
                      <a:pt x="231476" y="278125"/>
                      <a:pt x="231492" y="283631"/>
                    </a:cubicBezTo>
                    <a:cubicBezTo>
                      <a:pt x="231476" y="288790"/>
                      <a:pt x="229613" y="293832"/>
                      <a:pt x="225829" y="297799"/>
                    </a:cubicBezTo>
                    <a:lnTo>
                      <a:pt x="143128" y="384126"/>
                    </a:lnTo>
                    <a:cubicBezTo>
                      <a:pt x="139096" y="388324"/>
                      <a:pt x="133714" y="390427"/>
                      <a:pt x="128183" y="390443"/>
                    </a:cubicBezTo>
                    <a:close/>
                    <a:moveTo>
                      <a:pt x="195946" y="427041"/>
                    </a:moveTo>
                    <a:cubicBezTo>
                      <a:pt x="190755" y="427033"/>
                      <a:pt x="185696" y="425170"/>
                      <a:pt x="181713" y="421402"/>
                    </a:cubicBezTo>
                    <a:lnTo>
                      <a:pt x="175536" y="415548"/>
                    </a:lnTo>
                    <a:cubicBezTo>
                      <a:pt x="171297" y="411533"/>
                      <a:pt x="169177" y="406167"/>
                      <a:pt x="169177" y="400669"/>
                    </a:cubicBezTo>
                    <a:cubicBezTo>
                      <a:pt x="169177" y="396066"/>
                      <a:pt x="170742" y="391603"/>
                      <a:pt x="173739" y="387885"/>
                    </a:cubicBezTo>
                    <a:lnTo>
                      <a:pt x="231310" y="327797"/>
                    </a:lnTo>
                    <a:cubicBezTo>
                      <a:pt x="235193" y="324294"/>
                      <a:pt x="240062" y="322448"/>
                      <a:pt x="245105" y="322448"/>
                    </a:cubicBezTo>
                    <a:cubicBezTo>
                      <a:pt x="250296" y="322456"/>
                      <a:pt x="255355" y="324311"/>
                      <a:pt x="259338" y="328078"/>
                    </a:cubicBezTo>
                    <a:lnTo>
                      <a:pt x="265515" y="333941"/>
                    </a:lnTo>
                    <a:lnTo>
                      <a:pt x="265515" y="333941"/>
                    </a:lnTo>
                    <a:cubicBezTo>
                      <a:pt x="269738" y="337948"/>
                      <a:pt x="271857" y="343314"/>
                      <a:pt x="271874" y="348812"/>
                    </a:cubicBezTo>
                    <a:cubicBezTo>
                      <a:pt x="271857" y="353978"/>
                      <a:pt x="269978" y="359021"/>
                      <a:pt x="266210" y="362979"/>
                    </a:cubicBezTo>
                    <a:lnTo>
                      <a:pt x="210883" y="420715"/>
                    </a:lnTo>
                    <a:cubicBezTo>
                      <a:pt x="206859" y="424921"/>
                      <a:pt x="201477" y="427024"/>
                      <a:pt x="195946" y="427041"/>
                    </a:cubicBezTo>
                    <a:close/>
                    <a:moveTo>
                      <a:pt x="285337" y="450829"/>
                    </a:moveTo>
                    <a:cubicBezTo>
                      <a:pt x="281313" y="455036"/>
                      <a:pt x="275923" y="457139"/>
                      <a:pt x="270392" y="457155"/>
                    </a:cubicBezTo>
                    <a:cubicBezTo>
                      <a:pt x="265200" y="457147"/>
                      <a:pt x="260141" y="455284"/>
                      <a:pt x="256158" y="451517"/>
                    </a:cubicBezTo>
                    <a:lnTo>
                      <a:pt x="249998" y="445663"/>
                    </a:lnTo>
                    <a:cubicBezTo>
                      <a:pt x="245775" y="441655"/>
                      <a:pt x="243656" y="436281"/>
                      <a:pt x="243639" y="430784"/>
                    </a:cubicBezTo>
                    <a:cubicBezTo>
                      <a:pt x="243656" y="425617"/>
                      <a:pt x="245519" y="420574"/>
                      <a:pt x="249303" y="416625"/>
                    </a:cubicBezTo>
                    <a:lnTo>
                      <a:pt x="284219" y="380168"/>
                    </a:lnTo>
                    <a:cubicBezTo>
                      <a:pt x="288260" y="375962"/>
                      <a:pt x="293650" y="373850"/>
                      <a:pt x="299181" y="373842"/>
                    </a:cubicBezTo>
                    <a:cubicBezTo>
                      <a:pt x="304356" y="373850"/>
                      <a:pt x="309432" y="375705"/>
                      <a:pt x="313415" y="379481"/>
                    </a:cubicBezTo>
                    <a:lnTo>
                      <a:pt x="319592" y="385335"/>
                    </a:lnTo>
                    <a:lnTo>
                      <a:pt x="319592" y="385335"/>
                    </a:lnTo>
                    <a:cubicBezTo>
                      <a:pt x="323814" y="389342"/>
                      <a:pt x="325917" y="394708"/>
                      <a:pt x="325934" y="400206"/>
                    </a:cubicBezTo>
                    <a:cubicBezTo>
                      <a:pt x="325917" y="405372"/>
                      <a:pt x="324054" y="410415"/>
                      <a:pt x="320270" y="414373"/>
                    </a:cubicBezTo>
                    <a:lnTo>
                      <a:pt x="285337" y="450829"/>
                    </a:lnTo>
                    <a:close/>
                    <a:moveTo>
                      <a:pt x="618251" y="329436"/>
                    </a:moveTo>
                    <a:lnTo>
                      <a:pt x="612463" y="335646"/>
                    </a:lnTo>
                    <a:cubicBezTo>
                      <a:pt x="608423" y="339969"/>
                      <a:pt x="602941" y="342154"/>
                      <a:pt x="597328" y="342163"/>
                    </a:cubicBezTo>
                    <a:cubicBezTo>
                      <a:pt x="592235" y="342154"/>
                      <a:pt x="587251" y="340366"/>
                      <a:pt x="583293" y="336706"/>
                    </a:cubicBezTo>
                    <a:lnTo>
                      <a:pt x="485755" y="246504"/>
                    </a:lnTo>
                    <a:lnTo>
                      <a:pt x="468888" y="264563"/>
                    </a:lnTo>
                    <a:lnTo>
                      <a:pt x="573291" y="361281"/>
                    </a:lnTo>
                    <a:cubicBezTo>
                      <a:pt x="577638" y="365305"/>
                      <a:pt x="579824" y="370770"/>
                      <a:pt x="579857" y="376351"/>
                    </a:cubicBezTo>
                    <a:cubicBezTo>
                      <a:pt x="579824" y="381435"/>
                      <a:pt x="578027" y="386386"/>
                      <a:pt x="574359" y="390327"/>
                    </a:cubicBezTo>
                    <a:lnTo>
                      <a:pt x="568588" y="396537"/>
                    </a:lnTo>
                    <a:cubicBezTo>
                      <a:pt x="564547" y="400860"/>
                      <a:pt x="559066" y="403037"/>
                      <a:pt x="553452" y="403054"/>
                    </a:cubicBezTo>
                    <a:cubicBezTo>
                      <a:pt x="548360" y="403037"/>
                      <a:pt x="543358" y="401241"/>
                      <a:pt x="539434" y="397606"/>
                    </a:cubicBezTo>
                    <a:lnTo>
                      <a:pt x="441871" y="307403"/>
                    </a:lnTo>
                    <a:lnTo>
                      <a:pt x="425021" y="325462"/>
                    </a:lnTo>
                    <a:lnTo>
                      <a:pt x="511605" y="405530"/>
                    </a:lnTo>
                    <a:cubicBezTo>
                      <a:pt x="515778" y="409529"/>
                      <a:pt x="517914" y="414853"/>
                      <a:pt x="517914" y="420318"/>
                    </a:cubicBezTo>
                    <a:cubicBezTo>
                      <a:pt x="517914" y="425385"/>
                      <a:pt x="516117" y="430345"/>
                      <a:pt x="512449" y="434278"/>
                    </a:cubicBezTo>
                    <a:lnTo>
                      <a:pt x="506662" y="440488"/>
                    </a:lnTo>
                    <a:cubicBezTo>
                      <a:pt x="502637" y="444810"/>
                      <a:pt x="497140" y="446996"/>
                      <a:pt x="491509" y="447012"/>
                    </a:cubicBezTo>
                    <a:cubicBezTo>
                      <a:pt x="486400" y="446996"/>
                      <a:pt x="481416" y="445199"/>
                      <a:pt x="477475" y="441564"/>
                    </a:cubicBezTo>
                    <a:lnTo>
                      <a:pt x="391064" y="361786"/>
                    </a:lnTo>
                    <a:lnTo>
                      <a:pt x="391048" y="361786"/>
                    </a:lnTo>
                    <a:lnTo>
                      <a:pt x="391031" y="361770"/>
                    </a:lnTo>
                    <a:lnTo>
                      <a:pt x="374215" y="379862"/>
                    </a:lnTo>
                    <a:lnTo>
                      <a:pt x="374231" y="379878"/>
                    </a:lnTo>
                    <a:lnTo>
                      <a:pt x="374231" y="379878"/>
                    </a:lnTo>
                    <a:lnTo>
                      <a:pt x="374554" y="380184"/>
                    </a:lnTo>
                    <a:lnTo>
                      <a:pt x="417834" y="420127"/>
                    </a:lnTo>
                    <a:cubicBezTo>
                      <a:pt x="421667" y="424069"/>
                      <a:pt x="423655" y="429119"/>
                      <a:pt x="423671" y="434344"/>
                    </a:cubicBezTo>
                    <a:cubicBezTo>
                      <a:pt x="423655" y="439386"/>
                      <a:pt x="421874" y="444321"/>
                      <a:pt x="418206" y="448254"/>
                    </a:cubicBezTo>
                    <a:lnTo>
                      <a:pt x="412419" y="454473"/>
                    </a:lnTo>
                    <a:cubicBezTo>
                      <a:pt x="408378" y="458795"/>
                      <a:pt x="402913" y="460964"/>
                      <a:pt x="397316" y="460981"/>
                    </a:cubicBezTo>
                    <a:cubicBezTo>
                      <a:pt x="392224" y="460964"/>
                      <a:pt x="387239" y="459176"/>
                      <a:pt x="383298" y="455524"/>
                    </a:cubicBezTo>
                    <a:lnTo>
                      <a:pt x="345616" y="420632"/>
                    </a:lnTo>
                    <a:cubicBezTo>
                      <a:pt x="348894" y="414199"/>
                      <a:pt x="350724" y="407219"/>
                      <a:pt x="350724" y="400214"/>
                    </a:cubicBezTo>
                    <a:cubicBezTo>
                      <a:pt x="350741" y="388332"/>
                      <a:pt x="346021" y="376351"/>
                      <a:pt x="336690" y="367500"/>
                    </a:cubicBezTo>
                    <a:lnTo>
                      <a:pt x="330513" y="361637"/>
                    </a:lnTo>
                    <a:cubicBezTo>
                      <a:pt x="321761" y="353332"/>
                      <a:pt x="310409" y="349184"/>
                      <a:pt x="299206" y="349201"/>
                    </a:cubicBezTo>
                    <a:cubicBezTo>
                      <a:pt x="298337" y="349201"/>
                      <a:pt x="297459" y="349399"/>
                      <a:pt x="296606" y="349449"/>
                    </a:cubicBezTo>
                    <a:cubicBezTo>
                      <a:pt x="296606" y="349242"/>
                      <a:pt x="296656" y="349027"/>
                      <a:pt x="296656" y="348820"/>
                    </a:cubicBezTo>
                    <a:cubicBezTo>
                      <a:pt x="296672" y="336938"/>
                      <a:pt x="282621" y="316089"/>
                      <a:pt x="282621" y="316089"/>
                    </a:cubicBezTo>
                    <a:lnTo>
                      <a:pt x="276461" y="310243"/>
                    </a:lnTo>
                    <a:cubicBezTo>
                      <a:pt x="269912" y="304033"/>
                      <a:pt x="261921" y="300158"/>
                      <a:pt x="253608" y="298602"/>
                    </a:cubicBezTo>
                    <a:cubicBezTo>
                      <a:pt x="255322" y="293750"/>
                      <a:pt x="256291" y="288699"/>
                      <a:pt x="256291" y="283640"/>
                    </a:cubicBezTo>
                    <a:cubicBezTo>
                      <a:pt x="256291" y="271758"/>
                      <a:pt x="251588" y="259768"/>
                      <a:pt x="242256" y="250925"/>
                    </a:cubicBezTo>
                    <a:lnTo>
                      <a:pt x="236096" y="245063"/>
                    </a:lnTo>
                    <a:cubicBezTo>
                      <a:pt x="227327" y="236750"/>
                      <a:pt x="215976" y="232602"/>
                      <a:pt x="204773" y="232610"/>
                    </a:cubicBezTo>
                    <a:cubicBezTo>
                      <a:pt x="203464" y="232610"/>
                      <a:pt x="202173" y="232875"/>
                      <a:pt x="200873" y="232991"/>
                    </a:cubicBezTo>
                    <a:cubicBezTo>
                      <a:pt x="200517" y="221581"/>
                      <a:pt x="195921" y="210180"/>
                      <a:pt x="186979" y="201684"/>
                    </a:cubicBezTo>
                    <a:lnTo>
                      <a:pt x="186979" y="201676"/>
                    </a:lnTo>
                    <a:lnTo>
                      <a:pt x="180835" y="195839"/>
                    </a:lnTo>
                    <a:cubicBezTo>
                      <a:pt x="172067" y="187517"/>
                      <a:pt x="160715" y="183369"/>
                      <a:pt x="149512" y="183377"/>
                    </a:cubicBezTo>
                    <a:cubicBezTo>
                      <a:pt x="137564" y="183369"/>
                      <a:pt x="125533" y="188055"/>
                      <a:pt x="116632" y="197346"/>
                    </a:cubicBezTo>
                    <a:lnTo>
                      <a:pt x="101993" y="212622"/>
                    </a:lnTo>
                    <a:lnTo>
                      <a:pt x="37144" y="157312"/>
                    </a:lnTo>
                    <a:cubicBezTo>
                      <a:pt x="32482" y="153321"/>
                      <a:pt x="30156" y="147806"/>
                      <a:pt x="30139" y="142143"/>
                    </a:cubicBezTo>
                    <a:cubicBezTo>
                      <a:pt x="30156" y="137398"/>
                      <a:pt x="31770" y="132753"/>
                      <a:pt x="35215" y="128895"/>
                    </a:cubicBezTo>
                    <a:lnTo>
                      <a:pt x="103641" y="52263"/>
                    </a:lnTo>
                    <a:cubicBezTo>
                      <a:pt x="106357" y="49216"/>
                      <a:pt x="110372" y="46459"/>
                      <a:pt x="115076" y="44546"/>
                    </a:cubicBezTo>
                    <a:cubicBezTo>
                      <a:pt x="119779" y="42634"/>
                      <a:pt x="125119" y="41582"/>
                      <a:pt x="130112" y="41590"/>
                    </a:cubicBezTo>
                    <a:cubicBezTo>
                      <a:pt x="134459" y="41590"/>
                      <a:pt x="138541" y="42377"/>
                      <a:pt x="141803" y="43785"/>
                    </a:cubicBezTo>
                    <a:lnTo>
                      <a:pt x="179370" y="59815"/>
                    </a:lnTo>
                    <a:cubicBezTo>
                      <a:pt x="189960" y="64278"/>
                      <a:pt x="202256" y="66108"/>
                      <a:pt x="214609" y="66149"/>
                    </a:cubicBezTo>
                    <a:cubicBezTo>
                      <a:pt x="226980" y="66108"/>
                      <a:pt x="239259" y="64278"/>
                      <a:pt x="249849" y="59815"/>
                    </a:cubicBezTo>
                    <a:lnTo>
                      <a:pt x="287399" y="43793"/>
                    </a:lnTo>
                    <a:cubicBezTo>
                      <a:pt x="293187" y="41268"/>
                      <a:pt x="301922" y="39703"/>
                      <a:pt x="310608" y="39736"/>
                    </a:cubicBezTo>
                    <a:cubicBezTo>
                      <a:pt x="320213" y="39678"/>
                      <a:pt x="329834" y="41665"/>
                      <a:pt x="335415" y="44513"/>
                    </a:cubicBezTo>
                    <a:cubicBezTo>
                      <a:pt x="338958" y="46277"/>
                      <a:pt x="342320" y="47949"/>
                      <a:pt x="345442" y="49514"/>
                    </a:cubicBezTo>
                    <a:lnTo>
                      <a:pt x="307147" y="76433"/>
                    </a:lnTo>
                    <a:cubicBezTo>
                      <a:pt x="294843" y="85085"/>
                      <a:pt x="288210" y="98847"/>
                      <a:pt x="288227" y="112732"/>
                    </a:cubicBezTo>
                    <a:cubicBezTo>
                      <a:pt x="288210" y="121923"/>
                      <a:pt x="291125" y="131279"/>
                      <a:pt x="297053" y="139220"/>
                    </a:cubicBezTo>
                    <a:lnTo>
                      <a:pt x="297037" y="139203"/>
                    </a:lnTo>
                    <a:lnTo>
                      <a:pt x="302096" y="146001"/>
                    </a:lnTo>
                    <a:cubicBezTo>
                      <a:pt x="311701" y="158769"/>
                      <a:pt x="326679" y="165335"/>
                      <a:pt x="341649" y="165368"/>
                    </a:cubicBezTo>
                    <a:cubicBezTo>
                      <a:pt x="350103" y="165368"/>
                      <a:pt x="358715" y="163232"/>
                      <a:pt x="366390" y="158628"/>
                    </a:cubicBezTo>
                    <a:lnTo>
                      <a:pt x="389293" y="144875"/>
                    </a:lnTo>
                    <a:cubicBezTo>
                      <a:pt x="393962" y="142019"/>
                      <a:pt x="401017" y="140214"/>
                      <a:pt x="408312" y="140247"/>
                    </a:cubicBezTo>
                    <a:cubicBezTo>
                      <a:pt x="416882" y="140197"/>
                      <a:pt x="425518" y="142731"/>
                      <a:pt x="430709" y="146548"/>
                    </a:cubicBezTo>
                    <a:lnTo>
                      <a:pt x="494068" y="191972"/>
                    </a:lnTo>
                    <a:cubicBezTo>
                      <a:pt x="508168" y="202073"/>
                      <a:pt x="531137" y="220811"/>
                      <a:pt x="543864" y="232602"/>
                    </a:cubicBezTo>
                    <a:lnTo>
                      <a:pt x="617200" y="300407"/>
                    </a:lnTo>
                    <a:cubicBezTo>
                      <a:pt x="621547" y="304439"/>
                      <a:pt x="623732" y="309879"/>
                      <a:pt x="623749" y="315468"/>
                    </a:cubicBezTo>
                    <a:cubicBezTo>
                      <a:pt x="623741" y="320535"/>
                      <a:pt x="621927" y="325495"/>
                      <a:pt x="618251" y="329436"/>
                    </a:cubicBezTo>
                    <a:close/>
                    <a:moveTo>
                      <a:pt x="702757" y="147483"/>
                    </a:moveTo>
                    <a:lnTo>
                      <a:pt x="605061" y="255513"/>
                    </a:lnTo>
                    <a:lnTo>
                      <a:pt x="560705" y="214510"/>
                    </a:lnTo>
                    <a:cubicBezTo>
                      <a:pt x="546811" y="201684"/>
                      <a:pt x="523900" y="182980"/>
                      <a:pt x="508533" y="171942"/>
                    </a:cubicBezTo>
                    <a:lnTo>
                      <a:pt x="445191" y="126518"/>
                    </a:lnTo>
                    <a:cubicBezTo>
                      <a:pt x="434452" y="118909"/>
                      <a:pt x="421303" y="115622"/>
                      <a:pt x="408303" y="115572"/>
                    </a:cubicBezTo>
                    <a:cubicBezTo>
                      <a:pt x="397241" y="115605"/>
                      <a:pt x="386096" y="118015"/>
                      <a:pt x="376475" y="123745"/>
                    </a:cubicBezTo>
                    <a:lnTo>
                      <a:pt x="353589" y="137498"/>
                    </a:lnTo>
                    <a:cubicBezTo>
                      <a:pt x="350078" y="139609"/>
                      <a:pt x="345938" y="140685"/>
                      <a:pt x="341641" y="140694"/>
                    </a:cubicBezTo>
                    <a:cubicBezTo>
                      <a:pt x="333957" y="140719"/>
                      <a:pt x="326265" y="137133"/>
                      <a:pt x="321976" y="131296"/>
                    </a:cubicBezTo>
                    <a:lnTo>
                      <a:pt x="316934" y="124506"/>
                    </a:lnTo>
                    <a:lnTo>
                      <a:pt x="316917" y="124490"/>
                    </a:lnTo>
                    <a:cubicBezTo>
                      <a:pt x="314234" y="120871"/>
                      <a:pt x="312984" y="116814"/>
                      <a:pt x="312968" y="112707"/>
                    </a:cubicBezTo>
                    <a:cubicBezTo>
                      <a:pt x="313001" y="106497"/>
                      <a:pt x="315865" y="100470"/>
                      <a:pt x="321413" y="96553"/>
                    </a:cubicBezTo>
                    <a:lnTo>
                      <a:pt x="389127" y="48976"/>
                    </a:lnTo>
                    <a:cubicBezTo>
                      <a:pt x="394981" y="44737"/>
                      <a:pt x="405397" y="41764"/>
                      <a:pt x="415292" y="41839"/>
                    </a:cubicBezTo>
                    <a:cubicBezTo>
                      <a:pt x="422164" y="41806"/>
                      <a:pt x="428730" y="43188"/>
                      <a:pt x="433226" y="45408"/>
                    </a:cubicBezTo>
                    <a:lnTo>
                      <a:pt x="488354" y="72111"/>
                    </a:lnTo>
                    <a:cubicBezTo>
                      <a:pt x="497752" y="76623"/>
                      <a:pt x="508359" y="78470"/>
                      <a:pt x="519032" y="78494"/>
                    </a:cubicBezTo>
                    <a:cubicBezTo>
                      <a:pt x="532744" y="78428"/>
                      <a:pt x="546604" y="75447"/>
                      <a:pt x="558022" y="68434"/>
                    </a:cubicBezTo>
                    <a:lnTo>
                      <a:pt x="614335" y="33402"/>
                    </a:lnTo>
                    <a:cubicBezTo>
                      <a:pt x="617928" y="31158"/>
                      <a:pt x="622242" y="29998"/>
                      <a:pt x="626738" y="29998"/>
                    </a:cubicBezTo>
                    <a:cubicBezTo>
                      <a:pt x="634339" y="29982"/>
                      <a:pt x="641957" y="33426"/>
                      <a:pt x="646271" y="39048"/>
                    </a:cubicBezTo>
                    <a:lnTo>
                      <a:pt x="704007" y="112923"/>
                    </a:lnTo>
                    <a:cubicBezTo>
                      <a:pt x="707336" y="117154"/>
                      <a:pt x="709265" y="123124"/>
                      <a:pt x="709265" y="129309"/>
                    </a:cubicBezTo>
                    <a:cubicBezTo>
                      <a:pt x="709273" y="136231"/>
                      <a:pt x="706831" y="143037"/>
                      <a:pt x="702757" y="147483"/>
                    </a:cubicBezTo>
                    <a:close/>
                  </a:path>
                </a:pathLst>
              </a:custGeom>
              <a:solidFill>
                <a:schemeClr val="bg1"/>
              </a:solidFill>
              <a:ln w="8192" cap="flat">
                <a:noFill/>
                <a:prstDash val="solid"/>
                <a:miter/>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IN" sz="1400" b="1" i="0" u="none" strike="noStrike" kern="1200" cap="none" spc="0" normalizeH="0" baseline="0" noProof="0">
                  <a:ln>
                    <a:noFill/>
                  </a:ln>
                  <a:solidFill>
                    <a:srgbClr val="333333"/>
                  </a:solidFill>
                  <a:effectLst/>
                  <a:uLnTx/>
                  <a:uFillTx/>
                  <a:latin typeface="Arial Narrow" pitchFamily="34" charset="0"/>
                  <a:ea typeface="+mn-ea"/>
                  <a:cs typeface="+mn-cs"/>
                </a:endParaRPr>
              </a:p>
            </p:txBody>
          </p:sp>
        </p:grpSp>
        <p:sp>
          <p:nvSpPr>
            <p:cNvPr id="12" name="Rectangle 11">
              <a:extLst>
                <a:ext uri="{FF2B5EF4-FFF2-40B4-BE49-F238E27FC236}">
                  <a16:creationId xmlns:a16="http://schemas.microsoft.com/office/drawing/2014/main" id="{B9DD5D8B-9041-4C56-AFA4-1ACE6F437F75}"/>
                </a:ext>
              </a:extLst>
            </p:cNvPr>
            <p:cNvSpPr/>
            <p:nvPr/>
          </p:nvSpPr>
          <p:spPr>
            <a:xfrm>
              <a:off x="4865312" y="1635846"/>
              <a:ext cx="3356738" cy="284877"/>
            </a:xfrm>
            <a:prstGeom prst="rect">
              <a:avLst/>
            </a:prstGeom>
          </p:spPr>
          <p:txBody>
            <a:bodyPr wrap="none">
              <a:spAutoFit/>
            </a:bodyPr>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en-US" sz="12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Percentage of organizations considered effective/highly effective </a:t>
              </a:r>
              <a:endParaRPr kumimoji="0" lang="en-US" sz="12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grpSp>
      <p:sp>
        <p:nvSpPr>
          <p:cNvPr id="56" name="TextBox 55">
            <a:extLst>
              <a:ext uri="{FF2B5EF4-FFF2-40B4-BE49-F238E27FC236}">
                <a16:creationId xmlns:a16="http://schemas.microsoft.com/office/drawing/2014/main" id="{8553FDE0-3947-44DA-85F1-3ED4A3747430}"/>
              </a:ext>
            </a:extLst>
          </p:cNvPr>
          <p:cNvSpPr txBox="1"/>
          <p:nvPr/>
        </p:nvSpPr>
        <p:spPr>
          <a:xfrm>
            <a:off x="414965" y="6156357"/>
            <a:ext cx="8568000"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333333">
                    <a:lumMod val="65000"/>
                    <a:lumOff val="35000"/>
                  </a:srgbClr>
                </a:solidFill>
                <a:effectLst/>
                <a:uLnTx/>
                <a:uFillTx/>
                <a:latin typeface="Arial" panose="020B0604020202020204" pitchFamily="34" charset="0"/>
                <a:ea typeface="+mn-ea"/>
                <a:cs typeface="Arial" panose="020B0604020202020204" pitchFamily="34" charset="0"/>
              </a:rPr>
              <a:t>Source: The Hackett Group’s annual Global Business Services (GBS) performance study, 2019</a:t>
            </a:r>
          </a:p>
        </p:txBody>
      </p:sp>
    </p:spTree>
    <p:extLst>
      <p:ext uri="{BB962C8B-B14F-4D97-AF65-F5344CB8AC3E}">
        <p14:creationId xmlns:p14="http://schemas.microsoft.com/office/powerpoint/2010/main" val="304780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FB50D503-ACBA-435C-84A6-0A8A6F4F0BA7}"/>
              </a:ext>
            </a:extLst>
          </p:cNvPr>
          <p:cNvGrpSpPr/>
          <p:nvPr/>
        </p:nvGrpSpPr>
        <p:grpSpPr>
          <a:xfrm>
            <a:off x="590843" y="309489"/>
            <a:ext cx="10874325" cy="5949288"/>
            <a:chOff x="1912642" y="900753"/>
            <a:chExt cx="8330057" cy="5358024"/>
          </a:xfrm>
        </p:grpSpPr>
        <p:pic>
          <p:nvPicPr>
            <p:cNvPr id="1026" name="Picture 2" descr="C:\Users\Martijn Geerling\AppData\Local\Microsoft\Windows\Temporary Internet Files\Content.Outlook\6Z2NESDK\Good service.jpg"/>
            <p:cNvPicPr>
              <a:picLocks noChangeAspect="1" noChangeArrowheads="1"/>
            </p:cNvPicPr>
            <p:nvPr/>
          </p:nvPicPr>
          <p:blipFill>
            <a:blip r:embed="rId3" cstate="print"/>
            <a:srcRect/>
            <a:stretch>
              <a:fillRect/>
            </a:stretch>
          </p:blipFill>
          <p:spPr bwMode="auto">
            <a:xfrm>
              <a:off x="2848304" y="1352403"/>
              <a:ext cx="6358028" cy="4478877"/>
            </a:xfrm>
            <a:prstGeom prst="rect">
              <a:avLst/>
            </a:prstGeom>
            <a:noFill/>
            <a:effectLst>
              <a:outerShdw blurRad="50800" dist="38100" dir="2700000" algn="tl" rotWithShape="0">
                <a:prstClr val="black">
                  <a:alpha val="40000"/>
                </a:prstClr>
              </a:outerShdw>
            </a:effectLst>
          </p:spPr>
        </p:pic>
        <p:sp>
          <p:nvSpPr>
            <p:cNvPr id="5" name="Title 1"/>
            <p:cNvSpPr txBox="1">
              <a:spLocks/>
            </p:cNvSpPr>
            <p:nvPr/>
          </p:nvSpPr>
          <p:spPr bwMode="gray">
            <a:xfrm>
              <a:off x="1912642" y="5868539"/>
              <a:ext cx="8330057" cy="390238"/>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square" rtlCol="0" anchor="ctr"/>
            <a:lstStyle>
              <a:lvl1pPr>
                <a:defRPr b="1">
                  <a:solidFill>
                    <a:srgbClr val="001C3A"/>
                  </a:solidFill>
                </a:defRPr>
              </a:lvl1pPr>
            </a:lstStyle>
            <a:p>
              <a:pPr>
                <a:lnSpc>
                  <a:spcPct val="90000"/>
                </a:lnSpc>
              </a:pPr>
              <a:r>
                <a:rPr lang="en-GB" sz="2400" dirty="0">
                  <a:solidFill>
                    <a:schemeClr val="bg1"/>
                  </a:solidFill>
                  <a:latin typeface="Calibri" pitchFamily="34" charset="0"/>
                  <a:cs typeface="Arial" pitchFamily="34" charset="0"/>
                </a:rPr>
                <a:t>... do they know, and acknowledge it?</a:t>
              </a:r>
            </a:p>
          </p:txBody>
        </p:sp>
        <p:sp>
          <p:nvSpPr>
            <p:cNvPr id="6" name="Title 1"/>
            <p:cNvSpPr txBox="1">
              <a:spLocks/>
            </p:cNvSpPr>
            <p:nvPr/>
          </p:nvSpPr>
          <p:spPr bwMode="gray">
            <a:xfrm>
              <a:off x="1912642" y="900753"/>
              <a:ext cx="8330057" cy="390238"/>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square" rtlCol="0" anchor="ctr"/>
            <a:lstStyle>
              <a:lvl1pPr>
                <a:defRPr b="1">
                  <a:solidFill>
                    <a:srgbClr val="001C3A"/>
                  </a:solidFill>
                </a:defRPr>
              </a:lvl1pPr>
            </a:lstStyle>
            <a:p>
              <a:pPr>
                <a:lnSpc>
                  <a:spcPct val="90000"/>
                </a:lnSpc>
              </a:pPr>
              <a:r>
                <a:rPr lang="en-GB" sz="2400" dirty="0">
                  <a:solidFill>
                    <a:schemeClr val="bg1"/>
                  </a:solidFill>
                  <a:latin typeface="Calibri" pitchFamily="34" charset="0"/>
                  <a:cs typeface="Arial" pitchFamily="34" charset="0"/>
                </a:rPr>
                <a:t>Can your GBS Customers pick all three...</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61710-3C35-40F7-8F63-2F6D5D9B37E4}"/>
              </a:ext>
            </a:extLst>
          </p:cNvPr>
          <p:cNvSpPr>
            <a:spLocks noGrp="1"/>
          </p:cNvSpPr>
          <p:nvPr>
            <p:ph type="title"/>
          </p:nvPr>
        </p:nvSpPr>
        <p:spPr>
          <a:xfrm>
            <a:off x="411412" y="241891"/>
            <a:ext cx="11369176" cy="412663"/>
          </a:xfrm>
        </p:spPr>
        <p:txBody>
          <a:bodyPr/>
          <a:lstStyle/>
          <a:p>
            <a:r>
              <a:rPr lang="en-US" dirty="0"/>
              <a:t>Hackett Digital Transformation Landscape</a:t>
            </a:r>
            <a:endParaRPr lang="en-GB" dirty="0"/>
          </a:p>
        </p:txBody>
      </p:sp>
      <p:graphicFrame>
        <p:nvGraphicFramePr>
          <p:cNvPr id="40" name="Content Placeholder 5">
            <a:extLst>
              <a:ext uri="{FF2B5EF4-FFF2-40B4-BE49-F238E27FC236}">
                <a16:creationId xmlns:a16="http://schemas.microsoft.com/office/drawing/2014/main" id="{817889B6-F61F-994D-A6E0-4D428B5780F2}"/>
              </a:ext>
            </a:extLst>
          </p:cNvPr>
          <p:cNvGraphicFramePr>
            <a:graphicFrameLocks/>
          </p:cNvGraphicFramePr>
          <p:nvPr/>
        </p:nvGraphicFramePr>
        <p:xfrm>
          <a:off x="430416" y="769561"/>
          <a:ext cx="5505435" cy="1038844"/>
        </p:xfrm>
        <a:graphic>
          <a:graphicData uri="http://schemas.openxmlformats.org/drawingml/2006/table">
            <a:tbl>
              <a:tblPr firstRow="1" bandRow="1">
                <a:tableStyleId>{5C22544A-7EE6-4342-B048-85BDC9FD1C3A}</a:tableStyleId>
              </a:tblPr>
              <a:tblGrid>
                <a:gridCol w="1835145">
                  <a:extLst>
                    <a:ext uri="{9D8B030D-6E8A-4147-A177-3AD203B41FA5}">
                      <a16:colId xmlns:a16="http://schemas.microsoft.com/office/drawing/2014/main" val="4275490149"/>
                    </a:ext>
                  </a:extLst>
                </a:gridCol>
                <a:gridCol w="1835145">
                  <a:extLst>
                    <a:ext uri="{9D8B030D-6E8A-4147-A177-3AD203B41FA5}">
                      <a16:colId xmlns:a16="http://schemas.microsoft.com/office/drawing/2014/main" val="1049397228"/>
                    </a:ext>
                  </a:extLst>
                </a:gridCol>
                <a:gridCol w="1835145">
                  <a:extLst>
                    <a:ext uri="{9D8B030D-6E8A-4147-A177-3AD203B41FA5}">
                      <a16:colId xmlns:a16="http://schemas.microsoft.com/office/drawing/2014/main" val="1821719469"/>
                    </a:ext>
                  </a:extLst>
                </a:gridCol>
              </a:tblGrid>
              <a:tr h="320040">
                <a:tc gridSpan="3">
                  <a:txBody>
                    <a:bodyPr/>
                    <a:lstStyle/>
                    <a:p>
                      <a:pPr algn="ctr"/>
                      <a:r>
                        <a:rPr lang="en-GB" sz="1600" b="0" dirty="0"/>
                        <a:t>INTENSIFYING COMPETITION</a:t>
                      </a:r>
                    </a:p>
                  </a:txBody>
                  <a:tcPr marL="89853" marR="89853" marT="36000" marB="36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GB"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64827859"/>
                  </a:ext>
                </a:extLst>
              </a:tr>
              <a:tr h="718804">
                <a:tc>
                  <a:txBody>
                    <a:bodyPr/>
                    <a:lstStyle/>
                    <a:p>
                      <a:pPr algn="ctr"/>
                      <a:r>
                        <a:rPr lang="en-GB" sz="800" dirty="0"/>
                        <a:t>Global competition</a:t>
                      </a:r>
                    </a:p>
                  </a:txBody>
                  <a:tcPr marL="89853" marR="89853" marT="44926" marB="44926" anchor="b">
                    <a:lnR w="12700" cap="flat" cmpd="sng" algn="ctr">
                      <a:solidFill>
                        <a:schemeClr val="bg1">
                          <a:lumMod val="65000"/>
                        </a:schemeClr>
                      </a:solidFill>
                      <a:prstDash val="sysDot"/>
                      <a:round/>
                      <a:headEnd type="none" w="med" len="med"/>
                      <a:tailEnd type="none" w="med" len="med"/>
                    </a:lnR>
                    <a:lnT w="12700" cap="flat" cmpd="sng" algn="ctr">
                      <a:noFill/>
                      <a:prstDash val="solid"/>
                      <a:round/>
                      <a:headEnd type="none" w="med" len="med"/>
                      <a:tailEnd type="none" w="med" len="med"/>
                    </a:lnT>
                    <a:solidFill>
                      <a:srgbClr val="E9EDF1"/>
                    </a:solidFill>
                  </a:tcPr>
                </a:tc>
                <a:tc>
                  <a:txBody>
                    <a:bodyPr/>
                    <a:lstStyle/>
                    <a:p>
                      <a:pPr algn="ctr"/>
                      <a:r>
                        <a:rPr lang="en-GB" sz="800" dirty="0"/>
                        <a:t>Margin pressure</a:t>
                      </a:r>
                    </a:p>
                  </a:txBody>
                  <a:tcPr marL="89853" marR="89853" marT="44926" marB="44926" anchor="b">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noFill/>
                      <a:prstDash val="solid"/>
                      <a:round/>
                      <a:headEnd type="none" w="med" len="med"/>
                      <a:tailEnd type="none" w="med" len="med"/>
                    </a:lnT>
                    <a:solidFill>
                      <a:srgbClr val="E9EDF1"/>
                    </a:solidFill>
                  </a:tcPr>
                </a:tc>
                <a:tc>
                  <a:txBody>
                    <a:bodyPr/>
                    <a:lstStyle/>
                    <a:p>
                      <a:pPr algn="ctr"/>
                      <a:r>
                        <a:rPr lang="en-GB" sz="800" dirty="0"/>
                        <a:t>Merger and acquisition</a:t>
                      </a:r>
                    </a:p>
                  </a:txBody>
                  <a:tcPr marL="89853" marR="89853" marT="44926" marB="44926" anchor="b">
                    <a:lnL w="12700" cap="flat" cmpd="sng" algn="ctr">
                      <a:solidFill>
                        <a:schemeClr val="bg1">
                          <a:lumMod val="65000"/>
                        </a:schemeClr>
                      </a:solidFill>
                      <a:prstDash val="sysDot"/>
                      <a:round/>
                      <a:headEnd type="none" w="med" len="med"/>
                      <a:tailEnd type="none" w="med" len="med"/>
                    </a:lnL>
                    <a:lnT w="12700" cap="flat" cmpd="sng" algn="ctr">
                      <a:noFill/>
                      <a:prstDash val="solid"/>
                      <a:round/>
                      <a:headEnd type="none" w="med" len="med"/>
                      <a:tailEnd type="none" w="med" len="med"/>
                    </a:lnT>
                    <a:solidFill>
                      <a:srgbClr val="E9EDF1"/>
                    </a:solidFill>
                  </a:tcPr>
                </a:tc>
                <a:extLst>
                  <a:ext uri="{0D108BD9-81ED-4DB2-BD59-A6C34878D82A}">
                    <a16:rowId xmlns:a16="http://schemas.microsoft.com/office/drawing/2014/main" val="456110758"/>
                  </a:ext>
                </a:extLst>
              </a:tr>
            </a:tbl>
          </a:graphicData>
        </a:graphic>
      </p:graphicFrame>
      <p:graphicFrame>
        <p:nvGraphicFramePr>
          <p:cNvPr id="41" name="Content Placeholder 5">
            <a:extLst>
              <a:ext uri="{FF2B5EF4-FFF2-40B4-BE49-F238E27FC236}">
                <a16:creationId xmlns:a16="http://schemas.microsoft.com/office/drawing/2014/main" id="{76FCDC51-CDB2-EC45-B18C-B2C0F2205976}"/>
              </a:ext>
            </a:extLst>
          </p:cNvPr>
          <p:cNvGraphicFramePr>
            <a:graphicFrameLocks/>
          </p:cNvGraphicFramePr>
          <p:nvPr/>
        </p:nvGraphicFramePr>
        <p:xfrm>
          <a:off x="6245817" y="769561"/>
          <a:ext cx="5534769" cy="1019391"/>
        </p:xfrm>
        <a:graphic>
          <a:graphicData uri="http://schemas.openxmlformats.org/drawingml/2006/table">
            <a:tbl>
              <a:tblPr firstRow="1" bandRow="1">
                <a:tableStyleId>{5C22544A-7EE6-4342-B048-85BDC9FD1C3A}</a:tableStyleId>
              </a:tblPr>
              <a:tblGrid>
                <a:gridCol w="1844923">
                  <a:extLst>
                    <a:ext uri="{9D8B030D-6E8A-4147-A177-3AD203B41FA5}">
                      <a16:colId xmlns:a16="http://schemas.microsoft.com/office/drawing/2014/main" val="4275490149"/>
                    </a:ext>
                  </a:extLst>
                </a:gridCol>
                <a:gridCol w="1844923">
                  <a:extLst>
                    <a:ext uri="{9D8B030D-6E8A-4147-A177-3AD203B41FA5}">
                      <a16:colId xmlns:a16="http://schemas.microsoft.com/office/drawing/2014/main" val="1049397228"/>
                    </a:ext>
                  </a:extLst>
                </a:gridCol>
                <a:gridCol w="1844923">
                  <a:extLst>
                    <a:ext uri="{9D8B030D-6E8A-4147-A177-3AD203B41FA5}">
                      <a16:colId xmlns:a16="http://schemas.microsoft.com/office/drawing/2014/main" val="1821719469"/>
                    </a:ext>
                  </a:extLst>
                </a:gridCol>
              </a:tblGrid>
              <a:tr h="320040">
                <a:tc gridSpan="3">
                  <a:txBody>
                    <a:bodyPr/>
                    <a:lstStyle/>
                    <a:p>
                      <a:pPr algn="ctr"/>
                      <a:r>
                        <a:rPr lang="en-GB" sz="1600" b="0" dirty="0"/>
                        <a:t>DISRUPTIVE INNOVATION</a:t>
                      </a:r>
                    </a:p>
                  </a:txBody>
                  <a:tcPr marL="89853" marR="89853" marT="36000" marB="36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GB"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64827859"/>
                  </a:ext>
                </a:extLst>
              </a:tr>
              <a:tr h="699351">
                <a:tc>
                  <a:txBody>
                    <a:bodyPr/>
                    <a:lstStyle/>
                    <a:p>
                      <a:pPr algn="ctr" defTabSz="1300277" eaLnBrk="0" fontAlgn="base" hangingPunct="0">
                        <a:lnSpc>
                          <a:spcPct val="90000"/>
                        </a:lnSpc>
                        <a:spcBef>
                          <a:spcPct val="0"/>
                        </a:spcBef>
                        <a:spcAft>
                          <a:spcPct val="0"/>
                        </a:spcAft>
                        <a:defRPr/>
                      </a:pPr>
                      <a:r>
                        <a:rPr lang="en-US" sz="800" dirty="0">
                          <a:solidFill>
                            <a:srgbClr val="333333"/>
                          </a:solidFill>
                          <a:latin typeface="Arial" panose="020B0604020202020204" pitchFamily="34" charset="0"/>
                          <a:cs typeface="Arial" pitchFamily="34" charset="0"/>
                        </a:rPr>
                        <a:t>Digital disruption</a:t>
                      </a:r>
                    </a:p>
                  </a:txBody>
                  <a:tcPr marL="89853" marR="89853" marT="44926" marB="44926" anchor="b">
                    <a:lnR w="12700" cap="flat" cmpd="sng" algn="ctr">
                      <a:solidFill>
                        <a:schemeClr val="bg1">
                          <a:lumMod val="65000"/>
                        </a:schemeClr>
                      </a:solidFill>
                      <a:prstDash val="sysDot"/>
                      <a:round/>
                      <a:headEnd type="none" w="med" len="med"/>
                      <a:tailEnd type="none" w="med" len="med"/>
                    </a:lnR>
                    <a:lnT w="12700" cap="flat" cmpd="sng" algn="ctr">
                      <a:noFill/>
                      <a:prstDash val="solid"/>
                      <a:round/>
                      <a:headEnd type="none" w="med" len="med"/>
                      <a:tailEnd type="none" w="med" len="med"/>
                    </a:lnT>
                    <a:solidFill>
                      <a:srgbClr val="E9EDF1"/>
                    </a:solidFill>
                  </a:tcPr>
                </a:tc>
                <a:tc>
                  <a:txBody>
                    <a:bodyPr/>
                    <a:lstStyle/>
                    <a:p>
                      <a:pPr algn="ctr"/>
                      <a:r>
                        <a:rPr lang="en-GB" sz="800" dirty="0"/>
                        <a:t>Product and service innovation</a:t>
                      </a:r>
                    </a:p>
                  </a:txBody>
                  <a:tcPr marL="89853" marR="89853" marT="44926" marB="44926" anchor="b">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noFill/>
                      <a:prstDash val="solid"/>
                      <a:round/>
                      <a:headEnd type="none" w="med" len="med"/>
                      <a:tailEnd type="none" w="med" len="med"/>
                    </a:lnT>
                    <a:solidFill>
                      <a:srgbClr val="E9EDF1"/>
                    </a:solidFill>
                  </a:tcPr>
                </a:tc>
                <a:tc>
                  <a:txBody>
                    <a:bodyPr/>
                    <a:lstStyle/>
                    <a:p>
                      <a:pPr algn="ctr"/>
                      <a:r>
                        <a:rPr lang="en-GB" sz="800" dirty="0"/>
                        <a:t>Business model innovation</a:t>
                      </a:r>
                    </a:p>
                  </a:txBody>
                  <a:tcPr marL="89853" marR="89853" marT="44926" marB="44926" anchor="b">
                    <a:lnL w="12700" cap="flat" cmpd="sng" algn="ctr">
                      <a:solidFill>
                        <a:schemeClr val="bg1">
                          <a:lumMod val="65000"/>
                        </a:schemeClr>
                      </a:solidFill>
                      <a:prstDash val="sysDot"/>
                      <a:round/>
                      <a:headEnd type="none" w="med" len="med"/>
                      <a:tailEnd type="none" w="med" len="med"/>
                    </a:lnL>
                    <a:lnT w="12700" cap="flat" cmpd="sng" algn="ctr">
                      <a:noFill/>
                      <a:prstDash val="solid"/>
                      <a:round/>
                      <a:headEnd type="none" w="med" len="med"/>
                      <a:tailEnd type="none" w="med" len="med"/>
                    </a:lnT>
                    <a:solidFill>
                      <a:srgbClr val="E9EDF1"/>
                    </a:solidFill>
                  </a:tcPr>
                </a:tc>
                <a:extLst>
                  <a:ext uri="{0D108BD9-81ED-4DB2-BD59-A6C34878D82A}">
                    <a16:rowId xmlns:a16="http://schemas.microsoft.com/office/drawing/2014/main" val="456110758"/>
                  </a:ext>
                </a:extLst>
              </a:tr>
            </a:tbl>
          </a:graphicData>
        </a:graphic>
      </p:graphicFrame>
      <p:graphicFrame>
        <p:nvGraphicFramePr>
          <p:cNvPr id="37" name="Content Placeholder 5">
            <a:extLst>
              <a:ext uri="{FF2B5EF4-FFF2-40B4-BE49-F238E27FC236}">
                <a16:creationId xmlns:a16="http://schemas.microsoft.com/office/drawing/2014/main" id="{A3453158-D734-2B40-A373-F816A94ADEF0}"/>
              </a:ext>
            </a:extLst>
          </p:cNvPr>
          <p:cNvGraphicFramePr>
            <a:graphicFrameLocks/>
          </p:cNvGraphicFramePr>
          <p:nvPr/>
        </p:nvGraphicFramePr>
        <p:xfrm>
          <a:off x="430418" y="2142633"/>
          <a:ext cx="11350168" cy="1019391"/>
        </p:xfrm>
        <a:graphic>
          <a:graphicData uri="http://schemas.openxmlformats.org/drawingml/2006/table">
            <a:tbl>
              <a:tblPr firstRow="1" bandRow="1">
                <a:tableStyleId>{5C22544A-7EE6-4342-B048-85BDC9FD1C3A}</a:tableStyleId>
              </a:tblPr>
              <a:tblGrid>
                <a:gridCol w="1418771">
                  <a:extLst>
                    <a:ext uri="{9D8B030D-6E8A-4147-A177-3AD203B41FA5}">
                      <a16:colId xmlns:a16="http://schemas.microsoft.com/office/drawing/2014/main" val="4275490149"/>
                    </a:ext>
                  </a:extLst>
                </a:gridCol>
                <a:gridCol w="1418771">
                  <a:extLst>
                    <a:ext uri="{9D8B030D-6E8A-4147-A177-3AD203B41FA5}">
                      <a16:colId xmlns:a16="http://schemas.microsoft.com/office/drawing/2014/main" val="1049397228"/>
                    </a:ext>
                  </a:extLst>
                </a:gridCol>
                <a:gridCol w="1418771">
                  <a:extLst>
                    <a:ext uri="{9D8B030D-6E8A-4147-A177-3AD203B41FA5}">
                      <a16:colId xmlns:a16="http://schemas.microsoft.com/office/drawing/2014/main" val="1821719469"/>
                    </a:ext>
                  </a:extLst>
                </a:gridCol>
                <a:gridCol w="1418771">
                  <a:extLst>
                    <a:ext uri="{9D8B030D-6E8A-4147-A177-3AD203B41FA5}">
                      <a16:colId xmlns:a16="http://schemas.microsoft.com/office/drawing/2014/main" val="2021134633"/>
                    </a:ext>
                  </a:extLst>
                </a:gridCol>
                <a:gridCol w="1418771">
                  <a:extLst>
                    <a:ext uri="{9D8B030D-6E8A-4147-A177-3AD203B41FA5}">
                      <a16:colId xmlns:a16="http://schemas.microsoft.com/office/drawing/2014/main" val="1279453471"/>
                    </a:ext>
                  </a:extLst>
                </a:gridCol>
                <a:gridCol w="1418771">
                  <a:extLst>
                    <a:ext uri="{9D8B030D-6E8A-4147-A177-3AD203B41FA5}">
                      <a16:colId xmlns:a16="http://schemas.microsoft.com/office/drawing/2014/main" val="2317328181"/>
                    </a:ext>
                  </a:extLst>
                </a:gridCol>
                <a:gridCol w="1418771">
                  <a:extLst>
                    <a:ext uri="{9D8B030D-6E8A-4147-A177-3AD203B41FA5}">
                      <a16:colId xmlns:a16="http://schemas.microsoft.com/office/drawing/2014/main" val="2962158861"/>
                    </a:ext>
                  </a:extLst>
                </a:gridCol>
                <a:gridCol w="1418771">
                  <a:extLst>
                    <a:ext uri="{9D8B030D-6E8A-4147-A177-3AD203B41FA5}">
                      <a16:colId xmlns:a16="http://schemas.microsoft.com/office/drawing/2014/main" val="765277757"/>
                    </a:ext>
                  </a:extLst>
                </a:gridCol>
              </a:tblGrid>
              <a:tr h="320040">
                <a:tc gridSpan="8">
                  <a:txBody>
                    <a:bodyPr/>
                    <a:lstStyle/>
                    <a:p>
                      <a:pPr algn="ctr"/>
                      <a:r>
                        <a:rPr lang="en-GB" sz="1600" b="0" dirty="0"/>
                        <a:t>BUSINESS EXPECTATIONS</a:t>
                      </a:r>
                    </a:p>
                  </a:txBody>
                  <a:tcPr marL="89853" marR="89853" marT="36000" marB="36000" anchor="ctr">
                    <a:lnB w="6350" cap="flat" cmpd="sng" algn="ctr">
                      <a:noFill/>
                      <a:prstDash val="sysDot"/>
                      <a:round/>
                      <a:headEnd type="none" w="med" len="med"/>
                      <a:tailEnd type="none" w="med" len="med"/>
                    </a:lnB>
                    <a:solidFill>
                      <a:schemeClr val="accent2"/>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GB"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GB" sz="2000" b="0" dirty="0"/>
                    </a:p>
                  </a:txBody>
                  <a:tcPr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en-GB" sz="2000" b="0" dirty="0"/>
                    </a:p>
                  </a:txBody>
                  <a:tcPr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en-GB" sz="2000" b="0" dirty="0"/>
                    </a:p>
                  </a:txBody>
                  <a:tcPr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en-GB" sz="2000" b="0" dirty="0"/>
                    </a:p>
                  </a:txBody>
                  <a:tcPr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en-GB" sz="2000" b="0" dirty="0"/>
                    </a:p>
                  </a:txBody>
                  <a:tcPr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64827859"/>
                  </a:ext>
                </a:extLst>
              </a:tr>
              <a:tr h="699351">
                <a:tc>
                  <a:txBody>
                    <a:bodyPr/>
                    <a:lstStyle/>
                    <a:p>
                      <a:pPr algn="ctr" defTabSz="1300277" eaLnBrk="0" fontAlgn="base" hangingPunct="0">
                        <a:lnSpc>
                          <a:spcPct val="90000"/>
                        </a:lnSpc>
                        <a:spcBef>
                          <a:spcPct val="0"/>
                        </a:spcBef>
                        <a:spcAft>
                          <a:spcPct val="0"/>
                        </a:spcAft>
                        <a:defRPr/>
                      </a:pPr>
                      <a:r>
                        <a:rPr lang="en-US" sz="800" dirty="0">
                          <a:solidFill>
                            <a:srgbClr val="333333"/>
                          </a:solidFill>
                          <a:latin typeface="Arial" panose="020B0604020202020204" pitchFamily="34" charset="0"/>
                          <a:cs typeface="Arial" pitchFamily="34" charset="0"/>
                        </a:rPr>
                        <a:t>Cost leadership</a:t>
                      </a:r>
                    </a:p>
                  </a:txBody>
                  <a:tcPr marL="35375" marR="35375" marT="0" marB="44926" anchor="b">
                    <a:lnR w="12700" cap="flat" cmpd="sng" algn="ctr">
                      <a:solidFill>
                        <a:schemeClr val="bg1">
                          <a:lumMod val="65000"/>
                        </a:schemeClr>
                      </a:solidFill>
                      <a:prstDash val="sysDot"/>
                      <a:round/>
                      <a:headEnd type="none" w="med" len="med"/>
                      <a:tailEnd type="none" w="med" len="med"/>
                    </a:lnR>
                    <a:lnT w="6350" cap="flat" cmpd="sng" algn="ctr">
                      <a:noFill/>
                      <a:prstDash val="sysDot"/>
                      <a:round/>
                      <a:headEnd type="none" w="med" len="med"/>
                      <a:tailEnd type="none" w="med" len="med"/>
                    </a:lnT>
                    <a:solidFill>
                      <a:srgbClr val="E9EDF1"/>
                    </a:solidFill>
                  </a:tcPr>
                </a:tc>
                <a:tc>
                  <a:txBody>
                    <a:bodyPr/>
                    <a:lstStyle/>
                    <a:p>
                      <a:pPr algn="ctr" defTabSz="1300277" eaLnBrk="0" fontAlgn="base" hangingPunct="0">
                        <a:lnSpc>
                          <a:spcPct val="90000"/>
                        </a:lnSpc>
                        <a:spcBef>
                          <a:spcPct val="0"/>
                        </a:spcBef>
                        <a:spcAft>
                          <a:spcPct val="0"/>
                        </a:spcAft>
                        <a:defRPr/>
                      </a:pPr>
                      <a:r>
                        <a:rPr lang="en-US" sz="800" dirty="0">
                          <a:solidFill>
                            <a:srgbClr val="333333"/>
                          </a:solidFill>
                          <a:latin typeface="Arial" panose="020B0604020202020204" pitchFamily="34" charset="0"/>
                          <a:cs typeface="Arial" pitchFamily="34" charset="0"/>
                        </a:rPr>
                        <a:t>Delight customers</a:t>
                      </a:r>
                    </a:p>
                  </a:txBody>
                  <a:tcPr marL="35375" marR="35375" marT="0" marB="44926" anchor="b">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6350" cap="flat" cmpd="sng" algn="ctr">
                      <a:noFill/>
                      <a:prstDash val="sysDot"/>
                      <a:round/>
                      <a:headEnd type="none" w="med" len="med"/>
                      <a:tailEnd type="none" w="med" len="med"/>
                    </a:lnT>
                    <a:solidFill>
                      <a:srgbClr val="E9EDF1"/>
                    </a:solidFill>
                  </a:tcPr>
                </a:tc>
                <a:tc>
                  <a:txBody>
                    <a:bodyPr/>
                    <a:lstStyle/>
                    <a:p>
                      <a:pPr algn="ctr" defTabSz="1300277" eaLnBrk="0" fontAlgn="base" hangingPunct="0">
                        <a:lnSpc>
                          <a:spcPct val="90000"/>
                        </a:lnSpc>
                        <a:spcBef>
                          <a:spcPct val="0"/>
                        </a:spcBef>
                        <a:spcAft>
                          <a:spcPct val="0"/>
                        </a:spcAft>
                        <a:defRPr/>
                      </a:pPr>
                      <a:r>
                        <a:rPr lang="en-US" sz="800" dirty="0">
                          <a:solidFill>
                            <a:srgbClr val="333333"/>
                          </a:solidFill>
                          <a:latin typeface="Arial" panose="020B0604020202020204" pitchFamily="34" charset="0"/>
                          <a:cs typeface="Arial" pitchFamily="34" charset="0"/>
                        </a:rPr>
                        <a:t>Perfect quality</a:t>
                      </a:r>
                    </a:p>
                  </a:txBody>
                  <a:tcPr marL="35375" marR="35375" marT="0" marB="44926" anchor="b">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6350" cap="flat" cmpd="sng" algn="ctr">
                      <a:noFill/>
                      <a:prstDash val="sysDot"/>
                      <a:round/>
                      <a:headEnd type="none" w="med" len="med"/>
                      <a:tailEnd type="none" w="med" len="med"/>
                    </a:lnT>
                    <a:solidFill>
                      <a:srgbClr val="E9EDF1"/>
                    </a:solidFill>
                  </a:tcPr>
                </a:tc>
                <a:tc>
                  <a:txBody>
                    <a:bodyPr/>
                    <a:lstStyle/>
                    <a:p>
                      <a:pPr marL="0" marR="0" lvl="0" indent="0" algn="ctr" defTabSz="1300277" rtl="0" eaLnBrk="1" fontAlgn="auto" latinLnBrk="0" hangingPunct="1">
                        <a:lnSpc>
                          <a:spcPct val="100000"/>
                        </a:lnSpc>
                        <a:spcBef>
                          <a:spcPts val="0"/>
                        </a:spcBef>
                        <a:spcAft>
                          <a:spcPts val="0"/>
                        </a:spcAft>
                        <a:buClrTx/>
                        <a:buSzTx/>
                        <a:buFontTx/>
                        <a:buNone/>
                        <a:tabLst/>
                        <a:defRPr/>
                      </a:pPr>
                      <a:r>
                        <a:rPr lang="en-US" sz="800" dirty="0">
                          <a:solidFill>
                            <a:srgbClr val="333333"/>
                          </a:solidFill>
                          <a:latin typeface="Arial" panose="020B0604020202020204" pitchFamily="34" charset="0"/>
                          <a:cs typeface="Arial" pitchFamily="34" charset="0"/>
                        </a:rPr>
                        <a:t>Agile operations</a:t>
                      </a:r>
                    </a:p>
                  </a:txBody>
                  <a:tcPr marL="35375" marR="35375" marT="0" marB="44926" anchor="b">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6350" cap="flat" cmpd="sng" algn="ctr">
                      <a:noFill/>
                      <a:prstDash val="sysDot"/>
                      <a:round/>
                      <a:headEnd type="none" w="med" len="med"/>
                      <a:tailEnd type="none" w="med" len="med"/>
                    </a:lnT>
                    <a:solidFill>
                      <a:srgbClr val="E9EDF1"/>
                    </a:solidFill>
                  </a:tcPr>
                </a:tc>
                <a:tc>
                  <a:txBody>
                    <a:bodyPr/>
                    <a:lstStyle/>
                    <a:p>
                      <a:pPr marL="0" marR="0" lvl="0" indent="0" algn="ctr" defTabSz="1300277" rtl="0" eaLnBrk="1" fontAlgn="auto" latinLnBrk="0" hangingPunct="1">
                        <a:lnSpc>
                          <a:spcPct val="100000"/>
                        </a:lnSpc>
                        <a:spcBef>
                          <a:spcPts val="0"/>
                        </a:spcBef>
                        <a:spcAft>
                          <a:spcPts val="0"/>
                        </a:spcAft>
                        <a:buClrTx/>
                        <a:buSzTx/>
                        <a:buFontTx/>
                        <a:buNone/>
                        <a:tabLst/>
                        <a:defRPr/>
                      </a:pPr>
                      <a:r>
                        <a:rPr lang="en-US" sz="800" dirty="0">
                          <a:solidFill>
                            <a:srgbClr val="333333"/>
                          </a:solidFill>
                          <a:latin typeface="Arial" panose="020B0604020202020204" pitchFamily="34" charset="0"/>
                          <a:cs typeface="Arial" pitchFamily="34" charset="0"/>
                        </a:rPr>
                        <a:t>Flawless compliance</a:t>
                      </a:r>
                    </a:p>
                  </a:txBody>
                  <a:tcPr marL="35375" marR="35375" marT="0" marB="44926" anchor="b">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6350" cap="flat" cmpd="sng" algn="ctr">
                      <a:noFill/>
                      <a:prstDash val="sysDot"/>
                      <a:round/>
                      <a:headEnd type="none" w="med" len="med"/>
                      <a:tailEnd type="none" w="med" len="med"/>
                    </a:lnT>
                    <a:solidFill>
                      <a:srgbClr val="E9EDF1"/>
                    </a:solidFill>
                  </a:tcPr>
                </a:tc>
                <a:tc>
                  <a:txBody>
                    <a:bodyPr/>
                    <a:lstStyle/>
                    <a:p>
                      <a:pPr marL="0" marR="0" lvl="0" indent="0" algn="ctr" defTabSz="1300277" rtl="0" eaLnBrk="1" fontAlgn="auto" latinLnBrk="0" hangingPunct="1">
                        <a:lnSpc>
                          <a:spcPct val="100000"/>
                        </a:lnSpc>
                        <a:spcBef>
                          <a:spcPts val="0"/>
                        </a:spcBef>
                        <a:spcAft>
                          <a:spcPts val="0"/>
                        </a:spcAft>
                        <a:buClrTx/>
                        <a:buSzTx/>
                        <a:buFontTx/>
                        <a:buNone/>
                        <a:tabLst/>
                        <a:defRPr/>
                      </a:pPr>
                      <a:r>
                        <a:rPr lang="en-US" sz="800" dirty="0">
                          <a:solidFill>
                            <a:srgbClr val="333333"/>
                          </a:solidFill>
                          <a:latin typeface="Arial" panose="020B0604020202020204" pitchFamily="34" charset="0"/>
                          <a:cs typeface="Arial" pitchFamily="34" charset="0"/>
                        </a:rPr>
                        <a:t>Enable innovation leadership</a:t>
                      </a:r>
                    </a:p>
                  </a:txBody>
                  <a:tcPr marL="35375" marR="35375" marT="0" marB="44926" anchor="b">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6350" cap="flat" cmpd="sng" algn="ctr">
                      <a:noFill/>
                      <a:prstDash val="sysDot"/>
                      <a:round/>
                      <a:headEnd type="none" w="med" len="med"/>
                      <a:tailEnd type="none" w="med" len="med"/>
                    </a:lnT>
                    <a:solidFill>
                      <a:srgbClr val="E9EDF1"/>
                    </a:solidFill>
                  </a:tcPr>
                </a:tc>
                <a:tc>
                  <a:txBody>
                    <a:bodyPr/>
                    <a:lstStyle/>
                    <a:p>
                      <a:pPr marL="0" marR="0" lvl="0" indent="0" algn="ctr" defTabSz="1300277" rtl="0" eaLnBrk="1" fontAlgn="auto" latinLnBrk="0" hangingPunct="1">
                        <a:lnSpc>
                          <a:spcPct val="100000"/>
                        </a:lnSpc>
                        <a:spcBef>
                          <a:spcPts val="0"/>
                        </a:spcBef>
                        <a:spcAft>
                          <a:spcPts val="0"/>
                        </a:spcAft>
                        <a:buClrTx/>
                        <a:buSzTx/>
                        <a:buFontTx/>
                        <a:buNone/>
                        <a:tabLst/>
                        <a:defRPr/>
                      </a:pPr>
                      <a:r>
                        <a:rPr lang="en-US" sz="800" dirty="0">
                          <a:solidFill>
                            <a:srgbClr val="333333"/>
                          </a:solidFill>
                          <a:latin typeface="Arial" panose="020B0604020202020204" pitchFamily="34" charset="0"/>
                          <a:cs typeface="Arial" pitchFamily="34" charset="0"/>
                        </a:rPr>
                        <a:t>Support decision-making excellence</a:t>
                      </a:r>
                    </a:p>
                  </a:txBody>
                  <a:tcPr marL="35375" marR="35375" marT="0" marB="44926" anchor="b">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6350" cap="flat" cmpd="sng" algn="ctr">
                      <a:noFill/>
                      <a:prstDash val="sysDot"/>
                      <a:round/>
                      <a:headEnd type="none" w="med" len="med"/>
                      <a:tailEnd type="none" w="med" len="med"/>
                    </a:lnT>
                    <a:solidFill>
                      <a:srgbClr val="E9EDF1"/>
                    </a:solidFill>
                  </a:tcPr>
                </a:tc>
                <a:tc>
                  <a:txBody>
                    <a:bodyPr/>
                    <a:lstStyle/>
                    <a:p>
                      <a:pPr marL="0" marR="0" lvl="0" indent="0" algn="ctr" defTabSz="1300277" rtl="0" eaLnBrk="1" fontAlgn="auto" latinLnBrk="0" hangingPunct="1">
                        <a:lnSpc>
                          <a:spcPct val="100000"/>
                        </a:lnSpc>
                        <a:spcBef>
                          <a:spcPts val="0"/>
                        </a:spcBef>
                        <a:spcAft>
                          <a:spcPts val="0"/>
                        </a:spcAft>
                        <a:buClrTx/>
                        <a:buSzTx/>
                        <a:buFontTx/>
                        <a:buNone/>
                        <a:tabLst/>
                        <a:defRPr/>
                      </a:pPr>
                      <a:r>
                        <a:rPr lang="en-US" sz="800" dirty="0">
                          <a:solidFill>
                            <a:srgbClr val="333333"/>
                          </a:solidFill>
                          <a:latin typeface="Arial" panose="020B0604020202020204" pitchFamily="34" charset="0"/>
                          <a:cs typeface="Arial" pitchFamily="34" charset="0"/>
                        </a:rPr>
                        <a:t>Extend service – </a:t>
                      </a:r>
                      <a:br>
                        <a:rPr lang="en-US" sz="800" dirty="0">
                          <a:solidFill>
                            <a:srgbClr val="333333"/>
                          </a:solidFill>
                          <a:latin typeface="Arial" panose="020B0604020202020204" pitchFamily="34" charset="0"/>
                          <a:cs typeface="Arial" pitchFamily="34" charset="0"/>
                        </a:rPr>
                      </a:br>
                      <a:r>
                        <a:rPr lang="en-US" sz="800" dirty="0">
                          <a:solidFill>
                            <a:srgbClr val="333333"/>
                          </a:solidFill>
                          <a:latin typeface="Arial" panose="020B0604020202020204" pitchFamily="34" charset="0"/>
                          <a:cs typeface="Arial" pitchFamily="34" charset="0"/>
                        </a:rPr>
                        <a:t>partner value</a:t>
                      </a:r>
                    </a:p>
                  </a:txBody>
                  <a:tcPr marL="35375" marR="35375" marT="0" marB="44926" anchor="b">
                    <a:lnL w="12700" cap="flat" cmpd="sng" algn="ctr">
                      <a:solidFill>
                        <a:schemeClr val="bg1">
                          <a:lumMod val="65000"/>
                        </a:schemeClr>
                      </a:solidFill>
                      <a:prstDash val="sysDot"/>
                      <a:round/>
                      <a:headEnd type="none" w="med" len="med"/>
                      <a:tailEnd type="none" w="med" len="med"/>
                    </a:lnL>
                    <a:lnT w="6350" cap="flat" cmpd="sng" algn="ctr">
                      <a:noFill/>
                      <a:prstDash val="sysDot"/>
                      <a:round/>
                      <a:headEnd type="none" w="med" len="med"/>
                      <a:tailEnd type="none" w="med" len="med"/>
                    </a:lnT>
                    <a:solidFill>
                      <a:srgbClr val="E9EDF1"/>
                    </a:solidFill>
                  </a:tcPr>
                </a:tc>
                <a:extLst>
                  <a:ext uri="{0D108BD9-81ED-4DB2-BD59-A6C34878D82A}">
                    <a16:rowId xmlns:a16="http://schemas.microsoft.com/office/drawing/2014/main" val="456110758"/>
                  </a:ext>
                </a:extLst>
              </a:tr>
            </a:tbl>
          </a:graphicData>
        </a:graphic>
      </p:graphicFrame>
      <p:graphicFrame>
        <p:nvGraphicFramePr>
          <p:cNvPr id="38" name="Content Placeholder 5">
            <a:extLst>
              <a:ext uri="{FF2B5EF4-FFF2-40B4-BE49-F238E27FC236}">
                <a16:creationId xmlns:a16="http://schemas.microsoft.com/office/drawing/2014/main" id="{775A63F1-1F23-0341-89A4-028156D79F11}"/>
              </a:ext>
            </a:extLst>
          </p:cNvPr>
          <p:cNvGraphicFramePr>
            <a:graphicFrameLocks/>
          </p:cNvGraphicFramePr>
          <p:nvPr/>
        </p:nvGraphicFramePr>
        <p:xfrm>
          <a:off x="430416" y="3496252"/>
          <a:ext cx="11361486" cy="1001955"/>
        </p:xfrm>
        <a:graphic>
          <a:graphicData uri="http://schemas.openxmlformats.org/drawingml/2006/table">
            <a:tbl>
              <a:tblPr firstRow="1" bandRow="1">
                <a:tableStyleId>{5C22544A-7EE6-4342-B048-85BDC9FD1C3A}</a:tableStyleId>
              </a:tblPr>
              <a:tblGrid>
                <a:gridCol w="1893581">
                  <a:extLst>
                    <a:ext uri="{9D8B030D-6E8A-4147-A177-3AD203B41FA5}">
                      <a16:colId xmlns:a16="http://schemas.microsoft.com/office/drawing/2014/main" val="4275490149"/>
                    </a:ext>
                  </a:extLst>
                </a:gridCol>
                <a:gridCol w="1893581">
                  <a:extLst>
                    <a:ext uri="{9D8B030D-6E8A-4147-A177-3AD203B41FA5}">
                      <a16:colId xmlns:a16="http://schemas.microsoft.com/office/drawing/2014/main" val="1049397228"/>
                    </a:ext>
                  </a:extLst>
                </a:gridCol>
                <a:gridCol w="1893581">
                  <a:extLst>
                    <a:ext uri="{9D8B030D-6E8A-4147-A177-3AD203B41FA5}">
                      <a16:colId xmlns:a16="http://schemas.microsoft.com/office/drawing/2014/main" val="1821719469"/>
                    </a:ext>
                  </a:extLst>
                </a:gridCol>
                <a:gridCol w="1893581">
                  <a:extLst>
                    <a:ext uri="{9D8B030D-6E8A-4147-A177-3AD203B41FA5}">
                      <a16:colId xmlns:a16="http://schemas.microsoft.com/office/drawing/2014/main" val="2021134633"/>
                    </a:ext>
                  </a:extLst>
                </a:gridCol>
                <a:gridCol w="1893581">
                  <a:extLst>
                    <a:ext uri="{9D8B030D-6E8A-4147-A177-3AD203B41FA5}">
                      <a16:colId xmlns:a16="http://schemas.microsoft.com/office/drawing/2014/main" val="1279453471"/>
                    </a:ext>
                  </a:extLst>
                </a:gridCol>
                <a:gridCol w="1893581">
                  <a:extLst>
                    <a:ext uri="{9D8B030D-6E8A-4147-A177-3AD203B41FA5}">
                      <a16:colId xmlns:a16="http://schemas.microsoft.com/office/drawing/2014/main" val="2317328181"/>
                    </a:ext>
                  </a:extLst>
                </a:gridCol>
              </a:tblGrid>
              <a:tr h="320040">
                <a:tc gridSpan="6">
                  <a:txBody>
                    <a:bodyPr/>
                    <a:lstStyle/>
                    <a:p>
                      <a:pPr algn="ctr"/>
                      <a:r>
                        <a:rPr lang="en-GB" sz="1600" b="0" dirty="0"/>
                        <a:t>CUSTOMER-CENTRIC</a:t>
                      </a:r>
                    </a:p>
                  </a:txBody>
                  <a:tcPr marL="89853" marR="89853" marT="36000" marB="36000" anchor="ctr">
                    <a:lnB w="6350" cap="flat" cmpd="sng" algn="ctr">
                      <a:noFill/>
                      <a:prstDash val="sysDot"/>
                      <a:round/>
                      <a:headEnd type="none" w="med" len="med"/>
                      <a:tailEnd type="none" w="med" len="med"/>
                    </a:lnB>
                    <a:solidFill>
                      <a:schemeClr val="accent3"/>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GB"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GB" sz="2000" b="0" dirty="0"/>
                    </a:p>
                  </a:txBody>
                  <a:tcPr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en-GB" sz="2000" b="0" dirty="0"/>
                    </a:p>
                  </a:txBody>
                  <a:tcPr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en-GB" sz="2000" b="0" dirty="0"/>
                    </a:p>
                  </a:txBody>
                  <a:tcPr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64827859"/>
                  </a:ext>
                </a:extLst>
              </a:tr>
              <a:tr h="681915">
                <a:tc>
                  <a:txBody>
                    <a:bodyPr/>
                    <a:lstStyle/>
                    <a:p>
                      <a:pPr algn="ctr" defTabSz="1300277" eaLnBrk="0" fontAlgn="base" hangingPunct="0">
                        <a:lnSpc>
                          <a:spcPct val="90000"/>
                        </a:lnSpc>
                        <a:spcBef>
                          <a:spcPct val="0"/>
                        </a:spcBef>
                        <a:spcAft>
                          <a:spcPct val="0"/>
                        </a:spcAft>
                        <a:defRPr/>
                      </a:pPr>
                      <a:r>
                        <a:rPr lang="en-US" sz="800" dirty="0">
                          <a:solidFill>
                            <a:srgbClr val="333333"/>
                          </a:solidFill>
                          <a:latin typeface="Arial" panose="020B0604020202020204" pitchFamily="34" charset="0"/>
                          <a:cs typeface="Arial" pitchFamily="34" charset="0"/>
                        </a:rPr>
                        <a:t>Design thinking</a:t>
                      </a:r>
                    </a:p>
                  </a:txBody>
                  <a:tcPr marL="35375" marR="35375" marT="0" marB="44926" anchor="b">
                    <a:lnR w="12700" cap="flat" cmpd="sng" algn="ctr">
                      <a:solidFill>
                        <a:schemeClr val="bg1">
                          <a:lumMod val="65000"/>
                        </a:schemeClr>
                      </a:solidFill>
                      <a:prstDash val="sysDot"/>
                      <a:round/>
                      <a:headEnd type="none" w="med" len="med"/>
                      <a:tailEnd type="none" w="med" len="med"/>
                    </a:lnR>
                    <a:lnT w="6350" cap="flat" cmpd="sng" algn="ctr">
                      <a:noFill/>
                      <a:prstDash val="sysDot"/>
                      <a:round/>
                      <a:headEnd type="none" w="med" len="med"/>
                      <a:tailEnd type="none" w="med" len="med"/>
                    </a:lnT>
                    <a:solidFill>
                      <a:srgbClr val="E9EDF1"/>
                    </a:solidFill>
                  </a:tcPr>
                </a:tc>
                <a:tc>
                  <a:txBody>
                    <a:bodyPr/>
                    <a:lstStyle/>
                    <a:p>
                      <a:pPr algn="ctr" defTabSz="1300277" eaLnBrk="0" fontAlgn="base" hangingPunct="0">
                        <a:lnSpc>
                          <a:spcPct val="90000"/>
                        </a:lnSpc>
                        <a:spcBef>
                          <a:spcPct val="0"/>
                        </a:spcBef>
                        <a:spcAft>
                          <a:spcPct val="0"/>
                        </a:spcAft>
                        <a:defRPr/>
                      </a:pPr>
                      <a:r>
                        <a:rPr lang="en-US" sz="800" dirty="0">
                          <a:solidFill>
                            <a:srgbClr val="333333"/>
                          </a:solidFill>
                          <a:latin typeface="Arial" panose="020B0604020202020204" pitchFamily="34" charset="0"/>
                          <a:cs typeface="Arial" pitchFamily="34" charset="0"/>
                        </a:rPr>
                        <a:t>Digital customer engagement</a:t>
                      </a:r>
                    </a:p>
                  </a:txBody>
                  <a:tcPr marL="35375" marR="35375" marT="0" marB="44926" anchor="b">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6350" cap="flat" cmpd="sng" algn="ctr">
                      <a:noFill/>
                      <a:prstDash val="sysDot"/>
                      <a:round/>
                      <a:headEnd type="none" w="med" len="med"/>
                      <a:tailEnd type="none" w="med" len="med"/>
                    </a:lnT>
                    <a:solidFill>
                      <a:srgbClr val="E9EDF1"/>
                    </a:solidFill>
                  </a:tcPr>
                </a:tc>
                <a:tc>
                  <a:txBody>
                    <a:bodyPr/>
                    <a:lstStyle/>
                    <a:p>
                      <a:pPr algn="ctr" defTabSz="1300277" eaLnBrk="0" fontAlgn="base" hangingPunct="0">
                        <a:lnSpc>
                          <a:spcPct val="90000"/>
                        </a:lnSpc>
                        <a:spcBef>
                          <a:spcPct val="0"/>
                        </a:spcBef>
                        <a:spcAft>
                          <a:spcPct val="0"/>
                        </a:spcAft>
                        <a:defRPr/>
                      </a:pPr>
                      <a:r>
                        <a:rPr lang="en-US" sz="800" dirty="0">
                          <a:solidFill>
                            <a:srgbClr val="333333"/>
                          </a:solidFill>
                          <a:latin typeface="Arial" panose="020B0604020202020204" pitchFamily="34" charset="0"/>
                          <a:cs typeface="Arial" pitchFamily="34" charset="0"/>
                        </a:rPr>
                        <a:t>Customer journey mapping</a:t>
                      </a:r>
                    </a:p>
                  </a:txBody>
                  <a:tcPr marL="35375" marR="35375" marT="0" marB="44926" anchor="b">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6350" cap="flat" cmpd="sng" algn="ctr">
                      <a:noFill/>
                      <a:prstDash val="sysDot"/>
                      <a:round/>
                      <a:headEnd type="none" w="med" len="med"/>
                      <a:tailEnd type="none" w="med" len="med"/>
                    </a:lnT>
                    <a:solidFill>
                      <a:srgbClr val="E9EDF1"/>
                    </a:solidFill>
                  </a:tcPr>
                </a:tc>
                <a:tc>
                  <a:txBody>
                    <a:bodyPr/>
                    <a:lstStyle/>
                    <a:p>
                      <a:pPr algn="ctr" defTabSz="1300277" eaLnBrk="0" fontAlgn="base" hangingPunct="0">
                        <a:lnSpc>
                          <a:spcPct val="90000"/>
                        </a:lnSpc>
                        <a:spcBef>
                          <a:spcPct val="0"/>
                        </a:spcBef>
                        <a:spcAft>
                          <a:spcPct val="0"/>
                        </a:spcAft>
                        <a:defRPr/>
                      </a:pPr>
                      <a:r>
                        <a:rPr lang="en-US" sz="800" dirty="0">
                          <a:solidFill>
                            <a:srgbClr val="333333"/>
                          </a:solidFill>
                          <a:latin typeface="Arial" panose="020B0604020202020204" pitchFamily="34" charset="0"/>
                          <a:cs typeface="Arial" pitchFamily="34" charset="0"/>
                        </a:rPr>
                        <a:t>Segmentation</a:t>
                      </a:r>
                    </a:p>
                  </a:txBody>
                  <a:tcPr marL="35375" marR="35375" marT="0" marB="44926" anchor="b">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6350" cap="flat" cmpd="sng" algn="ctr">
                      <a:noFill/>
                      <a:prstDash val="sysDot"/>
                      <a:round/>
                      <a:headEnd type="none" w="med" len="med"/>
                      <a:tailEnd type="none" w="med" len="med"/>
                    </a:lnT>
                    <a:solidFill>
                      <a:srgbClr val="E9EDF1"/>
                    </a:solidFill>
                  </a:tcPr>
                </a:tc>
                <a:tc>
                  <a:txBody>
                    <a:bodyPr/>
                    <a:lstStyle/>
                    <a:p>
                      <a:pPr marL="0" marR="0" lvl="0" indent="0" algn="ctr" defTabSz="1300277" rtl="0" eaLnBrk="1" fontAlgn="auto" latinLnBrk="0" hangingPunct="1">
                        <a:lnSpc>
                          <a:spcPct val="100000"/>
                        </a:lnSpc>
                        <a:spcBef>
                          <a:spcPts val="0"/>
                        </a:spcBef>
                        <a:spcAft>
                          <a:spcPts val="0"/>
                        </a:spcAft>
                        <a:buClrTx/>
                        <a:buSzTx/>
                        <a:buFontTx/>
                        <a:buNone/>
                        <a:tabLst/>
                        <a:defRPr/>
                      </a:pPr>
                      <a:r>
                        <a:rPr lang="en-US" sz="800" dirty="0" err="1">
                          <a:solidFill>
                            <a:srgbClr val="333333"/>
                          </a:solidFill>
                          <a:latin typeface="Arial" panose="020B0604020202020204" pitchFamily="34" charset="0"/>
                          <a:cs typeface="Arial" pitchFamily="34" charset="0"/>
                        </a:rPr>
                        <a:t>Individualisation</a:t>
                      </a:r>
                      <a:endParaRPr lang="en-US" sz="800" dirty="0">
                        <a:solidFill>
                          <a:srgbClr val="333333"/>
                        </a:solidFill>
                        <a:latin typeface="Arial" panose="020B0604020202020204" pitchFamily="34" charset="0"/>
                        <a:cs typeface="Arial" pitchFamily="34" charset="0"/>
                      </a:endParaRPr>
                    </a:p>
                  </a:txBody>
                  <a:tcPr marL="35375" marR="35375" marT="0" marB="44926" anchor="b">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6350" cap="flat" cmpd="sng" algn="ctr">
                      <a:noFill/>
                      <a:prstDash val="sysDot"/>
                      <a:round/>
                      <a:headEnd type="none" w="med" len="med"/>
                      <a:tailEnd type="none" w="med" len="med"/>
                    </a:lnT>
                    <a:solidFill>
                      <a:srgbClr val="E9EDF1"/>
                    </a:solidFill>
                  </a:tcPr>
                </a:tc>
                <a:tc>
                  <a:txBody>
                    <a:bodyPr/>
                    <a:lstStyle/>
                    <a:p>
                      <a:pPr marL="0" marR="0" lvl="0" indent="0" algn="ctr" defTabSz="1300277" rtl="0" eaLnBrk="1" fontAlgn="auto" latinLnBrk="0" hangingPunct="1">
                        <a:lnSpc>
                          <a:spcPct val="100000"/>
                        </a:lnSpc>
                        <a:spcBef>
                          <a:spcPts val="0"/>
                        </a:spcBef>
                        <a:spcAft>
                          <a:spcPts val="0"/>
                        </a:spcAft>
                        <a:buClrTx/>
                        <a:buSzTx/>
                        <a:buFontTx/>
                        <a:buNone/>
                        <a:tabLst/>
                        <a:defRPr/>
                      </a:pPr>
                      <a:r>
                        <a:rPr lang="en-US" sz="800" dirty="0">
                          <a:solidFill>
                            <a:srgbClr val="333333"/>
                          </a:solidFill>
                          <a:latin typeface="Arial" panose="020B0604020202020204" pitchFamily="34" charset="0"/>
                          <a:cs typeface="Arial" pitchFamily="34" charset="0"/>
                        </a:rPr>
                        <a:t>Omnichannel</a:t>
                      </a:r>
                    </a:p>
                  </a:txBody>
                  <a:tcPr marL="35375" marR="35375" marT="0" marB="44926" anchor="b">
                    <a:lnL w="12700" cap="flat" cmpd="sng" algn="ctr">
                      <a:solidFill>
                        <a:schemeClr val="bg1">
                          <a:lumMod val="65000"/>
                        </a:schemeClr>
                      </a:solidFill>
                      <a:prstDash val="sysDot"/>
                      <a:round/>
                      <a:headEnd type="none" w="med" len="med"/>
                      <a:tailEnd type="none" w="med" len="med"/>
                    </a:lnL>
                    <a:lnR w="12700" cap="flat" cmpd="sng" algn="ctr">
                      <a:noFill/>
                      <a:prstDash val="solid"/>
                      <a:round/>
                      <a:headEnd type="none" w="med" len="med"/>
                      <a:tailEnd type="none" w="med" len="med"/>
                    </a:lnR>
                    <a:lnT w="6350" cap="flat" cmpd="sng" algn="ctr">
                      <a:noFill/>
                      <a:prstDash val="sysDot"/>
                      <a:round/>
                      <a:headEnd type="none" w="med" len="med"/>
                      <a:tailEnd type="none" w="med" len="med"/>
                    </a:lnT>
                    <a:solidFill>
                      <a:srgbClr val="E9EDF1"/>
                    </a:solidFill>
                  </a:tcPr>
                </a:tc>
                <a:extLst>
                  <a:ext uri="{0D108BD9-81ED-4DB2-BD59-A6C34878D82A}">
                    <a16:rowId xmlns:a16="http://schemas.microsoft.com/office/drawing/2014/main" val="456110758"/>
                  </a:ext>
                </a:extLst>
              </a:tr>
            </a:tbl>
          </a:graphicData>
        </a:graphic>
      </p:graphicFrame>
      <p:graphicFrame>
        <p:nvGraphicFramePr>
          <p:cNvPr id="47" name="Content Placeholder 5">
            <a:extLst>
              <a:ext uri="{FF2B5EF4-FFF2-40B4-BE49-F238E27FC236}">
                <a16:creationId xmlns:a16="http://schemas.microsoft.com/office/drawing/2014/main" id="{F1439015-61EB-CE4E-ACCF-B03095435521}"/>
              </a:ext>
            </a:extLst>
          </p:cNvPr>
          <p:cNvGraphicFramePr>
            <a:graphicFrameLocks/>
          </p:cNvGraphicFramePr>
          <p:nvPr/>
        </p:nvGraphicFramePr>
        <p:xfrm>
          <a:off x="430419" y="4832435"/>
          <a:ext cx="7637812" cy="1001193"/>
        </p:xfrm>
        <a:graphic>
          <a:graphicData uri="http://schemas.openxmlformats.org/drawingml/2006/table">
            <a:tbl>
              <a:tblPr firstRow="1" bandRow="1">
                <a:tableStyleId>{5C22544A-7EE6-4342-B048-85BDC9FD1C3A}</a:tableStyleId>
              </a:tblPr>
              <a:tblGrid>
                <a:gridCol w="587524">
                  <a:extLst>
                    <a:ext uri="{9D8B030D-6E8A-4147-A177-3AD203B41FA5}">
                      <a16:colId xmlns:a16="http://schemas.microsoft.com/office/drawing/2014/main" val="4275490149"/>
                    </a:ext>
                  </a:extLst>
                </a:gridCol>
                <a:gridCol w="587524">
                  <a:extLst>
                    <a:ext uri="{9D8B030D-6E8A-4147-A177-3AD203B41FA5}">
                      <a16:colId xmlns:a16="http://schemas.microsoft.com/office/drawing/2014/main" val="1049397228"/>
                    </a:ext>
                  </a:extLst>
                </a:gridCol>
                <a:gridCol w="587524">
                  <a:extLst>
                    <a:ext uri="{9D8B030D-6E8A-4147-A177-3AD203B41FA5}">
                      <a16:colId xmlns:a16="http://schemas.microsoft.com/office/drawing/2014/main" val="1821719469"/>
                    </a:ext>
                  </a:extLst>
                </a:gridCol>
                <a:gridCol w="587524">
                  <a:extLst>
                    <a:ext uri="{9D8B030D-6E8A-4147-A177-3AD203B41FA5}">
                      <a16:colId xmlns:a16="http://schemas.microsoft.com/office/drawing/2014/main" val="1234390127"/>
                    </a:ext>
                  </a:extLst>
                </a:gridCol>
                <a:gridCol w="587524">
                  <a:extLst>
                    <a:ext uri="{9D8B030D-6E8A-4147-A177-3AD203B41FA5}">
                      <a16:colId xmlns:a16="http://schemas.microsoft.com/office/drawing/2014/main" val="397201703"/>
                    </a:ext>
                  </a:extLst>
                </a:gridCol>
                <a:gridCol w="587524">
                  <a:extLst>
                    <a:ext uri="{9D8B030D-6E8A-4147-A177-3AD203B41FA5}">
                      <a16:colId xmlns:a16="http://schemas.microsoft.com/office/drawing/2014/main" val="977442267"/>
                    </a:ext>
                  </a:extLst>
                </a:gridCol>
                <a:gridCol w="587524">
                  <a:extLst>
                    <a:ext uri="{9D8B030D-6E8A-4147-A177-3AD203B41FA5}">
                      <a16:colId xmlns:a16="http://schemas.microsoft.com/office/drawing/2014/main" val="1416194734"/>
                    </a:ext>
                  </a:extLst>
                </a:gridCol>
                <a:gridCol w="587524">
                  <a:extLst>
                    <a:ext uri="{9D8B030D-6E8A-4147-A177-3AD203B41FA5}">
                      <a16:colId xmlns:a16="http://schemas.microsoft.com/office/drawing/2014/main" val="4154800364"/>
                    </a:ext>
                  </a:extLst>
                </a:gridCol>
                <a:gridCol w="587524">
                  <a:extLst>
                    <a:ext uri="{9D8B030D-6E8A-4147-A177-3AD203B41FA5}">
                      <a16:colId xmlns:a16="http://schemas.microsoft.com/office/drawing/2014/main" val="2279310275"/>
                    </a:ext>
                  </a:extLst>
                </a:gridCol>
                <a:gridCol w="587524">
                  <a:extLst>
                    <a:ext uri="{9D8B030D-6E8A-4147-A177-3AD203B41FA5}">
                      <a16:colId xmlns:a16="http://schemas.microsoft.com/office/drawing/2014/main" val="1005567202"/>
                    </a:ext>
                  </a:extLst>
                </a:gridCol>
                <a:gridCol w="587524">
                  <a:extLst>
                    <a:ext uri="{9D8B030D-6E8A-4147-A177-3AD203B41FA5}">
                      <a16:colId xmlns:a16="http://schemas.microsoft.com/office/drawing/2014/main" val="256290360"/>
                    </a:ext>
                  </a:extLst>
                </a:gridCol>
                <a:gridCol w="587524">
                  <a:extLst>
                    <a:ext uri="{9D8B030D-6E8A-4147-A177-3AD203B41FA5}">
                      <a16:colId xmlns:a16="http://schemas.microsoft.com/office/drawing/2014/main" val="3712475996"/>
                    </a:ext>
                  </a:extLst>
                </a:gridCol>
                <a:gridCol w="587524">
                  <a:extLst>
                    <a:ext uri="{9D8B030D-6E8A-4147-A177-3AD203B41FA5}">
                      <a16:colId xmlns:a16="http://schemas.microsoft.com/office/drawing/2014/main" val="2150198684"/>
                    </a:ext>
                  </a:extLst>
                </a:gridCol>
              </a:tblGrid>
              <a:tr h="320040">
                <a:tc gridSpan="13">
                  <a:txBody>
                    <a:bodyPr/>
                    <a:lstStyle/>
                    <a:p>
                      <a:pPr algn="ctr"/>
                      <a:r>
                        <a:rPr lang="en-GB" sz="1600" b="0" dirty="0"/>
                        <a:t>DIGITAL OPERATIONS</a:t>
                      </a:r>
                    </a:p>
                  </a:txBody>
                  <a:tcPr marL="89853" marR="89853" marT="36000" marB="36000" anchor="ctr">
                    <a:lnL w="12700" cmpd="sng">
                      <a:noFill/>
                    </a:lnL>
                    <a:lnR w="12700" cmpd="sng">
                      <a:noFill/>
                    </a:lnR>
                    <a:lnT w="12700" cmpd="sng">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pPr algn="ctr"/>
                      <a:endParaRPr lang="en-GB" sz="2000" b="0" dirty="0"/>
                    </a:p>
                  </a:txBody>
                  <a:tcPr marL="89853" marR="89853" marT="36000" marB="36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pPr algn="ctr"/>
                      <a:endParaRPr lang="en-GB" sz="2000" b="0" dirty="0"/>
                    </a:p>
                  </a:txBody>
                  <a:tcPr marL="89853" marR="89853" marT="36000" marB="36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pPr algn="ctr"/>
                      <a:endParaRPr lang="en-GB" sz="2000" b="0" dirty="0"/>
                    </a:p>
                  </a:txBody>
                  <a:tcPr marL="89853" marR="89853" marT="36000" marB="36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pPr algn="ctr"/>
                      <a:endParaRPr lang="en-GB" sz="2000" b="0" dirty="0"/>
                    </a:p>
                  </a:txBody>
                  <a:tcPr marL="89853" marR="89853" marT="36000" marB="36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pPr algn="ctr"/>
                      <a:endParaRPr lang="en-GB" sz="2000" b="0" dirty="0"/>
                    </a:p>
                  </a:txBody>
                  <a:tcPr marL="89853" marR="89853" marT="36000" marB="36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pPr algn="ctr"/>
                      <a:endParaRPr lang="en-GB" sz="2000" b="0" dirty="0"/>
                    </a:p>
                  </a:txBody>
                  <a:tcPr marL="89853" marR="89853" marT="36000" marB="36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pPr algn="ctr"/>
                      <a:endParaRPr lang="en-GB" sz="2000" b="0" dirty="0"/>
                    </a:p>
                  </a:txBody>
                  <a:tcPr marL="89853" marR="89853" marT="36000" marB="36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endParaRPr lang="en-US"/>
                    </a:p>
                  </a:txBody>
                  <a:tcPr/>
                </a:tc>
                <a:tc hMerge="1">
                  <a:txBody>
                    <a:bodyPr/>
                    <a:lstStyle/>
                    <a:p>
                      <a:endParaRPr lang="en-US"/>
                    </a:p>
                  </a:txBody>
                  <a:tcPr/>
                </a:tc>
                <a:tc hMerge="1">
                  <a:txBody>
                    <a:bodyPr/>
                    <a:lstStyle/>
                    <a:p>
                      <a:pPr algn="ctr"/>
                      <a:endParaRPr lang="en-GB" sz="2000" b="0" dirty="0"/>
                    </a:p>
                  </a:txBody>
                  <a:tcPr marL="89853" marR="89853" marT="36000" marB="36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pPr algn="ctr"/>
                      <a:endParaRPr lang="en-GB" sz="2000" b="0" dirty="0"/>
                    </a:p>
                  </a:txBody>
                  <a:tcPr marL="89853" marR="89853" marT="36000" marB="36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pPr algn="ctr"/>
                      <a:endParaRPr lang="en-GB" sz="2000" b="0" dirty="0"/>
                    </a:p>
                  </a:txBody>
                  <a:tcPr marL="89853" marR="89853" marT="36000" marB="36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64827859"/>
                  </a:ext>
                </a:extLst>
              </a:tr>
              <a:tr h="681153">
                <a:tc>
                  <a:txBody>
                    <a:bodyPr/>
                    <a:lstStyle/>
                    <a:p>
                      <a:pPr algn="ctr" defTabSz="1300277" eaLnBrk="0" fontAlgn="base" hangingPunct="0">
                        <a:lnSpc>
                          <a:spcPct val="90000"/>
                        </a:lnSpc>
                        <a:spcBef>
                          <a:spcPct val="0"/>
                        </a:spcBef>
                        <a:spcAft>
                          <a:spcPct val="0"/>
                        </a:spcAft>
                        <a:defRPr/>
                      </a:pPr>
                      <a:r>
                        <a:rPr lang="en-US" sz="600" dirty="0">
                          <a:solidFill>
                            <a:srgbClr val="333333"/>
                          </a:solidFill>
                          <a:latin typeface="Arial" panose="020B0604020202020204" pitchFamily="34" charset="0"/>
                          <a:cs typeface="Arial" pitchFamily="34" charset="0"/>
                        </a:rPr>
                        <a:t>ERP</a:t>
                      </a:r>
                      <a:br>
                        <a:rPr lang="en-US" sz="600" dirty="0">
                          <a:solidFill>
                            <a:srgbClr val="333333"/>
                          </a:solidFill>
                          <a:latin typeface="Arial" panose="020B0604020202020204" pitchFamily="34" charset="0"/>
                          <a:cs typeface="Arial" pitchFamily="34" charset="0"/>
                        </a:rPr>
                      </a:br>
                      <a:r>
                        <a:rPr lang="en-US" sz="600" dirty="0" err="1">
                          <a:solidFill>
                            <a:srgbClr val="333333"/>
                          </a:solidFill>
                          <a:latin typeface="Arial" panose="020B0604020202020204" pitchFamily="34" charset="0"/>
                          <a:cs typeface="Arial" pitchFamily="34" charset="0"/>
                        </a:rPr>
                        <a:t>modernisation</a:t>
                      </a:r>
                      <a:endParaRPr lang="en-US" sz="600" dirty="0">
                        <a:solidFill>
                          <a:srgbClr val="333333"/>
                        </a:solidFill>
                        <a:latin typeface="Arial" panose="020B0604020202020204" pitchFamily="34" charset="0"/>
                        <a:cs typeface="Arial" pitchFamily="34" charset="0"/>
                      </a:endParaRPr>
                    </a:p>
                  </a:txBody>
                  <a:tcPr marL="35375" marR="35375" marT="44926" marB="44926" anchor="b">
                    <a:lnL w="12700" cap="flat" cmpd="sng" algn="ctr">
                      <a:no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E9EDF1"/>
                    </a:solidFill>
                  </a:tcPr>
                </a:tc>
                <a:tc>
                  <a:txBody>
                    <a:bodyPr/>
                    <a:lstStyle/>
                    <a:p>
                      <a:pPr algn="ctr" defTabSz="1300277" eaLnBrk="0" fontAlgn="base" hangingPunct="0">
                        <a:lnSpc>
                          <a:spcPct val="90000"/>
                        </a:lnSpc>
                        <a:spcBef>
                          <a:spcPct val="0"/>
                        </a:spcBef>
                        <a:spcAft>
                          <a:spcPct val="0"/>
                        </a:spcAft>
                        <a:defRPr/>
                      </a:pPr>
                      <a:r>
                        <a:rPr lang="en-US" sz="600" dirty="0">
                          <a:solidFill>
                            <a:srgbClr val="333333"/>
                          </a:solidFill>
                          <a:latin typeface="Arial" panose="020B0604020202020204" pitchFamily="34" charset="0"/>
                          <a:cs typeface="Arial" pitchFamily="34" charset="0"/>
                        </a:rPr>
                        <a:t>Cloud</a:t>
                      </a:r>
                    </a:p>
                  </a:txBody>
                  <a:tcPr marL="35375" marR="35375" marT="44926" marB="44926"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E9EDF1"/>
                    </a:solidFill>
                  </a:tcPr>
                </a:tc>
                <a:tc>
                  <a:txBody>
                    <a:bodyPr/>
                    <a:lstStyle/>
                    <a:p>
                      <a:pPr algn="ctr" defTabSz="1300277" eaLnBrk="0" fontAlgn="base" hangingPunct="0">
                        <a:lnSpc>
                          <a:spcPct val="90000"/>
                        </a:lnSpc>
                        <a:spcBef>
                          <a:spcPct val="0"/>
                        </a:spcBef>
                        <a:spcAft>
                          <a:spcPct val="0"/>
                        </a:spcAft>
                        <a:defRPr/>
                      </a:pPr>
                      <a:r>
                        <a:rPr lang="en-US" sz="600" dirty="0">
                          <a:solidFill>
                            <a:srgbClr val="333333"/>
                          </a:solidFill>
                          <a:latin typeface="Arial" panose="020B0604020202020204" pitchFamily="34" charset="0"/>
                          <a:cs typeface="Arial" pitchFamily="34" charset="0"/>
                        </a:rPr>
                        <a:t>Mobility</a:t>
                      </a:r>
                    </a:p>
                  </a:txBody>
                  <a:tcPr marL="35375" marR="35375" marT="44926" marB="44926"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E9EDF1"/>
                    </a:solidFill>
                  </a:tcPr>
                </a:tc>
                <a:tc>
                  <a:txBody>
                    <a:bodyPr/>
                    <a:lstStyle/>
                    <a:p>
                      <a:pPr algn="ctr" defTabSz="1300277" eaLnBrk="0" fontAlgn="base" hangingPunct="0">
                        <a:lnSpc>
                          <a:spcPct val="90000"/>
                        </a:lnSpc>
                        <a:spcBef>
                          <a:spcPct val="0"/>
                        </a:spcBef>
                        <a:spcAft>
                          <a:spcPct val="0"/>
                        </a:spcAft>
                        <a:defRPr/>
                      </a:pPr>
                      <a:r>
                        <a:rPr lang="en-US" sz="600" dirty="0">
                          <a:solidFill>
                            <a:srgbClr val="333333"/>
                          </a:solidFill>
                          <a:latin typeface="Arial" panose="020B0604020202020204" pitchFamily="34" charset="0"/>
                          <a:cs typeface="Arial" pitchFamily="34" charset="0"/>
                        </a:rPr>
                        <a:t>Internet of things</a:t>
                      </a:r>
                    </a:p>
                  </a:txBody>
                  <a:tcPr marL="35375" marR="35375" marT="44926" marB="44926"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E9EDF1"/>
                    </a:solidFill>
                  </a:tcPr>
                </a:tc>
                <a:tc>
                  <a:txBody>
                    <a:bodyPr/>
                    <a:lstStyle/>
                    <a:p>
                      <a:pPr algn="ctr" defTabSz="1300277" eaLnBrk="0" fontAlgn="base" hangingPunct="0">
                        <a:lnSpc>
                          <a:spcPct val="90000"/>
                        </a:lnSpc>
                        <a:spcBef>
                          <a:spcPct val="0"/>
                        </a:spcBef>
                        <a:spcAft>
                          <a:spcPct val="0"/>
                        </a:spcAft>
                        <a:defRPr/>
                      </a:pPr>
                      <a:r>
                        <a:rPr lang="en-US" sz="600" dirty="0">
                          <a:solidFill>
                            <a:srgbClr val="333333"/>
                          </a:solidFill>
                          <a:latin typeface="Arial" panose="020B0604020202020204" pitchFamily="34" charset="0"/>
                          <a:cs typeface="Arial" pitchFamily="34" charset="0"/>
                        </a:rPr>
                        <a:t>Social</a:t>
                      </a:r>
                    </a:p>
                    <a:p>
                      <a:pPr algn="ctr" defTabSz="1300277" eaLnBrk="0" fontAlgn="base" hangingPunct="0">
                        <a:lnSpc>
                          <a:spcPct val="90000"/>
                        </a:lnSpc>
                        <a:spcBef>
                          <a:spcPct val="0"/>
                        </a:spcBef>
                        <a:spcAft>
                          <a:spcPct val="0"/>
                        </a:spcAft>
                        <a:defRPr/>
                      </a:pPr>
                      <a:r>
                        <a:rPr lang="en-US" sz="600" dirty="0">
                          <a:solidFill>
                            <a:srgbClr val="333333"/>
                          </a:solidFill>
                          <a:latin typeface="Arial" panose="020B0604020202020204" pitchFamily="34" charset="0"/>
                          <a:cs typeface="Arial" pitchFamily="34" charset="0"/>
                        </a:rPr>
                        <a:t>technologies</a:t>
                      </a:r>
                    </a:p>
                  </a:txBody>
                  <a:tcPr marL="35375" marR="35375" marT="44926" marB="44926"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E9EDF1"/>
                    </a:solidFill>
                  </a:tcPr>
                </a:tc>
                <a:tc>
                  <a:txBody>
                    <a:bodyPr/>
                    <a:lstStyle/>
                    <a:p>
                      <a:pPr marL="0" marR="0" lvl="0" indent="0" algn="ctr" defTabSz="1300277" rtl="0" eaLnBrk="0" fontAlgn="base" latinLnBrk="0" hangingPunct="0">
                        <a:lnSpc>
                          <a:spcPct val="90000"/>
                        </a:lnSpc>
                        <a:spcBef>
                          <a:spcPct val="0"/>
                        </a:spcBef>
                        <a:spcAft>
                          <a:spcPct val="0"/>
                        </a:spcAft>
                        <a:buClrTx/>
                        <a:buSzTx/>
                        <a:buFontTx/>
                        <a:buNone/>
                        <a:tabLst/>
                        <a:defRPr/>
                      </a:pPr>
                      <a:r>
                        <a:rPr lang="en-US" sz="600" dirty="0">
                          <a:solidFill>
                            <a:srgbClr val="333333"/>
                          </a:solidFill>
                          <a:latin typeface="Arial" panose="020B0604020202020204" pitchFamily="34" charset="0"/>
                          <a:cs typeface="Arial" pitchFamily="34" charset="0"/>
                        </a:rPr>
                        <a:t>Blockchain</a:t>
                      </a:r>
                    </a:p>
                  </a:txBody>
                  <a:tcPr marL="35375" marR="35375" marT="44926" marB="44926"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E9EDF1"/>
                    </a:solidFill>
                  </a:tcPr>
                </a:tc>
                <a:tc>
                  <a:txBody>
                    <a:bodyPr/>
                    <a:lstStyle/>
                    <a:p>
                      <a:pPr marL="0" marR="0" lvl="0" indent="0" algn="ctr" defTabSz="1300277" rtl="0" eaLnBrk="0" fontAlgn="base" latinLnBrk="0" hangingPunct="0">
                        <a:lnSpc>
                          <a:spcPct val="90000"/>
                        </a:lnSpc>
                        <a:spcBef>
                          <a:spcPct val="0"/>
                        </a:spcBef>
                        <a:spcAft>
                          <a:spcPct val="0"/>
                        </a:spcAft>
                        <a:buClrTx/>
                        <a:buSzTx/>
                        <a:buFontTx/>
                        <a:buNone/>
                        <a:tabLst/>
                        <a:defRPr/>
                      </a:pPr>
                      <a:r>
                        <a:rPr lang="en-US" sz="600" dirty="0">
                          <a:solidFill>
                            <a:srgbClr val="333333"/>
                          </a:solidFill>
                          <a:latin typeface="Arial" panose="020B0604020202020204" pitchFamily="34" charset="0"/>
                          <a:cs typeface="Arial" pitchFamily="34" charset="0"/>
                        </a:rPr>
                        <a:t>Process mining</a:t>
                      </a:r>
                    </a:p>
                  </a:txBody>
                  <a:tcPr marL="35375" marR="35375" marT="44926" marB="44926"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E9EDF1"/>
                    </a:solidFill>
                  </a:tcPr>
                </a:tc>
                <a:tc>
                  <a:txBody>
                    <a:bodyPr/>
                    <a:lstStyle/>
                    <a:p>
                      <a:pPr algn="ctr" defTabSz="1300277" eaLnBrk="0" fontAlgn="base" hangingPunct="0">
                        <a:lnSpc>
                          <a:spcPct val="90000"/>
                        </a:lnSpc>
                        <a:spcBef>
                          <a:spcPct val="0"/>
                        </a:spcBef>
                        <a:spcAft>
                          <a:spcPct val="0"/>
                        </a:spcAft>
                        <a:defRPr/>
                      </a:pPr>
                      <a:r>
                        <a:rPr lang="en-US" sz="600" dirty="0">
                          <a:solidFill>
                            <a:srgbClr val="333333"/>
                          </a:solidFill>
                          <a:latin typeface="Arial" panose="020B0604020202020204" pitchFamily="34" charset="0"/>
                          <a:cs typeface="Arial" pitchFamily="34" charset="0"/>
                        </a:rPr>
                        <a:t>Disruptive point solutions</a:t>
                      </a:r>
                    </a:p>
                  </a:txBody>
                  <a:tcPr marL="35375" marR="35375" marT="44926" marB="44926"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E9EDF1"/>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n-US" sz="600" dirty="0">
                          <a:solidFill>
                            <a:srgbClr val="333333"/>
                          </a:solidFill>
                          <a:latin typeface="Arial" panose="020B0604020202020204" pitchFamily="34" charset="0"/>
                          <a:cs typeface="Arial" pitchFamily="34" charset="0"/>
                        </a:rPr>
                        <a:t>RPA</a:t>
                      </a:r>
                    </a:p>
                  </a:txBody>
                  <a:tcPr marL="35375" marR="35375" marT="44926" marB="44926"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E9EDF1"/>
                    </a:solidFill>
                  </a:tcPr>
                </a:tc>
                <a:tc>
                  <a:txBody>
                    <a:bodyPr/>
                    <a:lstStyle/>
                    <a:p>
                      <a:pPr marL="0" marR="0" lvl="0" indent="0" algn="ctr" defTabSz="1300277" rtl="0" eaLnBrk="0" fontAlgn="base" latinLnBrk="0" hangingPunct="0">
                        <a:lnSpc>
                          <a:spcPct val="90000"/>
                        </a:lnSpc>
                        <a:spcBef>
                          <a:spcPct val="0"/>
                        </a:spcBef>
                        <a:spcAft>
                          <a:spcPct val="0"/>
                        </a:spcAft>
                        <a:buClrTx/>
                        <a:buSzTx/>
                        <a:buFontTx/>
                        <a:buNone/>
                        <a:tabLst/>
                        <a:defRPr/>
                      </a:pPr>
                      <a:r>
                        <a:rPr lang="en-US" sz="600" dirty="0">
                          <a:solidFill>
                            <a:srgbClr val="333333"/>
                          </a:solidFill>
                          <a:latin typeface="Arial" panose="020B0604020202020204" pitchFamily="34" charset="0"/>
                          <a:cs typeface="Arial" pitchFamily="34" charset="0"/>
                        </a:rPr>
                        <a:t>Cognitive automation</a:t>
                      </a:r>
                    </a:p>
                  </a:txBody>
                  <a:tcPr marL="35375" marR="35375" marT="44926" marB="44926"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E9EDF1"/>
                    </a:solidFill>
                  </a:tcPr>
                </a:tc>
                <a:tc>
                  <a:txBody>
                    <a:bodyPr/>
                    <a:lstStyle/>
                    <a:p>
                      <a:pPr marL="0" marR="0" lvl="0" indent="0" algn="ctr" defTabSz="1300277" rtl="0" eaLnBrk="0" fontAlgn="base" latinLnBrk="0" hangingPunct="0">
                        <a:lnSpc>
                          <a:spcPct val="90000"/>
                        </a:lnSpc>
                        <a:spcBef>
                          <a:spcPct val="0"/>
                        </a:spcBef>
                        <a:spcAft>
                          <a:spcPct val="0"/>
                        </a:spcAft>
                        <a:buClrTx/>
                        <a:buSzTx/>
                        <a:buFontTx/>
                        <a:buNone/>
                        <a:tabLst/>
                        <a:defRPr/>
                      </a:pPr>
                      <a:r>
                        <a:rPr lang="en-US" sz="600" dirty="0">
                          <a:solidFill>
                            <a:srgbClr val="333333"/>
                          </a:solidFill>
                          <a:latin typeface="Arial" panose="020B0604020202020204" pitchFamily="34" charset="0"/>
                          <a:cs typeface="Arial" pitchFamily="34" charset="0"/>
                        </a:rPr>
                        <a:t>Orchestration</a:t>
                      </a:r>
                    </a:p>
                  </a:txBody>
                  <a:tcPr marL="35375" marR="35375" marT="44926" marB="44926"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E9EDF1"/>
                    </a:solidFill>
                  </a:tcPr>
                </a:tc>
                <a:tc>
                  <a:txBody>
                    <a:bodyPr/>
                    <a:lstStyle/>
                    <a:p>
                      <a:pPr algn="ctr" defTabSz="1300277" eaLnBrk="0" fontAlgn="base" hangingPunct="0">
                        <a:lnSpc>
                          <a:spcPct val="90000"/>
                        </a:lnSpc>
                        <a:spcBef>
                          <a:spcPct val="0"/>
                        </a:spcBef>
                        <a:spcAft>
                          <a:spcPct val="0"/>
                        </a:spcAft>
                        <a:defRPr/>
                      </a:pPr>
                      <a:r>
                        <a:rPr lang="en-US" sz="600" dirty="0">
                          <a:solidFill>
                            <a:srgbClr val="333333"/>
                          </a:solidFill>
                          <a:latin typeface="Arial" panose="020B0604020202020204" pitchFamily="34" charset="0"/>
                          <a:cs typeface="Arial" pitchFamily="34" charset="0"/>
                        </a:rPr>
                        <a:t>Conversational interfaces</a:t>
                      </a:r>
                    </a:p>
                  </a:txBody>
                  <a:tcPr marL="35375" marR="35375" marT="44926" marB="44926"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E9EDF1"/>
                    </a:solidFill>
                  </a:tcPr>
                </a:tc>
                <a:tc>
                  <a:txBody>
                    <a:bodyPr/>
                    <a:lstStyle/>
                    <a:p>
                      <a:pPr marL="0" marR="0" lvl="0" indent="0" algn="ctr" defTabSz="1300277" rtl="0" eaLnBrk="0" fontAlgn="base" latinLnBrk="0" hangingPunct="0">
                        <a:lnSpc>
                          <a:spcPct val="90000"/>
                        </a:lnSpc>
                        <a:spcBef>
                          <a:spcPct val="0"/>
                        </a:spcBef>
                        <a:spcAft>
                          <a:spcPct val="0"/>
                        </a:spcAft>
                        <a:buClrTx/>
                        <a:buSzTx/>
                        <a:buFontTx/>
                        <a:buNone/>
                        <a:tabLst/>
                        <a:defRPr/>
                      </a:pPr>
                      <a:r>
                        <a:rPr lang="en-US" sz="600" dirty="0">
                          <a:solidFill>
                            <a:srgbClr val="333333"/>
                          </a:solidFill>
                          <a:latin typeface="Arial" panose="020B0604020202020204" pitchFamily="34" charset="0"/>
                          <a:cs typeface="Arial" pitchFamily="34" charset="0"/>
                        </a:rPr>
                        <a:t>Smart data capture</a:t>
                      </a:r>
                    </a:p>
                  </a:txBody>
                  <a:tcPr marL="35375" marR="35375" marT="44926" marB="44926" anchor="b">
                    <a:lnL w="12700" cap="flat" cmpd="sng" algn="ctr">
                      <a:solidFill>
                        <a:schemeClr val="bg1">
                          <a:lumMod val="50000"/>
                        </a:schemeClr>
                      </a:solid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E9EDF1"/>
                    </a:solidFill>
                  </a:tcPr>
                </a:tc>
                <a:extLst>
                  <a:ext uri="{0D108BD9-81ED-4DB2-BD59-A6C34878D82A}">
                    <a16:rowId xmlns:a16="http://schemas.microsoft.com/office/drawing/2014/main" val="456110758"/>
                  </a:ext>
                </a:extLst>
              </a:tr>
            </a:tbl>
          </a:graphicData>
        </a:graphic>
      </p:graphicFrame>
      <p:graphicFrame>
        <p:nvGraphicFramePr>
          <p:cNvPr id="48" name="Content Placeholder 5">
            <a:extLst>
              <a:ext uri="{FF2B5EF4-FFF2-40B4-BE49-F238E27FC236}">
                <a16:creationId xmlns:a16="http://schemas.microsoft.com/office/drawing/2014/main" id="{5126411A-155E-3440-A6BA-1EBC04B9F14D}"/>
              </a:ext>
            </a:extLst>
          </p:cNvPr>
          <p:cNvGraphicFramePr>
            <a:graphicFrameLocks/>
          </p:cNvGraphicFramePr>
          <p:nvPr/>
        </p:nvGraphicFramePr>
        <p:xfrm>
          <a:off x="8148918" y="4832434"/>
          <a:ext cx="3623994" cy="1001193"/>
        </p:xfrm>
        <a:graphic>
          <a:graphicData uri="http://schemas.openxmlformats.org/drawingml/2006/table">
            <a:tbl>
              <a:tblPr firstRow="1" bandRow="1">
                <a:tableStyleId>{5C22544A-7EE6-4342-B048-85BDC9FD1C3A}</a:tableStyleId>
              </a:tblPr>
              <a:tblGrid>
                <a:gridCol w="603999">
                  <a:extLst>
                    <a:ext uri="{9D8B030D-6E8A-4147-A177-3AD203B41FA5}">
                      <a16:colId xmlns:a16="http://schemas.microsoft.com/office/drawing/2014/main" val="4275490149"/>
                    </a:ext>
                  </a:extLst>
                </a:gridCol>
                <a:gridCol w="603999">
                  <a:extLst>
                    <a:ext uri="{9D8B030D-6E8A-4147-A177-3AD203B41FA5}">
                      <a16:colId xmlns:a16="http://schemas.microsoft.com/office/drawing/2014/main" val="1049397228"/>
                    </a:ext>
                  </a:extLst>
                </a:gridCol>
                <a:gridCol w="603999">
                  <a:extLst>
                    <a:ext uri="{9D8B030D-6E8A-4147-A177-3AD203B41FA5}">
                      <a16:colId xmlns:a16="http://schemas.microsoft.com/office/drawing/2014/main" val="1821719469"/>
                    </a:ext>
                  </a:extLst>
                </a:gridCol>
                <a:gridCol w="603999">
                  <a:extLst>
                    <a:ext uri="{9D8B030D-6E8A-4147-A177-3AD203B41FA5}">
                      <a16:colId xmlns:a16="http://schemas.microsoft.com/office/drawing/2014/main" val="2062465249"/>
                    </a:ext>
                  </a:extLst>
                </a:gridCol>
                <a:gridCol w="603999">
                  <a:extLst>
                    <a:ext uri="{9D8B030D-6E8A-4147-A177-3AD203B41FA5}">
                      <a16:colId xmlns:a16="http://schemas.microsoft.com/office/drawing/2014/main" val="2701504277"/>
                    </a:ext>
                  </a:extLst>
                </a:gridCol>
                <a:gridCol w="603999">
                  <a:extLst>
                    <a:ext uri="{9D8B030D-6E8A-4147-A177-3AD203B41FA5}">
                      <a16:colId xmlns:a16="http://schemas.microsoft.com/office/drawing/2014/main" val="854587392"/>
                    </a:ext>
                  </a:extLst>
                </a:gridCol>
              </a:tblGrid>
              <a:tr h="320040">
                <a:tc gridSpan="6">
                  <a:txBody>
                    <a:bodyPr/>
                    <a:lstStyle/>
                    <a:p>
                      <a:pPr algn="ctr"/>
                      <a:r>
                        <a:rPr lang="en-GB" sz="1600" b="0" dirty="0"/>
                        <a:t>DIGITAL INSIGHT</a:t>
                      </a:r>
                    </a:p>
                  </a:txBody>
                  <a:tcPr marL="89853" marR="89853"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ysDot"/>
                      <a:round/>
                      <a:headEnd type="none" w="med" len="med"/>
                      <a:tailEnd type="none" w="med" len="med"/>
                    </a:lnB>
                    <a:solidFill>
                      <a:schemeClr val="accent4"/>
                    </a:solidFill>
                  </a:tcPr>
                </a:tc>
                <a:tc hMerge="1">
                  <a:txBody>
                    <a:bodyPr/>
                    <a:lstStyle/>
                    <a:p>
                      <a:pPr algn="ctr"/>
                      <a:endParaRPr lang="en-GB" sz="2000" b="0" dirty="0"/>
                    </a:p>
                  </a:txBody>
                  <a:tcPr marL="89853" marR="89853" marT="36000" marB="36000" anchor="ctr">
                    <a:lnB w="12700" cap="flat" cmpd="sng" algn="ctr">
                      <a:solidFill>
                        <a:schemeClr val="tx1"/>
                      </a:solidFill>
                      <a:prstDash val="solid"/>
                      <a:round/>
                      <a:headEnd type="none" w="med" len="med"/>
                      <a:tailEnd type="none" w="med" len="med"/>
                    </a:lnB>
                    <a:solidFill>
                      <a:schemeClr val="accent4"/>
                    </a:solidFill>
                  </a:tcPr>
                </a:tc>
                <a:tc hMerge="1">
                  <a:txBody>
                    <a:bodyPr/>
                    <a:lstStyle/>
                    <a:p>
                      <a:pPr algn="ctr"/>
                      <a:endParaRPr lang="en-GB" sz="2000" b="0" dirty="0"/>
                    </a:p>
                  </a:txBody>
                  <a:tcPr marL="89853" marR="89853" marT="36000" marB="36000" anchor="ctr">
                    <a:lnB w="12700" cap="flat" cmpd="sng" algn="ctr">
                      <a:solidFill>
                        <a:schemeClr val="tx1"/>
                      </a:solidFill>
                      <a:prstDash val="solid"/>
                      <a:round/>
                      <a:headEnd type="none" w="med" len="med"/>
                      <a:tailEnd type="none" w="med" len="med"/>
                    </a:lnB>
                    <a:solidFill>
                      <a:schemeClr val="accent4"/>
                    </a:solidFill>
                  </a:tcPr>
                </a:tc>
                <a:tc hMerge="1">
                  <a:txBody>
                    <a:bodyPr/>
                    <a:lstStyle/>
                    <a:p>
                      <a:pPr algn="ctr"/>
                      <a:endParaRPr lang="en-GB" sz="2000" b="0" dirty="0"/>
                    </a:p>
                  </a:txBody>
                  <a:tcPr marL="89853" marR="89853" marT="36000" marB="36000" anchor="ctr">
                    <a:lnB w="12700" cap="flat" cmpd="sng" algn="ctr">
                      <a:solidFill>
                        <a:schemeClr val="tx1"/>
                      </a:solidFill>
                      <a:prstDash val="solid"/>
                      <a:round/>
                      <a:headEnd type="none" w="med" len="med"/>
                      <a:tailEnd type="none" w="med" len="med"/>
                    </a:lnB>
                    <a:solidFill>
                      <a:schemeClr val="accent4"/>
                    </a:solidFill>
                  </a:tcPr>
                </a:tc>
                <a:tc hMerge="1">
                  <a:txBody>
                    <a:bodyPr/>
                    <a:lstStyle/>
                    <a:p>
                      <a:pPr algn="ctr"/>
                      <a:endParaRPr lang="en-GB" sz="2000" b="0" dirty="0"/>
                    </a:p>
                  </a:txBody>
                  <a:tcPr marL="89853" marR="89853" marT="36000" marB="36000" anchor="ctr">
                    <a:lnB w="12700" cap="flat" cmpd="sng" algn="ctr">
                      <a:solidFill>
                        <a:schemeClr val="tx1"/>
                      </a:solidFill>
                      <a:prstDash val="solid"/>
                      <a:round/>
                      <a:headEnd type="none" w="med" len="med"/>
                      <a:tailEnd type="none" w="med" len="med"/>
                    </a:lnB>
                    <a:solidFill>
                      <a:schemeClr val="accent4"/>
                    </a:solidFill>
                  </a:tcPr>
                </a:tc>
                <a:tc hMerge="1">
                  <a:txBody>
                    <a:bodyPr/>
                    <a:lstStyle/>
                    <a:p>
                      <a:pPr algn="ctr"/>
                      <a:endParaRPr lang="en-GB" sz="2000" b="0" dirty="0"/>
                    </a:p>
                  </a:txBody>
                  <a:tcPr marL="89853" marR="89853" marT="36000" marB="36000" anchor="ctr">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64827859"/>
                  </a:ext>
                </a:extLst>
              </a:tr>
              <a:tr h="681153">
                <a:tc>
                  <a:txBody>
                    <a:bodyPr/>
                    <a:lstStyle/>
                    <a:p>
                      <a:pPr algn="ctr" defTabSz="1300277" eaLnBrk="0" fontAlgn="base" hangingPunct="0">
                        <a:lnSpc>
                          <a:spcPct val="90000"/>
                        </a:lnSpc>
                        <a:spcBef>
                          <a:spcPct val="0"/>
                        </a:spcBef>
                        <a:spcAft>
                          <a:spcPct val="0"/>
                        </a:spcAft>
                        <a:defRPr/>
                      </a:pPr>
                      <a:r>
                        <a:rPr lang="en-US" sz="600" dirty="0">
                          <a:solidFill>
                            <a:srgbClr val="333333"/>
                          </a:solidFill>
                          <a:latin typeface="Arial" panose="020B0604020202020204" pitchFamily="34" charset="0"/>
                          <a:cs typeface="Arial" pitchFamily="34" charset="0"/>
                        </a:rPr>
                        <a:t>Predictive modelling</a:t>
                      </a:r>
                    </a:p>
                  </a:txBody>
                  <a:tcPr marL="89853" marR="89853" marT="44926" marB="44926" anchor="b">
                    <a:lnL w="12700" cap="flat" cmpd="sng" algn="ctr">
                      <a:no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solidFill>
                      <a:srgbClr val="E9EDF1"/>
                    </a:solidFill>
                  </a:tcPr>
                </a:tc>
                <a:tc>
                  <a:txBody>
                    <a:bodyPr/>
                    <a:lstStyle/>
                    <a:p>
                      <a:pPr algn="ctr" defTabSz="1300277" eaLnBrk="0" fontAlgn="base" hangingPunct="0">
                        <a:lnSpc>
                          <a:spcPct val="90000"/>
                        </a:lnSpc>
                        <a:spcBef>
                          <a:spcPct val="0"/>
                        </a:spcBef>
                        <a:spcAft>
                          <a:spcPct val="0"/>
                        </a:spcAft>
                        <a:defRPr/>
                      </a:pPr>
                      <a:r>
                        <a:rPr lang="en-US" sz="600" dirty="0">
                          <a:solidFill>
                            <a:srgbClr val="333333"/>
                          </a:solidFill>
                          <a:latin typeface="Arial" panose="020B0604020202020204" pitchFamily="34" charset="0"/>
                          <a:cs typeface="Arial" pitchFamily="34" charset="0"/>
                        </a:rPr>
                        <a:t>Analytics</a:t>
                      </a:r>
                    </a:p>
                  </a:txBody>
                  <a:tcPr marL="89853" marR="89853" marT="44926" marB="44926" anchor="b">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solidFill>
                      <a:srgbClr val="E9EDF1"/>
                    </a:solidFill>
                  </a:tcPr>
                </a:tc>
                <a:tc>
                  <a:txBody>
                    <a:bodyPr/>
                    <a:lstStyle/>
                    <a:p>
                      <a:pPr algn="ctr" defTabSz="1300277" eaLnBrk="0" fontAlgn="base" hangingPunct="0">
                        <a:lnSpc>
                          <a:spcPct val="90000"/>
                        </a:lnSpc>
                        <a:spcBef>
                          <a:spcPct val="0"/>
                        </a:spcBef>
                        <a:spcAft>
                          <a:spcPct val="0"/>
                        </a:spcAft>
                        <a:defRPr/>
                      </a:pPr>
                      <a:r>
                        <a:rPr lang="en-US" sz="600" dirty="0">
                          <a:solidFill>
                            <a:srgbClr val="333333"/>
                          </a:solidFill>
                          <a:latin typeface="Arial" panose="020B0604020202020204" pitchFamily="34" charset="0"/>
                          <a:cs typeface="Arial" pitchFamily="34" charset="0"/>
                        </a:rPr>
                        <a:t>Big data</a:t>
                      </a:r>
                    </a:p>
                  </a:txBody>
                  <a:tcPr marL="89853" marR="89853" marT="44926" marB="44926" anchor="b">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solidFill>
                      <a:srgbClr val="E9EDF1"/>
                    </a:solidFill>
                  </a:tcPr>
                </a:tc>
                <a:tc>
                  <a:txBody>
                    <a:bodyPr/>
                    <a:lstStyle/>
                    <a:p>
                      <a:pPr algn="ctr" defTabSz="1300277" eaLnBrk="0" fontAlgn="base" hangingPunct="0">
                        <a:lnSpc>
                          <a:spcPct val="90000"/>
                        </a:lnSpc>
                        <a:spcBef>
                          <a:spcPct val="0"/>
                        </a:spcBef>
                        <a:spcAft>
                          <a:spcPct val="0"/>
                        </a:spcAft>
                        <a:defRPr/>
                      </a:pPr>
                      <a:r>
                        <a:rPr lang="en-US" sz="600" dirty="0">
                          <a:solidFill>
                            <a:srgbClr val="333333"/>
                          </a:solidFill>
                          <a:latin typeface="Arial" panose="020B0604020202020204" pitchFamily="34" charset="0"/>
                          <a:cs typeface="Arial" pitchFamily="34" charset="0"/>
                        </a:rPr>
                        <a:t>Data </a:t>
                      </a:r>
                      <a:r>
                        <a:rPr lang="en-US" sz="600" dirty="0" err="1">
                          <a:solidFill>
                            <a:srgbClr val="333333"/>
                          </a:solidFill>
                          <a:latin typeface="Arial" panose="020B0604020202020204" pitchFamily="34" charset="0"/>
                          <a:cs typeface="Arial" pitchFamily="34" charset="0"/>
                        </a:rPr>
                        <a:t>visualisation</a:t>
                      </a:r>
                      <a:endParaRPr lang="en-US" sz="600" dirty="0">
                        <a:solidFill>
                          <a:srgbClr val="333333"/>
                        </a:solidFill>
                        <a:latin typeface="Arial" panose="020B0604020202020204" pitchFamily="34" charset="0"/>
                        <a:cs typeface="Arial" pitchFamily="34" charset="0"/>
                      </a:endParaRPr>
                    </a:p>
                  </a:txBody>
                  <a:tcPr marL="89853" marR="89853" marT="44926" marB="44926" anchor="b">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solidFill>
                      <a:srgbClr val="E9EDF1"/>
                    </a:solidFill>
                  </a:tcPr>
                </a:tc>
                <a:tc>
                  <a:txBody>
                    <a:bodyPr/>
                    <a:lstStyle/>
                    <a:p>
                      <a:pPr marL="0" marR="0" lvl="0" indent="0" algn="ctr" defTabSz="1300277" rtl="0" eaLnBrk="0" fontAlgn="base" latinLnBrk="0" hangingPunct="0">
                        <a:lnSpc>
                          <a:spcPct val="9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itchFamily="34" charset="0"/>
                        </a:rPr>
                        <a:t>Data integration</a:t>
                      </a:r>
                    </a:p>
                  </a:txBody>
                  <a:tcPr marL="89853" marR="89853" marT="44926" marB="44926" anchor="b">
                    <a:lnL w="12700" cap="flat" cmpd="sng" algn="ctr">
                      <a:solidFill>
                        <a:schemeClr val="bg1">
                          <a:lumMod val="65000"/>
                        </a:schemeClr>
                      </a:solidFill>
                      <a:prstDash val="sysDot"/>
                      <a:round/>
                      <a:headEnd type="none" w="med" len="med"/>
                      <a:tailEnd type="none" w="med" len="med"/>
                    </a:lnL>
                    <a:lnR w="12700" cap="flat" cmpd="sng" algn="ctr">
                      <a:solidFill>
                        <a:schemeClr val="bg1">
                          <a:lumMod val="65000"/>
                        </a:schemeClr>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solidFill>
                      <a:srgbClr val="E9EDF1"/>
                    </a:solidFill>
                  </a:tcPr>
                </a:tc>
                <a:tc>
                  <a:txBody>
                    <a:bodyPr/>
                    <a:lstStyle/>
                    <a:p>
                      <a:pPr marL="0" marR="0" lvl="0" indent="0" algn="ctr" defTabSz="1300277" rtl="0" eaLnBrk="0" fontAlgn="base" latinLnBrk="0" hangingPunct="0">
                        <a:lnSpc>
                          <a:spcPct val="9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itchFamily="34" charset="0"/>
                        </a:rPr>
                        <a:t>Data mining</a:t>
                      </a:r>
                    </a:p>
                  </a:txBody>
                  <a:tcPr marL="89853" marR="89853" marT="44926" marB="44926" anchor="b">
                    <a:lnL w="12700" cap="flat" cmpd="sng" algn="ctr">
                      <a:solidFill>
                        <a:schemeClr val="bg1">
                          <a:lumMod val="65000"/>
                        </a:schemeClr>
                      </a:solid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solidFill>
                      <a:srgbClr val="E9EDF1"/>
                    </a:solidFill>
                  </a:tcPr>
                </a:tc>
                <a:extLst>
                  <a:ext uri="{0D108BD9-81ED-4DB2-BD59-A6C34878D82A}">
                    <a16:rowId xmlns:a16="http://schemas.microsoft.com/office/drawing/2014/main" val="456110758"/>
                  </a:ext>
                </a:extLst>
              </a:tr>
            </a:tbl>
          </a:graphicData>
        </a:graphic>
      </p:graphicFrame>
      <p:grpSp>
        <p:nvGrpSpPr>
          <p:cNvPr id="3" name="Group 2">
            <a:extLst>
              <a:ext uri="{FF2B5EF4-FFF2-40B4-BE49-F238E27FC236}">
                <a16:creationId xmlns:a16="http://schemas.microsoft.com/office/drawing/2014/main" id="{3BF5A449-3BF8-604F-BA46-2FB0A1A16920}"/>
              </a:ext>
            </a:extLst>
          </p:cNvPr>
          <p:cNvGrpSpPr/>
          <p:nvPr/>
        </p:nvGrpSpPr>
        <p:grpSpPr>
          <a:xfrm>
            <a:off x="5135592" y="5937480"/>
            <a:ext cx="2932640" cy="272820"/>
            <a:chOff x="5135592" y="5937480"/>
            <a:chExt cx="2932640" cy="272820"/>
          </a:xfrm>
        </p:grpSpPr>
        <p:sp>
          <p:nvSpPr>
            <p:cNvPr id="51" name="Rectangle 50">
              <a:extLst>
                <a:ext uri="{FF2B5EF4-FFF2-40B4-BE49-F238E27FC236}">
                  <a16:creationId xmlns:a16="http://schemas.microsoft.com/office/drawing/2014/main" id="{7FA9FA1D-F099-7C4B-BE8C-CBAB5AB17EF3}"/>
                </a:ext>
              </a:extLst>
            </p:cNvPr>
            <p:cNvSpPr/>
            <p:nvPr/>
          </p:nvSpPr>
          <p:spPr bwMode="auto">
            <a:xfrm>
              <a:off x="5135592" y="5937480"/>
              <a:ext cx="2932640" cy="272820"/>
            </a:xfrm>
            <a:prstGeom prst="rect">
              <a:avLst/>
            </a:prstGeom>
            <a:solidFill>
              <a:schemeClr val="accent5"/>
            </a:solidFill>
            <a:ln w="28575">
              <a:solidFill>
                <a:schemeClr val="accent5"/>
              </a:solidFill>
              <a:round/>
              <a:headEnd/>
              <a:tailEnd/>
            </a:ln>
            <a:effectLst/>
          </p:spPr>
          <p:txBody>
            <a:bodyPr wrap="none" rtlCol="0" anchor="ctr"/>
            <a:lstStyle/>
            <a:p>
              <a:pPr algn="ctr"/>
              <a:endParaRPr lang="en-US" sz="586" dirty="0">
                <a:latin typeface="Arial" panose="020B0604020202020204" pitchFamily="34" charset="0"/>
              </a:endParaRPr>
            </a:p>
          </p:txBody>
        </p:sp>
        <p:sp>
          <p:nvSpPr>
            <p:cNvPr id="52" name="Rectangle 51">
              <a:extLst>
                <a:ext uri="{FF2B5EF4-FFF2-40B4-BE49-F238E27FC236}">
                  <a16:creationId xmlns:a16="http://schemas.microsoft.com/office/drawing/2014/main" id="{A84E4731-FA9F-C846-B3D2-B39E6C46C810}"/>
                </a:ext>
              </a:extLst>
            </p:cNvPr>
            <p:cNvSpPr/>
            <p:nvPr/>
          </p:nvSpPr>
          <p:spPr bwMode="auto">
            <a:xfrm>
              <a:off x="5175849" y="5937480"/>
              <a:ext cx="2892381" cy="272820"/>
            </a:xfrm>
            <a:prstGeom prst="rect">
              <a:avLst/>
            </a:prstGeom>
            <a:noFill/>
            <a:ln w="28575">
              <a:noFill/>
              <a:round/>
              <a:headEnd/>
              <a:tailEnd/>
            </a:ln>
            <a:effectLst/>
          </p:spPr>
          <p:txBody>
            <a:bodyPr wrap="none" rtlCol="0" anchor="b" anchorCtr="0"/>
            <a:lstStyle/>
            <a:p>
              <a:pPr algn="ctr"/>
              <a:r>
                <a:rPr lang="en-GB" sz="1200" b="1" dirty="0">
                  <a:solidFill>
                    <a:schemeClr val="bg1"/>
                  </a:solidFill>
                  <a:latin typeface="+mn-lt"/>
                </a:rPr>
                <a:t>Smart automation</a:t>
              </a:r>
            </a:p>
          </p:txBody>
        </p:sp>
      </p:grpSp>
      <p:grpSp>
        <p:nvGrpSpPr>
          <p:cNvPr id="54" name="Group 53">
            <a:extLst>
              <a:ext uri="{FF2B5EF4-FFF2-40B4-BE49-F238E27FC236}">
                <a16:creationId xmlns:a16="http://schemas.microsoft.com/office/drawing/2014/main" id="{755AC752-6050-3649-94EE-24D11023A34D}"/>
              </a:ext>
            </a:extLst>
          </p:cNvPr>
          <p:cNvGrpSpPr/>
          <p:nvPr/>
        </p:nvGrpSpPr>
        <p:grpSpPr>
          <a:xfrm>
            <a:off x="2236802" y="1889057"/>
            <a:ext cx="7718398" cy="180000"/>
            <a:chOff x="2236802" y="2071283"/>
            <a:chExt cx="7718398" cy="180000"/>
          </a:xfrm>
        </p:grpSpPr>
        <p:sp>
          <p:nvSpPr>
            <p:cNvPr id="55" name="Isosceles Triangle 90">
              <a:extLst>
                <a:ext uri="{FF2B5EF4-FFF2-40B4-BE49-F238E27FC236}">
                  <a16:creationId xmlns:a16="http://schemas.microsoft.com/office/drawing/2014/main" id="{C6C095AE-DFD0-0744-B65D-92A2F94A8F7B}"/>
                </a:ext>
              </a:extLst>
            </p:cNvPr>
            <p:cNvSpPr/>
            <p:nvPr/>
          </p:nvSpPr>
          <p:spPr bwMode="auto">
            <a:xfrm rot="10800000">
              <a:off x="2236802" y="2071284"/>
              <a:ext cx="251998" cy="179999"/>
            </a:xfrm>
            <a:prstGeom prst="triangle">
              <a:avLst/>
            </a:prstGeom>
            <a:solidFill>
              <a:schemeClr val="accent1"/>
            </a:solidFill>
            <a:ln w="28575">
              <a:noFill/>
              <a:round/>
              <a:headEnd/>
              <a:tailEn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 name="Isosceles Triangle 91">
              <a:extLst>
                <a:ext uri="{FF2B5EF4-FFF2-40B4-BE49-F238E27FC236}">
                  <a16:creationId xmlns:a16="http://schemas.microsoft.com/office/drawing/2014/main" id="{357B6D3A-34F2-124F-AEF0-87BE14848512}"/>
                </a:ext>
              </a:extLst>
            </p:cNvPr>
            <p:cNvSpPr/>
            <p:nvPr/>
          </p:nvSpPr>
          <p:spPr bwMode="auto">
            <a:xfrm rot="10800000">
              <a:off x="4725602" y="2071283"/>
              <a:ext cx="251998" cy="179999"/>
            </a:xfrm>
            <a:prstGeom prst="triangle">
              <a:avLst/>
            </a:prstGeom>
            <a:solidFill>
              <a:schemeClr val="accent1"/>
            </a:solidFill>
            <a:ln w="28575">
              <a:noFill/>
              <a:round/>
              <a:headEnd/>
              <a:tailEn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Isosceles Triangle 92">
              <a:extLst>
                <a:ext uri="{FF2B5EF4-FFF2-40B4-BE49-F238E27FC236}">
                  <a16:creationId xmlns:a16="http://schemas.microsoft.com/office/drawing/2014/main" id="{5C5941A9-C2BA-4741-B659-E2D3385FD20E}"/>
                </a:ext>
              </a:extLst>
            </p:cNvPr>
            <p:cNvSpPr/>
            <p:nvPr/>
          </p:nvSpPr>
          <p:spPr bwMode="auto">
            <a:xfrm rot="10800000">
              <a:off x="7214402" y="2071284"/>
              <a:ext cx="251998" cy="179999"/>
            </a:xfrm>
            <a:prstGeom prst="triangle">
              <a:avLst/>
            </a:prstGeom>
            <a:solidFill>
              <a:schemeClr val="accent1"/>
            </a:solidFill>
            <a:ln w="28575">
              <a:noFill/>
              <a:round/>
              <a:headEnd/>
              <a:tailEn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 name="Isosceles Triangle 93">
              <a:extLst>
                <a:ext uri="{FF2B5EF4-FFF2-40B4-BE49-F238E27FC236}">
                  <a16:creationId xmlns:a16="http://schemas.microsoft.com/office/drawing/2014/main" id="{7A5D7B49-BD36-CE4F-8BEE-D4DB07149A69}"/>
                </a:ext>
              </a:extLst>
            </p:cNvPr>
            <p:cNvSpPr/>
            <p:nvPr/>
          </p:nvSpPr>
          <p:spPr bwMode="auto">
            <a:xfrm rot="10800000">
              <a:off x="9703202" y="2071284"/>
              <a:ext cx="251998" cy="179999"/>
            </a:xfrm>
            <a:prstGeom prst="triangle">
              <a:avLst/>
            </a:prstGeom>
            <a:solidFill>
              <a:schemeClr val="accent1"/>
            </a:solidFill>
            <a:ln w="28575">
              <a:noFill/>
              <a:round/>
              <a:headEnd/>
              <a:tailEn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9" name="Group 58">
            <a:extLst>
              <a:ext uri="{FF2B5EF4-FFF2-40B4-BE49-F238E27FC236}">
                <a16:creationId xmlns:a16="http://schemas.microsoft.com/office/drawing/2014/main" id="{658BBD14-82B4-454A-B7A4-A745AB9F5BBF}"/>
              </a:ext>
            </a:extLst>
          </p:cNvPr>
          <p:cNvGrpSpPr/>
          <p:nvPr/>
        </p:nvGrpSpPr>
        <p:grpSpPr>
          <a:xfrm>
            <a:off x="2236802" y="3243482"/>
            <a:ext cx="7718398" cy="188901"/>
            <a:chOff x="2236802" y="3467739"/>
            <a:chExt cx="7718398" cy="188901"/>
          </a:xfrm>
        </p:grpSpPr>
        <p:sp>
          <p:nvSpPr>
            <p:cNvPr id="60" name="Isosceles Triangle 90">
              <a:extLst>
                <a:ext uri="{FF2B5EF4-FFF2-40B4-BE49-F238E27FC236}">
                  <a16:creationId xmlns:a16="http://schemas.microsoft.com/office/drawing/2014/main" id="{1B9F0E3E-BE9D-B944-9E3F-8345B38A3727}"/>
                </a:ext>
              </a:extLst>
            </p:cNvPr>
            <p:cNvSpPr/>
            <p:nvPr/>
          </p:nvSpPr>
          <p:spPr bwMode="auto">
            <a:xfrm rot="10800000">
              <a:off x="2236802" y="3467740"/>
              <a:ext cx="251998" cy="179999"/>
            </a:xfrm>
            <a:prstGeom prst="triangle">
              <a:avLst/>
            </a:prstGeom>
            <a:solidFill>
              <a:schemeClr val="accent2"/>
            </a:solidFill>
            <a:ln w="28575">
              <a:noFill/>
              <a:round/>
              <a:headEnd/>
              <a:tailEn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Isosceles Triangle 91">
              <a:extLst>
                <a:ext uri="{FF2B5EF4-FFF2-40B4-BE49-F238E27FC236}">
                  <a16:creationId xmlns:a16="http://schemas.microsoft.com/office/drawing/2014/main" id="{6058084C-1F16-7347-8C0E-1A806A42FF45}"/>
                </a:ext>
              </a:extLst>
            </p:cNvPr>
            <p:cNvSpPr/>
            <p:nvPr/>
          </p:nvSpPr>
          <p:spPr bwMode="auto">
            <a:xfrm rot="10800000">
              <a:off x="4725602" y="3467739"/>
              <a:ext cx="251998" cy="179999"/>
            </a:xfrm>
            <a:prstGeom prst="triangle">
              <a:avLst/>
            </a:prstGeom>
            <a:solidFill>
              <a:schemeClr val="accent2"/>
            </a:solidFill>
            <a:ln w="28575">
              <a:noFill/>
              <a:round/>
              <a:headEnd/>
              <a:tailEn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 name="Isosceles Triangle 92">
              <a:extLst>
                <a:ext uri="{FF2B5EF4-FFF2-40B4-BE49-F238E27FC236}">
                  <a16:creationId xmlns:a16="http://schemas.microsoft.com/office/drawing/2014/main" id="{6EFDAA78-0248-7146-8878-351BB7A361C7}"/>
                </a:ext>
              </a:extLst>
            </p:cNvPr>
            <p:cNvSpPr/>
            <p:nvPr/>
          </p:nvSpPr>
          <p:spPr bwMode="auto">
            <a:xfrm rot="10800000">
              <a:off x="7214402" y="3467740"/>
              <a:ext cx="251998" cy="179999"/>
            </a:xfrm>
            <a:prstGeom prst="triangle">
              <a:avLst/>
            </a:prstGeom>
            <a:solidFill>
              <a:schemeClr val="accent2"/>
            </a:solidFill>
            <a:ln w="28575">
              <a:noFill/>
              <a:round/>
              <a:headEnd/>
              <a:tailEn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3" name="Isosceles Triangle 93">
              <a:extLst>
                <a:ext uri="{FF2B5EF4-FFF2-40B4-BE49-F238E27FC236}">
                  <a16:creationId xmlns:a16="http://schemas.microsoft.com/office/drawing/2014/main" id="{DB8891BE-AFA4-9A47-B91F-FDA60C21B671}"/>
                </a:ext>
              </a:extLst>
            </p:cNvPr>
            <p:cNvSpPr/>
            <p:nvPr/>
          </p:nvSpPr>
          <p:spPr bwMode="auto">
            <a:xfrm rot="10800000">
              <a:off x="9703202" y="3476641"/>
              <a:ext cx="251998" cy="179999"/>
            </a:xfrm>
            <a:prstGeom prst="triangle">
              <a:avLst/>
            </a:prstGeom>
            <a:solidFill>
              <a:schemeClr val="accent2"/>
            </a:solidFill>
            <a:ln w="28575">
              <a:noFill/>
              <a:round/>
              <a:headEnd/>
              <a:tailEn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64" name="Group 63">
            <a:extLst>
              <a:ext uri="{FF2B5EF4-FFF2-40B4-BE49-F238E27FC236}">
                <a16:creationId xmlns:a16="http://schemas.microsoft.com/office/drawing/2014/main" id="{ADC713D9-D0A8-684B-850D-138FDEF94928}"/>
              </a:ext>
            </a:extLst>
          </p:cNvPr>
          <p:cNvGrpSpPr/>
          <p:nvPr/>
        </p:nvGrpSpPr>
        <p:grpSpPr>
          <a:xfrm>
            <a:off x="2236802" y="4569702"/>
            <a:ext cx="7718398" cy="180000"/>
            <a:chOff x="2236802" y="4857767"/>
            <a:chExt cx="7718398" cy="180000"/>
          </a:xfrm>
        </p:grpSpPr>
        <p:sp>
          <p:nvSpPr>
            <p:cNvPr id="65" name="Isosceles Triangle 90">
              <a:extLst>
                <a:ext uri="{FF2B5EF4-FFF2-40B4-BE49-F238E27FC236}">
                  <a16:creationId xmlns:a16="http://schemas.microsoft.com/office/drawing/2014/main" id="{DE76762E-D002-2A4A-9384-CAEDA8A9EEF0}"/>
                </a:ext>
              </a:extLst>
            </p:cNvPr>
            <p:cNvSpPr/>
            <p:nvPr/>
          </p:nvSpPr>
          <p:spPr bwMode="auto">
            <a:xfrm rot="10800000" flipV="1">
              <a:off x="2236802" y="4857768"/>
              <a:ext cx="251998" cy="179999"/>
            </a:xfrm>
            <a:prstGeom prst="triangle">
              <a:avLst/>
            </a:prstGeom>
            <a:solidFill>
              <a:schemeClr val="accent4"/>
            </a:solidFill>
            <a:ln w="28575">
              <a:noFill/>
              <a:round/>
              <a:headEnd/>
              <a:tailEn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6" name="Isosceles Triangle 91">
              <a:extLst>
                <a:ext uri="{FF2B5EF4-FFF2-40B4-BE49-F238E27FC236}">
                  <a16:creationId xmlns:a16="http://schemas.microsoft.com/office/drawing/2014/main" id="{3A993C58-C22E-CE43-9DBA-74AD30154BFF}"/>
                </a:ext>
              </a:extLst>
            </p:cNvPr>
            <p:cNvSpPr/>
            <p:nvPr/>
          </p:nvSpPr>
          <p:spPr bwMode="auto">
            <a:xfrm rot="10800000">
              <a:off x="4725602" y="4857767"/>
              <a:ext cx="251998" cy="179999"/>
            </a:xfrm>
            <a:prstGeom prst="triangle">
              <a:avLst/>
            </a:prstGeom>
            <a:solidFill>
              <a:schemeClr val="accent3"/>
            </a:solidFill>
            <a:ln w="28575">
              <a:noFill/>
              <a:round/>
              <a:headEnd/>
              <a:tailEn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Isosceles Triangle 92">
              <a:extLst>
                <a:ext uri="{FF2B5EF4-FFF2-40B4-BE49-F238E27FC236}">
                  <a16:creationId xmlns:a16="http://schemas.microsoft.com/office/drawing/2014/main" id="{59DD4F3A-780B-8B42-A4A1-303D57B5DF3E}"/>
                </a:ext>
              </a:extLst>
            </p:cNvPr>
            <p:cNvSpPr/>
            <p:nvPr/>
          </p:nvSpPr>
          <p:spPr bwMode="auto">
            <a:xfrm rot="10800000">
              <a:off x="7214402" y="4857768"/>
              <a:ext cx="251998" cy="179999"/>
            </a:xfrm>
            <a:prstGeom prst="triangle">
              <a:avLst/>
            </a:prstGeom>
            <a:solidFill>
              <a:schemeClr val="accent3"/>
            </a:solidFill>
            <a:ln w="28575">
              <a:noFill/>
              <a:round/>
              <a:headEnd/>
              <a:tailEn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8" name="Isosceles Triangle 93">
              <a:extLst>
                <a:ext uri="{FF2B5EF4-FFF2-40B4-BE49-F238E27FC236}">
                  <a16:creationId xmlns:a16="http://schemas.microsoft.com/office/drawing/2014/main" id="{45575E13-36D4-4842-9870-CCC6586868A0}"/>
                </a:ext>
              </a:extLst>
            </p:cNvPr>
            <p:cNvSpPr/>
            <p:nvPr/>
          </p:nvSpPr>
          <p:spPr bwMode="auto">
            <a:xfrm rot="10800000" flipV="1">
              <a:off x="9703202" y="4857768"/>
              <a:ext cx="251998" cy="179999"/>
            </a:xfrm>
            <a:prstGeom prst="triangle">
              <a:avLst/>
            </a:prstGeom>
            <a:solidFill>
              <a:schemeClr val="accent4"/>
            </a:solidFill>
            <a:ln w="28575">
              <a:noFill/>
              <a:round/>
              <a:headEnd/>
              <a:tailEn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9" name="Isosceles Triangle 92">
            <a:extLst>
              <a:ext uri="{FF2B5EF4-FFF2-40B4-BE49-F238E27FC236}">
                <a16:creationId xmlns:a16="http://schemas.microsoft.com/office/drawing/2014/main" id="{4F41E83E-D210-4D4F-98A6-572867CF16D7}"/>
              </a:ext>
            </a:extLst>
          </p:cNvPr>
          <p:cNvSpPr>
            <a:spLocks noChangeAspect="1"/>
          </p:cNvSpPr>
          <p:nvPr/>
        </p:nvSpPr>
        <p:spPr bwMode="auto">
          <a:xfrm rot="16200000">
            <a:off x="8054967" y="5256024"/>
            <a:ext cx="99153" cy="70823"/>
          </a:xfrm>
          <a:prstGeom prst="triangle">
            <a:avLst/>
          </a:prstGeom>
          <a:solidFill>
            <a:schemeClr val="accent4"/>
          </a:solidFill>
          <a:ln w="28575">
            <a:noFill/>
            <a:round/>
            <a:headEnd/>
            <a:tailEn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0" name="Isosceles Triangle 92">
            <a:extLst>
              <a:ext uri="{FF2B5EF4-FFF2-40B4-BE49-F238E27FC236}">
                <a16:creationId xmlns:a16="http://schemas.microsoft.com/office/drawing/2014/main" id="{E39F0549-A90B-A349-A8DC-38260DC8FB7D}"/>
              </a:ext>
            </a:extLst>
          </p:cNvPr>
          <p:cNvSpPr>
            <a:spLocks noChangeAspect="1"/>
          </p:cNvSpPr>
          <p:nvPr/>
        </p:nvSpPr>
        <p:spPr bwMode="auto">
          <a:xfrm rot="5400000" flipH="1">
            <a:off x="8063933" y="5576024"/>
            <a:ext cx="99150" cy="70821"/>
          </a:xfrm>
          <a:prstGeom prst="triangle">
            <a:avLst/>
          </a:prstGeom>
          <a:solidFill>
            <a:schemeClr val="accent4"/>
          </a:solidFill>
          <a:ln w="28575">
            <a:noFill/>
            <a:round/>
            <a:headEnd/>
            <a:tailEn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Freeform 5">
            <a:extLst>
              <a:ext uri="{FF2B5EF4-FFF2-40B4-BE49-F238E27FC236}">
                <a16:creationId xmlns:a16="http://schemas.microsoft.com/office/drawing/2014/main" id="{A9573CEF-DBD8-324E-BF4E-46C8E4F9564B}"/>
              </a:ext>
            </a:extLst>
          </p:cNvPr>
          <p:cNvSpPr>
            <a:spLocks noChangeAspect="1" noEditPoints="1"/>
          </p:cNvSpPr>
          <p:nvPr/>
        </p:nvSpPr>
        <p:spPr bwMode="auto">
          <a:xfrm>
            <a:off x="4745389" y="1220247"/>
            <a:ext cx="521830" cy="345470"/>
          </a:xfrm>
          <a:custGeom>
            <a:avLst/>
            <a:gdLst>
              <a:gd name="T0" fmla="*/ 300 w 352"/>
              <a:gd name="T1" fmla="*/ 0 h 232"/>
              <a:gd name="T2" fmla="*/ 239 w 352"/>
              <a:gd name="T3" fmla="*/ 21 h 232"/>
              <a:gd name="T4" fmla="*/ 175 w 352"/>
              <a:gd name="T5" fmla="*/ 13 h 232"/>
              <a:gd name="T6" fmla="*/ 114 w 352"/>
              <a:gd name="T7" fmla="*/ 15 h 232"/>
              <a:gd name="T8" fmla="*/ 60 w 352"/>
              <a:gd name="T9" fmla="*/ 5 h 232"/>
              <a:gd name="T10" fmla="*/ 0 w 352"/>
              <a:gd name="T11" fmla="*/ 66 h 232"/>
              <a:gd name="T12" fmla="*/ 18 w 352"/>
              <a:gd name="T13" fmla="*/ 139 h 232"/>
              <a:gd name="T14" fmla="*/ 35 w 352"/>
              <a:gd name="T15" fmla="*/ 173 h 232"/>
              <a:gd name="T16" fmla="*/ 59 w 352"/>
              <a:gd name="T17" fmla="*/ 198 h 232"/>
              <a:gd name="T18" fmla="*/ 92 w 352"/>
              <a:gd name="T19" fmla="*/ 215 h 232"/>
              <a:gd name="T20" fmla="*/ 128 w 352"/>
              <a:gd name="T21" fmla="*/ 230 h 232"/>
              <a:gd name="T22" fmla="*/ 189 w 352"/>
              <a:gd name="T23" fmla="*/ 232 h 232"/>
              <a:gd name="T24" fmla="*/ 220 w 352"/>
              <a:gd name="T25" fmla="*/ 219 h 232"/>
              <a:gd name="T26" fmla="*/ 259 w 352"/>
              <a:gd name="T27" fmla="*/ 203 h 232"/>
              <a:gd name="T28" fmla="*/ 290 w 352"/>
              <a:gd name="T29" fmla="*/ 179 h 232"/>
              <a:gd name="T30" fmla="*/ 311 w 352"/>
              <a:gd name="T31" fmla="*/ 150 h 232"/>
              <a:gd name="T32" fmla="*/ 352 w 352"/>
              <a:gd name="T33" fmla="*/ 60 h 232"/>
              <a:gd name="T34" fmla="*/ 63 w 352"/>
              <a:gd name="T35" fmla="*/ 101 h 232"/>
              <a:gd name="T36" fmla="*/ 83 w 352"/>
              <a:gd name="T37" fmla="*/ 110 h 232"/>
              <a:gd name="T38" fmla="*/ 36 w 352"/>
              <a:gd name="T39" fmla="*/ 149 h 232"/>
              <a:gd name="T40" fmla="*/ 50 w 352"/>
              <a:gd name="T41" fmla="*/ 180 h 232"/>
              <a:gd name="T42" fmla="*/ 90 w 352"/>
              <a:gd name="T43" fmla="*/ 124 h 232"/>
              <a:gd name="T44" fmla="*/ 106 w 352"/>
              <a:gd name="T45" fmla="*/ 127 h 232"/>
              <a:gd name="T46" fmla="*/ 59 w 352"/>
              <a:gd name="T47" fmla="*/ 186 h 232"/>
              <a:gd name="T48" fmla="*/ 79 w 352"/>
              <a:gd name="T49" fmla="*/ 191 h 232"/>
              <a:gd name="T50" fmla="*/ 123 w 352"/>
              <a:gd name="T51" fmla="*/ 156 h 232"/>
              <a:gd name="T52" fmla="*/ 126 w 352"/>
              <a:gd name="T53" fmla="*/ 173 h 232"/>
              <a:gd name="T54" fmla="*/ 128 w 352"/>
              <a:gd name="T55" fmla="*/ 218 h 232"/>
              <a:gd name="T56" fmla="*/ 118 w 352"/>
              <a:gd name="T57" fmla="*/ 199 h 232"/>
              <a:gd name="T58" fmla="*/ 152 w 352"/>
              <a:gd name="T59" fmla="*/ 183 h 232"/>
              <a:gd name="T60" fmla="*/ 135 w 352"/>
              <a:gd name="T61" fmla="*/ 215 h 232"/>
              <a:gd name="T62" fmla="*/ 279 w 352"/>
              <a:gd name="T63" fmla="*/ 160 h 232"/>
              <a:gd name="T64" fmla="*/ 278 w 352"/>
              <a:gd name="T65" fmla="*/ 179 h 232"/>
              <a:gd name="T66" fmla="*/ 258 w 352"/>
              <a:gd name="T67" fmla="*/ 189 h 232"/>
              <a:gd name="T68" fmla="*/ 248 w 352"/>
              <a:gd name="T69" fmla="*/ 200 h 232"/>
              <a:gd name="T70" fmla="*/ 228 w 352"/>
              <a:gd name="T71" fmla="*/ 211 h 232"/>
              <a:gd name="T72" fmla="*/ 178 w 352"/>
              <a:gd name="T73" fmla="*/ 181 h 232"/>
              <a:gd name="T74" fmla="*/ 199 w 352"/>
              <a:gd name="T75" fmla="*/ 200 h 232"/>
              <a:gd name="T76" fmla="*/ 189 w 352"/>
              <a:gd name="T77" fmla="*/ 220 h 232"/>
              <a:gd name="T78" fmla="*/ 160 w 352"/>
              <a:gd name="T79" fmla="*/ 175 h 232"/>
              <a:gd name="T80" fmla="*/ 141 w 352"/>
              <a:gd name="T81" fmla="*/ 166 h 232"/>
              <a:gd name="T82" fmla="*/ 121 w 352"/>
              <a:gd name="T83" fmla="*/ 134 h 232"/>
              <a:gd name="T84" fmla="*/ 95 w 352"/>
              <a:gd name="T85" fmla="*/ 110 h 232"/>
              <a:gd name="T86" fmla="*/ 70 w 352"/>
              <a:gd name="T87" fmla="*/ 86 h 232"/>
              <a:gd name="T88" fmla="*/ 12 w 352"/>
              <a:gd name="T89" fmla="*/ 66 h 232"/>
              <a:gd name="T90" fmla="*/ 60 w 352"/>
              <a:gd name="T91" fmla="*/ 17 h 232"/>
              <a:gd name="T92" fmla="*/ 118 w 352"/>
              <a:gd name="T93" fmla="*/ 26 h 232"/>
              <a:gd name="T94" fmla="*/ 164 w 352"/>
              <a:gd name="T95" fmla="*/ 21 h 232"/>
              <a:gd name="T96" fmla="*/ 141 w 352"/>
              <a:gd name="T97" fmla="*/ 64 h 232"/>
              <a:gd name="T98" fmla="*/ 186 w 352"/>
              <a:gd name="T99" fmla="*/ 67 h 232"/>
              <a:gd name="T100" fmla="*/ 260 w 352"/>
              <a:gd name="T101" fmla="*/ 110 h 232"/>
              <a:gd name="T102" fmla="*/ 337 w 352"/>
              <a:gd name="T103" fmla="*/ 68 h 232"/>
              <a:gd name="T104" fmla="*/ 213 w 352"/>
              <a:gd name="T105" fmla="*/ 58 h 232"/>
              <a:gd name="T106" fmla="*/ 163 w 352"/>
              <a:gd name="T107" fmla="*/ 65 h 232"/>
              <a:gd name="T108" fmla="*/ 149 w 352"/>
              <a:gd name="T109" fmla="*/ 52 h 232"/>
              <a:gd name="T110" fmla="*/ 207 w 352"/>
              <a:gd name="T111" fmla="*/ 19 h 232"/>
              <a:gd name="T112" fmla="*/ 294 w 352"/>
              <a:gd name="T113" fmla="*/ 13 h 232"/>
              <a:gd name="T114" fmla="*/ 340 w 352"/>
              <a:gd name="T115" fmla="*/ 6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2" h="232">
                <a:moveTo>
                  <a:pt x="352" y="60"/>
                </a:moveTo>
                <a:cubicBezTo>
                  <a:pt x="352" y="54"/>
                  <a:pt x="351" y="49"/>
                  <a:pt x="347" y="44"/>
                </a:cubicBezTo>
                <a:cubicBezTo>
                  <a:pt x="319" y="9"/>
                  <a:pt x="319" y="9"/>
                  <a:pt x="319" y="9"/>
                </a:cubicBezTo>
                <a:cubicBezTo>
                  <a:pt x="315" y="3"/>
                  <a:pt x="307" y="0"/>
                  <a:pt x="300" y="0"/>
                </a:cubicBezTo>
                <a:cubicBezTo>
                  <a:pt x="296" y="0"/>
                  <a:pt x="292" y="1"/>
                  <a:pt x="288" y="3"/>
                </a:cubicBezTo>
                <a:cubicBezTo>
                  <a:pt x="261" y="20"/>
                  <a:pt x="261" y="20"/>
                  <a:pt x="261" y="20"/>
                </a:cubicBezTo>
                <a:cubicBezTo>
                  <a:pt x="258" y="22"/>
                  <a:pt x="253" y="23"/>
                  <a:pt x="248" y="23"/>
                </a:cubicBezTo>
                <a:cubicBezTo>
                  <a:pt x="245" y="23"/>
                  <a:pt x="241" y="23"/>
                  <a:pt x="239" y="21"/>
                </a:cubicBezTo>
                <a:cubicBezTo>
                  <a:pt x="212" y="8"/>
                  <a:pt x="212" y="8"/>
                  <a:pt x="212" y="8"/>
                </a:cubicBezTo>
                <a:cubicBezTo>
                  <a:pt x="208" y="6"/>
                  <a:pt x="203" y="6"/>
                  <a:pt x="198" y="6"/>
                </a:cubicBezTo>
                <a:cubicBezTo>
                  <a:pt x="191" y="6"/>
                  <a:pt x="184" y="7"/>
                  <a:pt x="179" y="11"/>
                </a:cubicBezTo>
                <a:cubicBezTo>
                  <a:pt x="175" y="13"/>
                  <a:pt x="175" y="13"/>
                  <a:pt x="175" y="13"/>
                </a:cubicBezTo>
                <a:cubicBezTo>
                  <a:pt x="173" y="12"/>
                  <a:pt x="169" y="10"/>
                  <a:pt x="165" y="8"/>
                </a:cubicBezTo>
                <a:cubicBezTo>
                  <a:pt x="160" y="6"/>
                  <a:pt x="154" y="5"/>
                  <a:pt x="148" y="5"/>
                </a:cubicBezTo>
                <a:cubicBezTo>
                  <a:pt x="142" y="5"/>
                  <a:pt x="136" y="5"/>
                  <a:pt x="132" y="7"/>
                </a:cubicBezTo>
                <a:cubicBezTo>
                  <a:pt x="114" y="15"/>
                  <a:pt x="114" y="15"/>
                  <a:pt x="114" y="15"/>
                </a:cubicBezTo>
                <a:cubicBezTo>
                  <a:pt x="111" y="16"/>
                  <a:pt x="106" y="17"/>
                  <a:pt x="101" y="17"/>
                </a:cubicBezTo>
                <a:cubicBezTo>
                  <a:pt x="97" y="17"/>
                  <a:pt x="92" y="16"/>
                  <a:pt x="89" y="15"/>
                </a:cubicBezTo>
                <a:cubicBezTo>
                  <a:pt x="71" y="7"/>
                  <a:pt x="71" y="7"/>
                  <a:pt x="71" y="7"/>
                </a:cubicBezTo>
                <a:cubicBezTo>
                  <a:pt x="67" y="6"/>
                  <a:pt x="64" y="5"/>
                  <a:pt x="60" y="5"/>
                </a:cubicBezTo>
                <a:cubicBezTo>
                  <a:pt x="56" y="5"/>
                  <a:pt x="52" y="6"/>
                  <a:pt x="49" y="8"/>
                </a:cubicBezTo>
                <a:cubicBezTo>
                  <a:pt x="45" y="9"/>
                  <a:pt x="41" y="11"/>
                  <a:pt x="39" y="15"/>
                </a:cubicBezTo>
                <a:cubicBezTo>
                  <a:pt x="6" y="52"/>
                  <a:pt x="6" y="52"/>
                  <a:pt x="6" y="52"/>
                </a:cubicBezTo>
                <a:cubicBezTo>
                  <a:pt x="2" y="56"/>
                  <a:pt x="0" y="61"/>
                  <a:pt x="0" y="66"/>
                </a:cubicBezTo>
                <a:cubicBezTo>
                  <a:pt x="0" y="72"/>
                  <a:pt x="3" y="78"/>
                  <a:pt x="8" y="82"/>
                </a:cubicBezTo>
                <a:cubicBezTo>
                  <a:pt x="39" y="109"/>
                  <a:pt x="39" y="109"/>
                  <a:pt x="39" y="109"/>
                </a:cubicBezTo>
                <a:cubicBezTo>
                  <a:pt x="24" y="124"/>
                  <a:pt x="24" y="124"/>
                  <a:pt x="24" y="124"/>
                </a:cubicBezTo>
                <a:cubicBezTo>
                  <a:pt x="20" y="128"/>
                  <a:pt x="18" y="134"/>
                  <a:pt x="18" y="139"/>
                </a:cubicBezTo>
                <a:cubicBezTo>
                  <a:pt x="18" y="145"/>
                  <a:pt x="20" y="150"/>
                  <a:pt x="25" y="155"/>
                </a:cubicBezTo>
                <a:cubicBezTo>
                  <a:pt x="28" y="158"/>
                  <a:pt x="28" y="158"/>
                  <a:pt x="28" y="158"/>
                </a:cubicBezTo>
                <a:cubicBezTo>
                  <a:pt x="30" y="160"/>
                  <a:pt x="34" y="162"/>
                  <a:pt x="37" y="163"/>
                </a:cubicBezTo>
                <a:cubicBezTo>
                  <a:pt x="36" y="166"/>
                  <a:pt x="35" y="170"/>
                  <a:pt x="35" y="173"/>
                </a:cubicBezTo>
                <a:cubicBezTo>
                  <a:pt x="35" y="179"/>
                  <a:pt x="37" y="185"/>
                  <a:pt x="41" y="189"/>
                </a:cubicBezTo>
                <a:cubicBezTo>
                  <a:pt x="41" y="189"/>
                  <a:pt x="41" y="189"/>
                  <a:pt x="41" y="189"/>
                </a:cubicBezTo>
                <a:cubicBezTo>
                  <a:pt x="44" y="192"/>
                  <a:pt x="44" y="192"/>
                  <a:pt x="44" y="192"/>
                </a:cubicBezTo>
                <a:cubicBezTo>
                  <a:pt x="49" y="196"/>
                  <a:pt x="54" y="198"/>
                  <a:pt x="59" y="198"/>
                </a:cubicBezTo>
                <a:cubicBezTo>
                  <a:pt x="62" y="198"/>
                  <a:pt x="65" y="197"/>
                  <a:pt x="68" y="196"/>
                </a:cubicBezTo>
                <a:cubicBezTo>
                  <a:pt x="69" y="200"/>
                  <a:pt x="71" y="204"/>
                  <a:pt x="74" y="207"/>
                </a:cubicBezTo>
                <a:cubicBezTo>
                  <a:pt x="77" y="209"/>
                  <a:pt x="77" y="209"/>
                  <a:pt x="77" y="209"/>
                </a:cubicBezTo>
                <a:cubicBezTo>
                  <a:pt x="81" y="213"/>
                  <a:pt x="87" y="215"/>
                  <a:pt x="92" y="215"/>
                </a:cubicBezTo>
                <a:cubicBezTo>
                  <a:pt x="96" y="215"/>
                  <a:pt x="101" y="214"/>
                  <a:pt x="104" y="212"/>
                </a:cubicBezTo>
                <a:cubicBezTo>
                  <a:pt x="105" y="215"/>
                  <a:pt x="107" y="219"/>
                  <a:pt x="110" y="221"/>
                </a:cubicBezTo>
                <a:cubicBezTo>
                  <a:pt x="113" y="224"/>
                  <a:pt x="113" y="224"/>
                  <a:pt x="113" y="224"/>
                </a:cubicBezTo>
                <a:cubicBezTo>
                  <a:pt x="117" y="228"/>
                  <a:pt x="123" y="230"/>
                  <a:pt x="128" y="230"/>
                </a:cubicBezTo>
                <a:cubicBezTo>
                  <a:pt x="134" y="230"/>
                  <a:pt x="140" y="228"/>
                  <a:pt x="144" y="223"/>
                </a:cubicBezTo>
                <a:cubicBezTo>
                  <a:pt x="157" y="210"/>
                  <a:pt x="157" y="210"/>
                  <a:pt x="157" y="210"/>
                </a:cubicBezTo>
                <a:cubicBezTo>
                  <a:pt x="175" y="226"/>
                  <a:pt x="175" y="226"/>
                  <a:pt x="175" y="226"/>
                </a:cubicBezTo>
                <a:cubicBezTo>
                  <a:pt x="179" y="230"/>
                  <a:pt x="184" y="232"/>
                  <a:pt x="189" y="232"/>
                </a:cubicBezTo>
                <a:cubicBezTo>
                  <a:pt x="195" y="232"/>
                  <a:pt x="201" y="230"/>
                  <a:pt x="206" y="225"/>
                </a:cubicBezTo>
                <a:cubicBezTo>
                  <a:pt x="208" y="222"/>
                  <a:pt x="208" y="222"/>
                  <a:pt x="208" y="222"/>
                </a:cubicBezTo>
                <a:cubicBezTo>
                  <a:pt x="211" y="219"/>
                  <a:pt x="212" y="216"/>
                  <a:pt x="213" y="213"/>
                </a:cubicBezTo>
                <a:cubicBezTo>
                  <a:pt x="220" y="219"/>
                  <a:pt x="220" y="219"/>
                  <a:pt x="220" y="219"/>
                </a:cubicBezTo>
                <a:cubicBezTo>
                  <a:pt x="224" y="223"/>
                  <a:pt x="230" y="225"/>
                  <a:pt x="235" y="225"/>
                </a:cubicBezTo>
                <a:cubicBezTo>
                  <a:pt x="241" y="225"/>
                  <a:pt x="247" y="223"/>
                  <a:pt x="251" y="218"/>
                </a:cubicBezTo>
                <a:cubicBezTo>
                  <a:pt x="254" y="215"/>
                  <a:pt x="254" y="215"/>
                  <a:pt x="254" y="215"/>
                </a:cubicBezTo>
                <a:cubicBezTo>
                  <a:pt x="257" y="212"/>
                  <a:pt x="259" y="207"/>
                  <a:pt x="259" y="203"/>
                </a:cubicBezTo>
                <a:cubicBezTo>
                  <a:pt x="261" y="204"/>
                  <a:pt x="263" y="204"/>
                  <a:pt x="265" y="204"/>
                </a:cubicBezTo>
                <a:cubicBezTo>
                  <a:pt x="271" y="204"/>
                  <a:pt x="277" y="202"/>
                  <a:pt x="281" y="197"/>
                </a:cubicBezTo>
                <a:cubicBezTo>
                  <a:pt x="284" y="194"/>
                  <a:pt x="284" y="194"/>
                  <a:pt x="284" y="194"/>
                </a:cubicBezTo>
                <a:cubicBezTo>
                  <a:pt x="288" y="190"/>
                  <a:pt x="290" y="184"/>
                  <a:pt x="290" y="179"/>
                </a:cubicBezTo>
                <a:cubicBezTo>
                  <a:pt x="290" y="177"/>
                  <a:pt x="289" y="176"/>
                  <a:pt x="289" y="174"/>
                </a:cubicBezTo>
                <a:cubicBezTo>
                  <a:pt x="294" y="174"/>
                  <a:pt x="299" y="171"/>
                  <a:pt x="302" y="167"/>
                </a:cubicBezTo>
                <a:cubicBezTo>
                  <a:pt x="305" y="164"/>
                  <a:pt x="305" y="164"/>
                  <a:pt x="305" y="164"/>
                </a:cubicBezTo>
                <a:cubicBezTo>
                  <a:pt x="309" y="160"/>
                  <a:pt x="311" y="155"/>
                  <a:pt x="311" y="150"/>
                </a:cubicBezTo>
                <a:cubicBezTo>
                  <a:pt x="311" y="144"/>
                  <a:pt x="308" y="138"/>
                  <a:pt x="304" y="134"/>
                </a:cubicBezTo>
                <a:cubicBezTo>
                  <a:pt x="299" y="129"/>
                  <a:pt x="299" y="129"/>
                  <a:pt x="299" y="129"/>
                </a:cubicBezTo>
                <a:cubicBezTo>
                  <a:pt x="346" y="76"/>
                  <a:pt x="346" y="76"/>
                  <a:pt x="346" y="76"/>
                </a:cubicBezTo>
                <a:cubicBezTo>
                  <a:pt x="350" y="72"/>
                  <a:pt x="352" y="66"/>
                  <a:pt x="352" y="60"/>
                </a:cubicBezTo>
                <a:close/>
                <a:moveTo>
                  <a:pt x="33" y="146"/>
                </a:moveTo>
                <a:cubicBezTo>
                  <a:pt x="31" y="144"/>
                  <a:pt x="30" y="142"/>
                  <a:pt x="30" y="139"/>
                </a:cubicBezTo>
                <a:cubicBezTo>
                  <a:pt x="30" y="136"/>
                  <a:pt x="31" y="134"/>
                  <a:pt x="33" y="132"/>
                </a:cubicBezTo>
                <a:cubicBezTo>
                  <a:pt x="63" y="101"/>
                  <a:pt x="63" y="101"/>
                  <a:pt x="63" y="101"/>
                </a:cubicBezTo>
                <a:cubicBezTo>
                  <a:pt x="64" y="99"/>
                  <a:pt x="67" y="98"/>
                  <a:pt x="70" y="98"/>
                </a:cubicBezTo>
                <a:cubicBezTo>
                  <a:pt x="72" y="98"/>
                  <a:pt x="75" y="99"/>
                  <a:pt x="77" y="100"/>
                </a:cubicBezTo>
                <a:cubicBezTo>
                  <a:pt x="80" y="103"/>
                  <a:pt x="80" y="103"/>
                  <a:pt x="80" y="103"/>
                </a:cubicBezTo>
                <a:cubicBezTo>
                  <a:pt x="80" y="103"/>
                  <a:pt x="83" y="108"/>
                  <a:pt x="83" y="110"/>
                </a:cubicBezTo>
                <a:cubicBezTo>
                  <a:pt x="83" y="112"/>
                  <a:pt x="82" y="114"/>
                  <a:pt x="81" y="116"/>
                </a:cubicBezTo>
                <a:cubicBezTo>
                  <a:pt x="81" y="116"/>
                  <a:pt x="49" y="150"/>
                  <a:pt x="49" y="150"/>
                </a:cubicBezTo>
                <a:cubicBezTo>
                  <a:pt x="47" y="151"/>
                  <a:pt x="45" y="152"/>
                  <a:pt x="43" y="152"/>
                </a:cubicBezTo>
                <a:cubicBezTo>
                  <a:pt x="40" y="152"/>
                  <a:pt x="38" y="151"/>
                  <a:pt x="36" y="149"/>
                </a:cubicBezTo>
                <a:lnTo>
                  <a:pt x="33" y="146"/>
                </a:lnTo>
                <a:close/>
                <a:moveTo>
                  <a:pt x="59" y="186"/>
                </a:moveTo>
                <a:cubicBezTo>
                  <a:pt x="57" y="186"/>
                  <a:pt x="54" y="185"/>
                  <a:pt x="53" y="183"/>
                </a:cubicBezTo>
                <a:cubicBezTo>
                  <a:pt x="50" y="180"/>
                  <a:pt x="50" y="180"/>
                  <a:pt x="50" y="180"/>
                </a:cubicBezTo>
                <a:cubicBezTo>
                  <a:pt x="50" y="180"/>
                  <a:pt x="50" y="180"/>
                  <a:pt x="50" y="180"/>
                </a:cubicBezTo>
                <a:cubicBezTo>
                  <a:pt x="48" y="178"/>
                  <a:pt x="47" y="176"/>
                  <a:pt x="47" y="173"/>
                </a:cubicBezTo>
                <a:cubicBezTo>
                  <a:pt x="47" y="171"/>
                  <a:pt x="47" y="168"/>
                  <a:pt x="49" y="166"/>
                </a:cubicBezTo>
                <a:cubicBezTo>
                  <a:pt x="49" y="166"/>
                  <a:pt x="89" y="125"/>
                  <a:pt x="90" y="124"/>
                </a:cubicBezTo>
                <a:cubicBezTo>
                  <a:pt x="91" y="122"/>
                  <a:pt x="94" y="122"/>
                  <a:pt x="96" y="122"/>
                </a:cubicBezTo>
                <a:cubicBezTo>
                  <a:pt x="99" y="122"/>
                  <a:pt x="101" y="122"/>
                  <a:pt x="103" y="124"/>
                </a:cubicBezTo>
                <a:cubicBezTo>
                  <a:pt x="106" y="127"/>
                  <a:pt x="106" y="127"/>
                  <a:pt x="106" y="127"/>
                </a:cubicBezTo>
                <a:cubicBezTo>
                  <a:pt x="106" y="127"/>
                  <a:pt x="106" y="127"/>
                  <a:pt x="106" y="127"/>
                </a:cubicBezTo>
                <a:cubicBezTo>
                  <a:pt x="108" y="129"/>
                  <a:pt x="109" y="132"/>
                  <a:pt x="109" y="134"/>
                </a:cubicBezTo>
                <a:cubicBezTo>
                  <a:pt x="109" y="137"/>
                  <a:pt x="108" y="139"/>
                  <a:pt x="107" y="141"/>
                </a:cubicBezTo>
                <a:cubicBezTo>
                  <a:pt x="67" y="183"/>
                  <a:pt x="67" y="183"/>
                  <a:pt x="67" y="183"/>
                </a:cubicBezTo>
                <a:cubicBezTo>
                  <a:pt x="65" y="185"/>
                  <a:pt x="62" y="186"/>
                  <a:pt x="59" y="186"/>
                </a:cubicBezTo>
                <a:close/>
                <a:moveTo>
                  <a:pt x="92" y="204"/>
                </a:moveTo>
                <a:cubicBezTo>
                  <a:pt x="90" y="204"/>
                  <a:pt x="87" y="203"/>
                  <a:pt x="85" y="201"/>
                </a:cubicBezTo>
                <a:cubicBezTo>
                  <a:pt x="82" y="198"/>
                  <a:pt x="82" y="198"/>
                  <a:pt x="82" y="198"/>
                </a:cubicBezTo>
                <a:cubicBezTo>
                  <a:pt x="80" y="196"/>
                  <a:pt x="79" y="193"/>
                  <a:pt x="79" y="191"/>
                </a:cubicBezTo>
                <a:cubicBezTo>
                  <a:pt x="79" y="189"/>
                  <a:pt x="80" y="186"/>
                  <a:pt x="81" y="185"/>
                </a:cubicBezTo>
                <a:cubicBezTo>
                  <a:pt x="109" y="156"/>
                  <a:pt x="109" y="156"/>
                  <a:pt x="109" y="156"/>
                </a:cubicBezTo>
                <a:cubicBezTo>
                  <a:pt x="111" y="154"/>
                  <a:pt x="113" y="153"/>
                  <a:pt x="116" y="153"/>
                </a:cubicBezTo>
                <a:cubicBezTo>
                  <a:pt x="118" y="153"/>
                  <a:pt x="121" y="154"/>
                  <a:pt x="123" y="156"/>
                </a:cubicBezTo>
                <a:cubicBezTo>
                  <a:pt x="126" y="159"/>
                  <a:pt x="126" y="159"/>
                  <a:pt x="126" y="159"/>
                </a:cubicBezTo>
                <a:cubicBezTo>
                  <a:pt x="126" y="159"/>
                  <a:pt x="126" y="159"/>
                  <a:pt x="126" y="159"/>
                </a:cubicBezTo>
                <a:cubicBezTo>
                  <a:pt x="128" y="161"/>
                  <a:pt x="129" y="163"/>
                  <a:pt x="129" y="166"/>
                </a:cubicBezTo>
                <a:cubicBezTo>
                  <a:pt x="129" y="168"/>
                  <a:pt x="128" y="171"/>
                  <a:pt x="126" y="173"/>
                </a:cubicBezTo>
                <a:cubicBezTo>
                  <a:pt x="99" y="200"/>
                  <a:pt x="99" y="200"/>
                  <a:pt x="99" y="200"/>
                </a:cubicBezTo>
                <a:cubicBezTo>
                  <a:pt x="97" y="203"/>
                  <a:pt x="95" y="204"/>
                  <a:pt x="92" y="204"/>
                </a:cubicBezTo>
                <a:close/>
                <a:moveTo>
                  <a:pt x="135" y="215"/>
                </a:moveTo>
                <a:cubicBezTo>
                  <a:pt x="133" y="217"/>
                  <a:pt x="131" y="218"/>
                  <a:pt x="128" y="218"/>
                </a:cubicBezTo>
                <a:cubicBezTo>
                  <a:pt x="126" y="218"/>
                  <a:pt x="123" y="217"/>
                  <a:pt x="121" y="215"/>
                </a:cubicBezTo>
                <a:cubicBezTo>
                  <a:pt x="118" y="213"/>
                  <a:pt x="118" y="213"/>
                  <a:pt x="118" y="213"/>
                </a:cubicBezTo>
                <a:cubicBezTo>
                  <a:pt x="116" y="211"/>
                  <a:pt x="115" y="208"/>
                  <a:pt x="115" y="205"/>
                </a:cubicBezTo>
                <a:cubicBezTo>
                  <a:pt x="115" y="203"/>
                  <a:pt x="116" y="200"/>
                  <a:pt x="118" y="199"/>
                </a:cubicBezTo>
                <a:cubicBezTo>
                  <a:pt x="135" y="181"/>
                  <a:pt x="135" y="181"/>
                  <a:pt x="135" y="181"/>
                </a:cubicBezTo>
                <a:cubicBezTo>
                  <a:pt x="137" y="179"/>
                  <a:pt x="139" y="178"/>
                  <a:pt x="142" y="178"/>
                </a:cubicBezTo>
                <a:cubicBezTo>
                  <a:pt x="145" y="178"/>
                  <a:pt x="147" y="179"/>
                  <a:pt x="149" y="181"/>
                </a:cubicBezTo>
                <a:cubicBezTo>
                  <a:pt x="152" y="183"/>
                  <a:pt x="152" y="183"/>
                  <a:pt x="152" y="183"/>
                </a:cubicBezTo>
                <a:cubicBezTo>
                  <a:pt x="152" y="183"/>
                  <a:pt x="152" y="183"/>
                  <a:pt x="152" y="183"/>
                </a:cubicBezTo>
                <a:cubicBezTo>
                  <a:pt x="154" y="185"/>
                  <a:pt x="155" y="188"/>
                  <a:pt x="155" y="191"/>
                </a:cubicBezTo>
                <a:cubicBezTo>
                  <a:pt x="155" y="193"/>
                  <a:pt x="154" y="196"/>
                  <a:pt x="152" y="197"/>
                </a:cubicBezTo>
                <a:lnTo>
                  <a:pt x="135" y="215"/>
                </a:lnTo>
                <a:close/>
                <a:moveTo>
                  <a:pt x="296" y="156"/>
                </a:moveTo>
                <a:cubicBezTo>
                  <a:pt x="293" y="159"/>
                  <a:pt x="293" y="159"/>
                  <a:pt x="293" y="159"/>
                </a:cubicBezTo>
                <a:cubicBezTo>
                  <a:pt x="291" y="161"/>
                  <a:pt x="289" y="163"/>
                  <a:pt x="286" y="163"/>
                </a:cubicBezTo>
                <a:cubicBezTo>
                  <a:pt x="284" y="163"/>
                  <a:pt x="281" y="162"/>
                  <a:pt x="279" y="160"/>
                </a:cubicBezTo>
                <a:cubicBezTo>
                  <a:pt x="232" y="116"/>
                  <a:pt x="232" y="116"/>
                  <a:pt x="232" y="116"/>
                </a:cubicBezTo>
                <a:cubicBezTo>
                  <a:pt x="224" y="125"/>
                  <a:pt x="224" y="125"/>
                  <a:pt x="224" y="125"/>
                </a:cubicBezTo>
                <a:cubicBezTo>
                  <a:pt x="274" y="172"/>
                  <a:pt x="274" y="172"/>
                  <a:pt x="274" y="172"/>
                </a:cubicBezTo>
                <a:cubicBezTo>
                  <a:pt x="277" y="174"/>
                  <a:pt x="278" y="176"/>
                  <a:pt x="278" y="179"/>
                </a:cubicBezTo>
                <a:cubicBezTo>
                  <a:pt x="278" y="182"/>
                  <a:pt x="277" y="184"/>
                  <a:pt x="275" y="186"/>
                </a:cubicBezTo>
                <a:cubicBezTo>
                  <a:pt x="272" y="189"/>
                  <a:pt x="272" y="189"/>
                  <a:pt x="272" y="189"/>
                </a:cubicBezTo>
                <a:cubicBezTo>
                  <a:pt x="270" y="191"/>
                  <a:pt x="268" y="192"/>
                  <a:pt x="265" y="192"/>
                </a:cubicBezTo>
                <a:cubicBezTo>
                  <a:pt x="262" y="192"/>
                  <a:pt x="260" y="191"/>
                  <a:pt x="258" y="189"/>
                </a:cubicBezTo>
                <a:cubicBezTo>
                  <a:pt x="211" y="146"/>
                  <a:pt x="211" y="146"/>
                  <a:pt x="211" y="146"/>
                </a:cubicBezTo>
                <a:cubicBezTo>
                  <a:pt x="203" y="154"/>
                  <a:pt x="203" y="154"/>
                  <a:pt x="203" y="154"/>
                </a:cubicBezTo>
                <a:cubicBezTo>
                  <a:pt x="245" y="193"/>
                  <a:pt x="245" y="193"/>
                  <a:pt x="245" y="193"/>
                </a:cubicBezTo>
                <a:cubicBezTo>
                  <a:pt x="247" y="195"/>
                  <a:pt x="248" y="198"/>
                  <a:pt x="248" y="200"/>
                </a:cubicBezTo>
                <a:cubicBezTo>
                  <a:pt x="248" y="203"/>
                  <a:pt x="247" y="205"/>
                  <a:pt x="245" y="207"/>
                </a:cubicBezTo>
                <a:cubicBezTo>
                  <a:pt x="242" y="210"/>
                  <a:pt x="242" y="210"/>
                  <a:pt x="242" y="210"/>
                </a:cubicBezTo>
                <a:cubicBezTo>
                  <a:pt x="240" y="212"/>
                  <a:pt x="238" y="213"/>
                  <a:pt x="235" y="213"/>
                </a:cubicBezTo>
                <a:cubicBezTo>
                  <a:pt x="233" y="213"/>
                  <a:pt x="230" y="212"/>
                  <a:pt x="228" y="211"/>
                </a:cubicBezTo>
                <a:cubicBezTo>
                  <a:pt x="186" y="172"/>
                  <a:pt x="186" y="172"/>
                  <a:pt x="186" y="172"/>
                </a:cubicBezTo>
                <a:cubicBezTo>
                  <a:pt x="186" y="172"/>
                  <a:pt x="186" y="172"/>
                  <a:pt x="186" y="172"/>
                </a:cubicBezTo>
                <a:cubicBezTo>
                  <a:pt x="186" y="172"/>
                  <a:pt x="186" y="172"/>
                  <a:pt x="186" y="172"/>
                </a:cubicBezTo>
                <a:cubicBezTo>
                  <a:pt x="178" y="181"/>
                  <a:pt x="178" y="181"/>
                  <a:pt x="178" y="181"/>
                </a:cubicBezTo>
                <a:cubicBezTo>
                  <a:pt x="178" y="181"/>
                  <a:pt x="178" y="181"/>
                  <a:pt x="178" y="181"/>
                </a:cubicBezTo>
                <a:cubicBezTo>
                  <a:pt x="178" y="181"/>
                  <a:pt x="178" y="181"/>
                  <a:pt x="178" y="181"/>
                </a:cubicBezTo>
                <a:cubicBezTo>
                  <a:pt x="178" y="181"/>
                  <a:pt x="178" y="181"/>
                  <a:pt x="178" y="181"/>
                </a:cubicBezTo>
                <a:cubicBezTo>
                  <a:pt x="199" y="200"/>
                  <a:pt x="199" y="200"/>
                  <a:pt x="199" y="200"/>
                </a:cubicBezTo>
                <a:cubicBezTo>
                  <a:pt x="201" y="202"/>
                  <a:pt x="202" y="205"/>
                  <a:pt x="202" y="207"/>
                </a:cubicBezTo>
                <a:cubicBezTo>
                  <a:pt x="202" y="210"/>
                  <a:pt x="201" y="212"/>
                  <a:pt x="200" y="214"/>
                </a:cubicBezTo>
                <a:cubicBezTo>
                  <a:pt x="197" y="217"/>
                  <a:pt x="197" y="217"/>
                  <a:pt x="197" y="217"/>
                </a:cubicBezTo>
                <a:cubicBezTo>
                  <a:pt x="195" y="219"/>
                  <a:pt x="192" y="220"/>
                  <a:pt x="189" y="220"/>
                </a:cubicBezTo>
                <a:cubicBezTo>
                  <a:pt x="187" y="220"/>
                  <a:pt x="185" y="219"/>
                  <a:pt x="183" y="217"/>
                </a:cubicBezTo>
                <a:cubicBezTo>
                  <a:pt x="164" y="200"/>
                  <a:pt x="164" y="200"/>
                  <a:pt x="164" y="200"/>
                </a:cubicBezTo>
                <a:cubicBezTo>
                  <a:pt x="166" y="197"/>
                  <a:pt x="167" y="194"/>
                  <a:pt x="167" y="191"/>
                </a:cubicBezTo>
                <a:cubicBezTo>
                  <a:pt x="167" y="185"/>
                  <a:pt x="165" y="179"/>
                  <a:pt x="160" y="175"/>
                </a:cubicBezTo>
                <a:cubicBezTo>
                  <a:pt x="157" y="172"/>
                  <a:pt x="157" y="172"/>
                  <a:pt x="157" y="172"/>
                </a:cubicBezTo>
                <a:cubicBezTo>
                  <a:pt x="153" y="168"/>
                  <a:pt x="147" y="166"/>
                  <a:pt x="142" y="166"/>
                </a:cubicBezTo>
                <a:cubicBezTo>
                  <a:pt x="142" y="166"/>
                  <a:pt x="141" y="166"/>
                  <a:pt x="141" y="166"/>
                </a:cubicBezTo>
                <a:cubicBezTo>
                  <a:pt x="141" y="166"/>
                  <a:pt x="141" y="166"/>
                  <a:pt x="141" y="166"/>
                </a:cubicBezTo>
                <a:cubicBezTo>
                  <a:pt x="141" y="160"/>
                  <a:pt x="134" y="150"/>
                  <a:pt x="134" y="150"/>
                </a:cubicBezTo>
                <a:cubicBezTo>
                  <a:pt x="131" y="147"/>
                  <a:pt x="131" y="147"/>
                  <a:pt x="131" y="147"/>
                </a:cubicBezTo>
                <a:cubicBezTo>
                  <a:pt x="128" y="144"/>
                  <a:pt x="124" y="142"/>
                  <a:pt x="120" y="141"/>
                </a:cubicBezTo>
                <a:cubicBezTo>
                  <a:pt x="121" y="139"/>
                  <a:pt x="121" y="137"/>
                  <a:pt x="121" y="134"/>
                </a:cubicBezTo>
                <a:cubicBezTo>
                  <a:pt x="121" y="129"/>
                  <a:pt x="119" y="123"/>
                  <a:pt x="115" y="118"/>
                </a:cubicBezTo>
                <a:cubicBezTo>
                  <a:pt x="112" y="116"/>
                  <a:pt x="112" y="116"/>
                  <a:pt x="112" y="116"/>
                </a:cubicBezTo>
                <a:cubicBezTo>
                  <a:pt x="107" y="112"/>
                  <a:pt x="102" y="110"/>
                  <a:pt x="96" y="110"/>
                </a:cubicBezTo>
                <a:cubicBezTo>
                  <a:pt x="96" y="110"/>
                  <a:pt x="95" y="110"/>
                  <a:pt x="95" y="110"/>
                </a:cubicBezTo>
                <a:cubicBezTo>
                  <a:pt x="94" y="104"/>
                  <a:pt x="92" y="99"/>
                  <a:pt x="88" y="95"/>
                </a:cubicBezTo>
                <a:cubicBezTo>
                  <a:pt x="88" y="95"/>
                  <a:pt x="88" y="95"/>
                  <a:pt x="88" y="95"/>
                </a:cubicBezTo>
                <a:cubicBezTo>
                  <a:pt x="85" y="92"/>
                  <a:pt x="85" y="92"/>
                  <a:pt x="85" y="92"/>
                </a:cubicBezTo>
                <a:cubicBezTo>
                  <a:pt x="81" y="88"/>
                  <a:pt x="75" y="86"/>
                  <a:pt x="70" y="86"/>
                </a:cubicBezTo>
                <a:cubicBezTo>
                  <a:pt x="64" y="86"/>
                  <a:pt x="58" y="88"/>
                  <a:pt x="54" y="93"/>
                </a:cubicBezTo>
                <a:cubicBezTo>
                  <a:pt x="47" y="100"/>
                  <a:pt x="47" y="100"/>
                  <a:pt x="47" y="100"/>
                </a:cubicBezTo>
                <a:cubicBezTo>
                  <a:pt x="15" y="73"/>
                  <a:pt x="15" y="73"/>
                  <a:pt x="15" y="73"/>
                </a:cubicBezTo>
                <a:cubicBezTo>
                  <a:pt x="13" y="71"/>
                  <a:pt x="12" y="69"/>
                  <a:pt x="12" y="66"/>
                </a:cubicBezTo>
                <a:cubicBezTo>
                  <a:pt x="12" y="64"/>
                  <a:pt x="13" y="61"/>
                  <a:pt x="15" y="60"/>
                </a:cubicBezTo>
                <a:cubicBezTo>
                  <a:pt x="48" y="22"/>
                  <a:pt x="48" y="22"/>
                  <a:pt x="48" y="22"/>
                </a:cubicBezTo>
                <a:cubicBezTo>
                  <a:pt x="49" y="21"/>
                  <a:pt x="51" y="20"/>
                  <a:pt x="53" y="19"/>
                </a:cubicBezTo>
                <a:cubicBezTo>
                  <a:pt x="55" y="18"/>
                  <a:pt x="58" y="17"/>
                  <a:pt x="60" y="17"/>
                </a:cubicBezTo>
                <a:cubicBezTo>
                  <a:pt x="62" y="17"/>
                  <a:pt x="64" y="18"/>
                  <a:pt x="66" y="18"/>
                </a:cubicBezTo>
                <a:cubicBezTo>
                  <a:pt x="84" y="26"/>
                  <a:pt x="84" y="26"/>
                  <a:pt x="84" y="26"/>
                </a:cubicBezTo>
                <a:cubicBezTo>
                  <a:pt x="89" y="28"/>
                  <a:pt x="95" y="29"/>
                  <a:pt x="101" y="29"/>
                </a:cubicBezTo>
                <a:cubicBezTo>
                  <a:pt x="107" y="29"/>
                  <a:pt x="113" y="28"/>
                  <a:pt x="118" y="26"/>
                </a:cubicBezTo>
                <a:cubicBezTo>
                  <a:pt x="136" y="18"/>
                  <a:pt x="136" y="18"/>
                  <a:pt x="136" y="18"/>
                </a:cubicBezTo>
                <a:cubicBezTo>
                  <a:pt x="139" y="17"/>
                  <a:pt x="143" y="16"/>
                  <a:pt x="148" y="16"/>
                </a:cubicBezTo>
                <a:cubicBezTo>
                  <a:pt x="152" y="16"/>
                  <a:pt x="157" y="17"/>
                  <a:pt x="160" y="19"/>
                </a:cubicBezTo>
                <a:cubicBezTo>
                  <a:pt x="161" y="20"/>
                  <a:pt x="163" y="20"/>
                  <a:pt x="164" y="21"/>
                </a:cubicBezTo>
                <a:cubicBezTo>
                  <a:pt x="146" y="34"/>
                  <a:pt x="146" y="34"/>
                  <a:pt x="146" y="34"/>
                </a:cubicBezTo>
                <a:cubicBezTo>
                  <a:pt x="140" y="38"/>
                  <a:pt x="137" y="45"/>
                  <a:pt x="137" y="52"/>
                </a:cubicBezTo>
                <a:cubicBezTo>
                  <a:pt x="137" y="56"/>
                  <a:pt x="138" y="61"/>
                  <a:pt x="141" y="64"/>
                </a:cubicBezTo>
                <a:cubicBezTo>
                  <a:pt x="141" y="64"/>
                  <a:pt x="141" y="64"/>
                  <a:pt x="141" y="64"/>
                </a:cubicBezTo>
                <a:cubicBezTo>
                  <a:pt x="143" y="68"/>
                  <a:pt x="143" y="68"/>
                  <a:pt x="143" y="68"/>
                </a:cubicBezTo>
                <a:cubicBezTo>
                  <a:pt x="148" y="74"/>
                  <a:pt x="155" y="77"/>
                  <a:pt x="163" y="77"/>
                </a:cubicBezTo>
                <a:cubicBezTo>
                  <a:pt x="167" y="77"/>
                  <a:pt x="171" y="76"/>
                  <a:pt x="175" y="74"/>
                </a:cubicBezTo>
                <a:cubicBezTo>
                  <a:pt x="186" y="67"/>
                  <a:pt x="186" y="67"/>
                  <a:pt x="186" y="67"/>
                </a:cubicBezTo>
                <a:cubicBezTo>
                  <a:pt x="188" y="66"/>
                  <a:pt x="191" y="65"/>
                  <a:pt x="195" y="65"/>
                </a:cubicBezTo>
                <a:cubicBezTo>
                  <a:pt x="199" y="65"/>
                  <a:pt x="203" y="66"/>
                  <a:pt x="206" y="68"/>
                </a:cubicBezTo>
                <a:cubicBezTo>
                  <a:pt x="236" y="90"/>
                  <a:pt x="236" y="90"/>
                  <a:pt x="236" y="90"/>
                </a:cubicBezTo>
                <a:cubicBezTo>
                  <a:pt x="243" y="95"/>
                  <a:pt x="254" y="104"/>
                  <a:pt x="260" y="110"/>
                </a:cubicBezTo>
                <a:cubicBezTo>
                  <a:pt x="296" y="142"/>
                  <a:pt x="296" y="142"/>
                  <a:pt x="296" y="142"/>
                </a:cubicBezTo>
                <a:cubicBezTo>
                  <a:pt x="298" y="144"/>
                  <a:pt x="299" y="147"/>
                  <a:pt x="299" y="150"/>
                </a:cubicBezTo>
                <a:cubicBezTo>
                  <a:pt x="299" y="152"/>
                  <a:pt x="298" y="154"/>
                  <a:pt x="296" y="156"/>
                </a:cubicBezTo>
                <a:close/>
                <a:moveTo>
                  <a:pt x="337" y="68"/>
                </a:moveTo>
                <a:cubicBezTo>
                  <a:pt x="290" y="121"/>
                  <a:pt x="290" y="121"/>
                  <a:pt x="290" y="121"/>
                </a:cubicBezTo>
                <a:cubicBezTo>
                  <a:pt x="268" y="101"/>
                  <a:pt x="268" y="101"/>
                  <a:pt x="268" y="101"/>
                </a:cubicBezTo>
                <a:cubicBezTo>
                  <a:pt x="262" y="95"/>
                  <a:pt x="251" y="86"/>
                  <a:pt x="243" y="80"/>
                </a:cubicBezTo>
                <a:cubicBezTo>
                  <a:pt x="213" y="58"/>
                  <a:pt x="213" y="58"/>
                  <a:pt x="213" y="58"/>
                </a:cubicBezTo>
                <a:cubicBezTo>
                  <a:pt x="207" y="55"/>
                  <a:pt x="201" y="53"/>
                  <a:pt x="195" y="53"/>
                </a:cubicBezTo>
                <a:cubicBezTo>
                  <a:pt x="189" y="53"/>
                  <a:pt x="184" y="54"/>
                  <a:pt x="179" y="57"/>
                </a:cubicBezTo>
                <a:cubicBezTo>
                  <a:pt x="168" y="64"/>
                  <a:pt x="168" y="64"/>
                  <a:pt x="168" y="64"/>
                </a:cubicBezTo>
                <a:cubicBezTo>
                  <a:pt x="167" y="65"/>
                  <a:pt x="165" y="65"/>
                  <a:pt x="163" y="65"/>
                </a:cubicBezTo>
                <a:cubicBezTo>
                  <a:pt x="159" y="65"/>
                  <a:pt x="155" y="63"/>
                  <a:pt x="153" y="61"/>
                </a:cubicBezTo>
                <a:cubicBezTo>
                  <a:pt x="151" y="57"/>
                  <a:pt x="151" y="57"/>
                  <a:pt x="151" y="57"/>
                </a:cubicBezTo>
                <a:cubicBezTo>
                  <a:pt x="151" y="57"/>
                  <a:pt x="151" y="57"/>
                  <a:pt x="151" y="57"/>
                </a:cubicBezTo>
                <a:cubicBezTo>
                  <a:pt x="149" y="56"/>
                  <a:pt x="149" y="54"/>
                  <a:pt x="149" y="52"/>
                </a:cubicBezTo>
                <a:cubicBezTo>
                  <a:pt x="149" y="49"/>
                  <a:pt x="150" y="46"/>
                  <a:pt x="153" y="44"/>
                </a:cubicBezTo>
                <a:cubicBezTo>
                  <a:pt x="186" y="21"/>
                  <a:pt x="186" y="21"/>
                  <a:pt x="186" y="21"/>
                </a:cubicBezTo>
                <a:cubicBezTo>
                  <a:pt x="188" y="19"/>
                  <a:pt x="193" y="17"/>
                  <a:pt x="198" y="17"/>
                </a:cubicBezTo>
                <a:cubicBezTo>
                  <a:pt x="201" y="17"/>
                  <a:pt x="205" y="18"/>
                  <a:pt x="207" y="19"/>
                </a:cubicBezTo>
                <a:cubicBezTo>
                  <a:pt x="233" y="32"/>
                  <a:pt x="233" y="32"/>
                  <a:pt x="233" y="32"/>
                </a:cubicBezTo>
                <a:cubicBezTo>
                  <a:pt x="238" y="34"/>
                  <a:pt x="243" y="35"/>
                  <a:pt x="248" y="35"/>
                </a:cubicBezTo>
                <a:cubicBezTo>
                  <a:pt x="255" y="35"/>
                  <a:pt x="262" y="34"/>
                  <a:pt x="267" y="30"/>
                </a:cubicBezTo>
                <a:cubicBezTo>
                  <a:pt x="294" y="13"/>
                  <a:pt x="294" y="13"/>
                  <a:pt x="294" y="13"/>
                </a:cubicBezTo>
                <a:cubicBezTo>
                  <a:pt x="296" y="12"/>
                  <a:pt x="298" y="12"/>
                  <a:pt x="300" y="12"/>
                </a:cubicBezTo>
                <a:cubicBezTo>
                  <a:pt x="304" y="12"/>
                  <a:pt x="308" y="13"/>
                  <a:pt x="310" y="16"/>
                </a:cubicBezTo>
                <a:cubicBezTo>
                  <a:pt x="338" y="52"/>
                  <a:pt x="338" y="52"/>
                  <a:pt x="338" y="52"/>
                </a:cubicBezTo>
                <a:cubicBezTo>
                  <a:pt x="339" y="54"/>
                  <a:pt x="340" y="57"/>
                  <a:pt x="340" y="60"/>
                </a:cubicBezTo>
                <a:cubicBezTo>
                  <a:pt x="340" y="63"/>
                  <a:pt x="339" y="66"/>
                  <a:pt x="337" y="6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2" name="Freeform 5">
            <a:extLst>
              <a:ext uri="{FF2B5EF4-FFF2-40B4-BE49-F238E27FC236}">
                <a16:creationId xmlns:a16="http://schemas.microsoft.com/office/drawing/2014/main" id="{1FD0452E-BA39-994F-8EFF-CDBB983E75E3}"/>
              </a:ext>
            </a:extLst>
          </p:cNvPr>
          <p:cNvSpPr>
            <a:spLocks noChangeAspect="1" noEditPoints="1"/>
          </p:cNvSpPr>
          <p:nvPr/>
        </p:nvSpPr>
        <p:spPr bwMode="auto">
          <a:xfrm>
            <a:off x="1139757" y="1177992"/>
            <a:ext cx="396000" cy="395998"/>
          </a:xfrm>
          <a:custGeom>
            <a:avLst/>
            <a:gdLst>
              <a:gd name="T0" fmla="*/ 0 w 304"/>
              <a:gd name="T1" fmla="*/ 152 h 304"/>
              <a:gd name="T2" fmla="*/ 304 w 304"/>
              <a:gd name="T3" fmla="*/ 152 h 304"/>
              <a:gd name="T4" fmla="*/ 126 w 304"/>
              <a:gd name="T5" fmla="*/ 15 h 304"/>
              <a:gd name="T6" fmla="*/ 134 w 304"/>
              <a:gd name="T7" fmla="*/ 53 h 304"/>
              <a:gd name="T8" fmla="*/ 113 w 304"/>
              <a:gd name="T9" fmla="*/ 90 h 304"/>
              <a:gd name="T10" fmla="*/ 111 w 304"/>
              <a:gd name="T11" fmla="*/ 143 h 304"/>
              <a:gd name="T12" fmla="*/ 76 w 304"/>
              <a:gd name="T13" fmla="*/ 150 h 304"/>
              <a:gd name="T14" fmla="*/ 49 w 304"/>
              <a:gd name="T15" fmla="*/ 181 h 304"/>
              <a:gd name="T16" fmla="*/ 12 w 304"/>
              <a:gd name="T17" fmla="*/ 152 h 304"/>
              <a:gd name="T18" fmla="*/ 36 w 304"/>
              <a:gd name="T19" fmla="*/ 231 h 304"/>
              <a:gd name="T20" fmla="*/ 53 w 304"/>
              <a:gd name="T21" fmla="*/ 213 h 304"/>
              <a:gd name="T22" fmla="*/ 52 w 304"/>
              <a:gd name="T23" fmla="*/ 166 h 304"/>
              <a:gd name="T24" fmla="*/ 83 w 304"/>
              <a:gd name="T25" fmla="*/ 168 h 304"/>
              <a:gd name="T26" fmla="*/ 125 w 304"/>
              <a:gd name="T27" fmla="*/ 137 h 304"/>
              <a:gd name="T28" fmla="*/ 117 w 304"/>
              <a:gd name="T29" fmla="*/ 101 h 304"/>
              <a:gd name="T30" fmla="*/ 146 w 304"/>
              <a:gd name="T31" fmla="*/ 73 h 304"/>
              <a:gd name="T32" fmla="*/ 141 w 304"/>
              <a:gd name="T33" fmla="*/ 13 h 304"/>
              <a:gd name="T34" fmla="*/ 292 w 304"/>
              <a:gd name="T35" fmla="*/ 152 h 304"/>
              <a:gd name="T36" fmla="*/ 285 w 304"/>
              <a:gd name="T37" fmla="*/ 157 h 304"/>
              <a:gd name="T38" fmla="*/ 240 w 304"/>
              <a:gd name="T39" fmla="*/ 163 h 304"/>
              <a:gd name="T40" fmla="*/ 229 w 304"/>
              <a:gd name="T41" fmla="*/ 207 h 304"/>
              <a:gd name="T42" fmla="*/ 214 w 304"/>
              <a:gd name="T43" fmla="*/ 230 h 304"/>
              <a:gd name="T44" fmla="*/ 177 w 304"/>
              <a:gd name="T45" fmla="*/ 247 h 304"/>
              <a:gd name="T46" fmla="*/ 168 w 304"/>
              <a:gd name="T47" fmla="*/ 220 h 304"/>
              <a:gd name="T48" fmla="*/ 131 w 304"/>
              <a:gd name="T49" fmla="*/ 259 h 304"/>
              <a:gd name="T50" fmla="*/ 136 w 304"/>
              <a:gd name="T51" fmla="*/ 291 h 304"/>
              <a:gd name="T52" fmla="*/ 36 w 304"/>
              <a:gd name="T53" fmla="*/ 231 h 304"/>
              <a:gd name="T54" fmla="*/ 149 w 304"/>
              <a:gd name="T55" fmla="*/ 292 h 304"/>
              <a:gd name="T56" fmla="*/ 145 w 304"/>
              <a:gd name="T57" fmla="*/ 248 h 304"/>
              <a:gd name="T58" fmla="*/ 167 w 304"/>
              <a:gd name="T59" fmla="*/ 238 h 304"/>
              <a:gd name="T60" fmla="*/ 213 w 304"/>
              <a:gd name="T61" fmla="*/ 246 h 304"/>
              <a:gd name="T62" fmla="*/ 242 w 304"/>
              <a:gd name="T63" fmla="*/ 180 h 304"/>
              <a:gd name="T64" fmla="*/ 291 w 304"/>
              <a:gd name="T65" fmla="*/ 17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4" h="304">
                <a:moveTo>
                  <a:pt x="152" y="0"/>
                </a:moveTo>
                <a:cubicBezTo>
                  <a:pt x="68" y="0"/>
                  <a:pt x="0" y="68"/>
                  <a:pt x="0" y="152"/>
                </a:cubicBezTo>
                <a:cubicBezTo>
                  <a:pt x="0" y="236"/>
                  <a:pt x="68" y="304"/>
                  <a:pt x="152" y="304"/>
                </a:cubicBezTo>
                <a:cubicBezTo>
                  <a:pt x="236" y="304"/>
                  <a:pt x="304" y="236"/>
                  <a:pt x="304" y="152"/>
                </a:cubicBezTo>
                <a:cubicBezTo>
                  <a:pt x="304" y="68"/>
                  <a:pt x="236" y="0"/>
                  <a:pt x="152" y="0"/>
                </a:cubicBezTo>
                <a:close/>
                <a:moveTo>
                  <a:pt x="126" y="15"/>
                </a:moveTo>
                <a:cubicBezTo>
                  <a:pt x="124" y="18"/>
                  <a:pt x="123" y="20"/>
                  <a:pt x="122" y="23"/>
                </a:cubicBezTo>
                <a:cubicBezTo>
                  <a:pt x="118" y="35"/>
                  <a:pt x="127" y="45"/>
                  <a:pt x="134" y="53"/>
                </a:cubicBezTo>
                <a:cubicBezTo>
                  <a:pt x="138" y="60"/>
                  <a:pt x="135" y="68"/>
                  <a:pt x="133" y="76"/>
                </a:cubicBezTo>
                <a:cubicBezTo>
                  <a:pt x="132" y="84"/>
                  <a:pt x="120" y="87"/>
                  <a:pt x="113" y="90"/>
                </a:cubicBezTo>
                <a:cubicBezTo>
                  <a:pt x="100" y="96"/>
                  <a:pt x="104" y="107"/>
                  <a:pt x="109" y="117"/>
                </a:cubicBezTo>
                <a:cubicBezTo>
                  <a:pt x="113" y="127"/>
                  <a:pt x="113" y="133"/>
                  <a:pt x="111" y="143"/>
                </a:cubicBezTo>
                <a:cubicBezTo>
                  <a:pt x="109" y="150"/>
                  <a:pt x="100" y="153"/>
                  <a:pt x="94" y="157"/>
                </a:cubicBezTo>
                <a:cubicBezTo>
                  <a:pt x="87" y="160"/>
                  <a:pt x="81" y="153"/>
                  <a:pt x="76" y="150"/>
                </a:cubicBezTo>
                <a:cubicBezTo>
                  <a:pt x="65" y="144"/>
                  <a:pt x="56" y="150"/>
                  <a:pt x="47" y="156"/>
                </a:cubicBezTo>
                <a:cubicBezTo>
                  <a:pt x="33" y="164"/>
                  <a:pt x="44" y="173"/>
                  <a:pt x="49" y="181"/>
                </a:cubicBezTo>
                <a:cubicBezTo>
                  <a:pt x="61" y="193"/>
                  <a:pt x="37" y="211"/>
                  <a:pt x="29" y="219"/>
                </a:cubicBezTo>
                <a:cubicBezTo>
                  <a:pt x="18" y="199"/>
                  <a:pt x="12" y="177"/>
                  <a:pt x="12" y="152"/>
                </a:cubicBezTo>
                <a:cubicBezTo>
                  <a:pt x="12" y="84"/>
                  <a:pt x="61" y="27"/>
                  <a:pt x="126" y="15"/>
                </a:cubicBezTo>
                <a:close/>
                <a:moveTo>
                  <a:pt x="36" y="231"/>
                </a:moveTo>
                <a:cubicBezTo>
                  <a:pt x="39" y="227"/>
                  <a:pt x="43" y="222"/>
                  <a:pt x="44" y="221"/>
                </a:cubicBezTo>
                <a:cubicBezTo>
                  <a:pt x="47" y="218"/>
                  <a:pt x="50" y="216"/>
                  <a:pt x="53" y="213"/>
                </a:cubicBezTo>
                <a:cubicBezTo>
                  <a:pt x="61" y="205"/>
                  <a:pt x="66" y="191"/>
                  <a:pt x="62" y="179"/>
                </a:cubicBezTo>
                <a:cubicBezTo>
                  <a:pt x="60" y="175"/>
                  <a:pt x="54" y="169"/>
                  <a:pt x="52" y="166"/>
                </a:cubicBezTo>
                <a:cubicBezTo>
                  <a:pt x="53" y="166"/>
                  <a:pt x="59" y="162"/>
                  <a:pt x="62" y="161"/>
                </a:cubicBezTo>
                <a:cubicBezTo>
                  <a:pt x="69" y="156"/>
                  <a:pt x="76" y="166"/>
                  <a:pt x="83" y="168"/>
                </a:cubicBezTo>
                <a:cubicBezTo>
                  <a:pt x="93" y="172"/>
                  <a:pt x="102" y="166"/>
                  <a:pt x="111" y="162"/>
                </a:cubicBezTo>
                <a:cubicBezTo>
                  <a:pt x="120" y="156"/>
                  <a:pt x="123" y="147"/>
                  <a:pt x="125" y="137"/>
                </a:cubicBezTo>
                <a:cubicBezTo>
                  <a:pt x="126" y="131"/>
                  <a:pt x="125" y="123"/>
                  <a:pt x="122" y="116"/>
                </a:cubicBezTo>
                <a:cubicBezTo>
                  <a:pt x="121" y="114"/>
                  <a:pt x="113" y="103"/>
                  <a:pt x="117" y="101"/>
                </a:cubicBezTo>
                <a:cubicBezTo>
                  <a:pt x="119" y="98"/>
                  <a:pt x="129" y="95"/>
                  <a:pt x="133" y="94"/>
                </a:cubicBezTo>
                <a:cubicBezTo>
                  <a:pt x="142" y="90"/>
                  <a:pt x="145" y="81"/>
                  <a:pt x="146" y="73"/>
                </a:cubicBezTo>
                <a:cubicBezTo>
                  <a:pt x="149" y="56"/>
                  <a:pt x="144" y="47"/>
                  <a:pt x="135" y="35"/>
                </a:cubicBezTo>
                <a:cubicBezTo>
                  <a:pt x="130" y="28"/>
                  <a:pt x="137" y="19"/>
                  <a:pt x="141" y="13"/>
                </a:cubicBezTo>
                <a:cubicBezTo>
                  <a:pt x="145" y="12"/>
                  <a:pt x="148" y="12"/>
                  <a:pt x="152" y="12"/>
                </a:cubicBezTo>
                <a:cubicBezTo>
                  <a:pt x="229" y="12"/>
                  <a:pt x="292" y="75"/>
                  <a:pt x="292" y="152"/>
                </a:cubicBezTo>
                <a:cubicBezTo>
                  <a:pt x="292" y="155"/>
                  <a:pt x="292" y="158"/>
                  <a:pt x="292" y="160"/>
                </a:cubicBezTo>
                <a:cubicBezTo>
                  <a:pt x="290" y="159"/>
                  <a:pt x="288" y="158"/>
                  <a:pt x="285" y="157"/>
                </a:cubicBezTo>
                <a:cubicBezTo>
                  <a:pt x="277" y="154"/>
                  <a:pt x="269" y="156"/>
                  <a:pt x="261" y="157"/>
                </a:cubicBezTo>
                <a:cubicBezTo>
                  <a:pt x="253" y="158"/>
                  <a:pt x="246" y="159"/>
                  <a:pt x="240" y="163"/>
                </a:cubicBezTo>
                <a:cubicBezTo>
                  <a:pt x="234" y="168"/>
                  <a:pt x="229" y="177"/>
                  <a:pt x="227" y="185"/>
                </a:cubicBezTo>
                <a:cubicBezTo>
                  <a:pt x="226" y="192"/>
                  <a:pt x="228" y="199"/>
                  <a:pt x="229" y="207"/>
                </a:cubicBezTo>
                <a:cubicBezTo>
                  <a:pt x="230" y="210"/>
                  <a:pt x="234" y="219"/>
                  <a:pt x="232" y="223"/>
                </a:cubicBezTo>
                <a:cubicBezTo>
                  <a:pt x="229" y="227"/>
                  <a:pt x="218" y="227"/>
                  <a:pt x="214" y="230"/>
                </a:cubicBezTo>
                <a:cubicBezTo>
                  <a:pt x="207" y="234"/>
                  <a:pt x="203" y="239"/>
                  <a:pt x="198" y="245"/>
                </a:cubicBezTo>
                <a:cubicBezTo>
                  <a:pt x="192" y="250"/>
                  <a:pt x="183" y="248"/>
                  <a:pt x="177" y="247"/>
                </a:cubicBezTo>
                <a:cubicBezTo>
                  <a:pt x="177" y="247"/>
                  <a:pt x="177" y="247"/>
                  <a:pt x="177" y="247"/>
                </a:cubicBezTo>
                <a:cubicBezTo>
                  <a:pt x="180" y="236"/>
                  <a:pt x="180" y="226"/>
                  <a:pt x="168" y="220"/>
                </a:cubicBezTo>
                <a:cubicBezTo>
                  <a:pt x="153" y="210"/>
                  <a:pt x="142" y="232"/>
                  <a:pt x="135" y="241"/>
                </a:cubicBezTo>
                <a:cubicBezTo>
                  <a:pt x="131" y="247"/>
                  <a:pt x="127" y="252"/>
                  <a:pt x="131" y="259"/>
                </a:cubicBezTo>
                <a:cubicBezTo>
                  <a:pt x="133" y="264"/>
                  <a:pt x="143" y="268"/>
                  <a:pt x="141" y="274"/>
                </a:cubicBezTo>
                <a:cubicBezTo>
                  <a:pt x="140" y="280"/>
                  <a:pt x="138" y="286"/>
                  <a:pt x="136" y="291"/>
                </a:cubicBezTo>
                <a:cubicBezTo>
                  <a:pt x="136" y="291"/>
                  <a:pt x="136" y="291"/>
                  <a:pt x="136" y="291"/>
                </a:cubicBezTo>
                <a:cubicBezTo>
                  <a:pt x="95" y="287"/>
                  <a:pt x="59" y="264"/>
                  <a:pt x="36" y="231"/>
                </a:cubicBezTo>
                <a:close/>
                <a:moveTo>
                  <a:pt x="152" y="292"/>
                </a:moveTo>
                <a:cubicBezTo>
                  <a:pt x="151" y="292"/>
                  <a:pt x="150" y="292"/>
                  <a:pt x="149" y="292"/>
                </a:cubicBezTo>
                <a:cubicBezTo>
                  <a:pt x="152" y="281"/>
                  <a:pt x="158" y="267"/>
                  <a:pt x="147" y="258"/>
                </a:cubicBezTo>
                <a:cubicBezTo>
                  <a:pt x="142" y="254"/>
                  <a:pt x="141" y="254"/>
                  <a:pt x="145" y="248"/>
                </a:cubicBezTo>
                <a:cubicBezTo>
                  <a:pt x="149" y="243"/>
                  <a:pt x="153" y="237"/>
                  <a:pt x="158" y="231"/>
                </a:cubicBezTo>
                <a:cubicBezTo>
                  <a:pt x="161" y="226"/>
                  <a:pt x="168" y="233"/>
                  <a:pt x="167" y="238"/>
                </a:cubicBezTo>
                <a:cubicBezTo>
                  <a:pt x="164" y="247"/>
                  <a:pt x="164" y="258"/>
                  <a:pt x="176" y="259"/>
                </a:cubicBezTo>
                <a:cubicBezTo>
                  <a:pt x="192" y="263"/>
                  <a:pt x="203" y="257"/>
                  <a:pt x="213" y="246"/>
                </a:cubicBezTo>
                <a:cubicBezTo>
                  <a:pt x="222" y="236"/>
                  <a:pt x="248" y="237"/>
                  <a:pt x="244" y="218"/>
                </a:cubicBezTo>
                <a:cubicBezTo>
                  <a:pt x="241" y="205"/>
                  <a:pt x="236" y="192"/>
                  <a:pt x="242" y="180"/>
                </a:cubicBezTo>
                <a:cubicBezTo>
                  <a:pt x="247" y="169"/>
                  <a:pt x="263" y="167"/>
                  <a:pt x="274" y="167"/>
                </a:cubicBezTo>
                <a:cubicBezTo>
                  <a:pt x="280" y="167"/>
                  <a:pt x="285" y="170"/>
                  <a:pt x="291" y="173"/>
                </a:cubicBezTo>
                <a:cubicBezTo>
                  <a:pt x="280" y="241"/>
                  <a:pt x="222" y="292"/>
                  <a:pt x="152" y="292"/>
                </a:cubicBezTo>
                <a:close/>
              </a:path>
            </a:pathLst>
          </a:custGeom>
          <a:solidFill>
            <a:schemeClr val="tx1"/>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73" name="Group 72">
            <a:extLst>
              <a:ext uri="{FF2B5EF4-FFF2-40B4-BE49-F238E27FC236}">
                <a16:creationId xmlns:a16="http://schemas.microsoft.com/office/drawing/2014/main" id="{22A3F6AB-2C33-CB40-8A9C-36784883AA57}"/>
              </a:ext>
            </a:extLst>
          </p:cNvPr>
          <p:cNvGrpSpPr>
            <a:grpSpLocks noChangeAspect="1"/>
          </p:cNvGrpSpPr>
          <p:nvPr/>
        </p:nvGrpSpPr>
        <p:grpSpPr>
          <a:xfrm>
            <a:off x="2992845" y="1161580"/>
            <a:ext cx="378459" cy="404137"/>
            <a:chOff x="7405955" y="1063364"/>
            <a:chExt cx="645829" cy="689648"/>
          </a:xfrm>
          <a:solidFill>
            <a:schemeClr val="tx1"/>
          </a:solidFill>
        </p:grpSpPr>
        <p:sp>
          <p:nvSpPr>
            <p:cNvPr id="74" name="Freeform: Shape 400">
              <a:extLst>
                <a:ext uri="{FF2B5EF4-FFF2-40B4-BE49-F238E27FC236}">
                  <a16:creationId xmlns:a16="http://schemas.microsoft.com/office/drawing/2014/main" id="{2738E92A-E401-CF49-B7E0-D95E52E03D44}"/>
                </a:ext>
              </a:extLst>
            </p:cNvPr>
            <p:cNvSpPr/>
            <p:nvPr/>
          </p:nvSpPr>
          <p:spPr>
            <a:xfrm>
              <a:off x="7405955" y="1432353"/>
              <a:ext cx="281520" cy="207000"/>
            </a:xfrm>
            <a:custGeom>
              <a:avLst/>
              <a:gdLst>
                <a:gd name="connsiteX0" fmla="*/ 227421 w 281520"/>
                <a:gd name="connsiteY0" fmla="*/ 132638 h 207000"/>
                <a:gd name="connsiteX1" fmla="*/ 236016 w 281520"/>
                <a:gd name="connsiteY1" fmla="*/ 147964 h 207000"/>
                <a:gd name="connsiteX2" fmla="*/ 251342 w 281520"/>
                <a:gd name="connsiteY2" fmla="*/ 139370 h 207000"/>
                <a:gd name="connsiteX3" fmla="*/ 251334 w 281520"/>
                <a:gd name="connsiteY3" fmla="*/ 139370 h 207000"/>
                <a:gd name="connsiteX4" fmla="*/ 279428 w 281520"/>
                <a:gd name="connsiteY4" fmla="*/ 39587 h 207000"/>
                <a:gd name="connsiteX5" fmla="*/ 277995 w 281520"/>
                <a:gd name="connsiteY5" fmla="*/ 29635 h 207000"/>
                <a:gd name="connsiteX6" fmla="*/ 269674 w 281520"/>
                <a:gd name="connsiteY6" fmla="*/ 23996 h 207000"/>
                <a:gd name="connsiteX7" fmla="*/ 167664 w 281520"/>
                <a:gd name="connsiteY7" fmla="*/ 5540 h 207000"/>
                <a:gd name="connsiteX8" fmla="*/ 153224 w 281520"/>
                <a:gd name="connsiteY8" fmla="*/ 15551 h 207000"/>
                <a:gd name="connsiteX9" fmla="*/ 163234 w 281520"/>
                <a:gd name="connsiteY9" fmla="*/ 29983 h 207000"/>
                <a:gd name="connsiteX10" fmla="*/ 231784 w 281520"/>
                <a:gd name="connsiteY10" fmla="*/ 42386 h 207000"/>
                <a:gd name="connsiteX11" fmla="*/ 11180 w 281520"/>
                <a:gd name="connsiteY11" fmla="*/ 180306 h 207000"/>
                <a:gd name="connsiteX12" fmla="*/ 7231 w 281520"/>
                <a:gd name="connsiteY12" fmla="*/ 197412 h 207000"/>
                <a:gd name="connsiteX13" fmla="*/ 24337 w 281520"/>
                <a:gd name="connsiteY13" fmla="*/ 201370 h 207000"/>
                <a:gd name="connsiteX14" fmla="*/ 247301 w 281520"/>
                <a:gd name="connsiteY14" fmla="*/ 61968 h 207000"/>
                <a:gd name="connsiteX15" fmla="*/ 227421 w 281520"/>
                <a:gd name="connsiteY15" fmla="*/ 132638 h 20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1520" h="207000">
                  <a:moveTo>
                    <a:pt x="227421" y="132638"/>
                  </a:moveTo>
                  <a:cubicBezTo>
                    <a:pt x="225558" y="139245"/>
                    <a:pt x="229408" y="146101"/>
                    <a:pt x="236016" y="147964"/>
                  </a:cubicBezTo>
                  <a:cubicBezTo>
                    <a:pt x="242615" y="149827"/>
                    <a:pt x="249479" y="145977"/>
                    <a:pt x="251342" y="139370"/>
                  </a:cubicBezTo>
                  <a:lnTo>
                    <a:pt x="251334" y="139370"/>
                  </a:lnTo>
                  <a:lnTo>
                    <a:pt x="279428" y="39587"/>
                  </a:lnTo>
                  <a:cubicBezTo>
                    <a:pt x="280363" y="36217"/>
                    <a:pt x="279858" y="32607"/>
                    <a:pt x="277995" y="29635"/>
                  </a:cubicBezTo>
                  <a:cubicBezTo>
                    <a:pt x="276140" y="26671"/>
                    <a:pt x="273118" y="24625"/>
                    <a:pt x="269674" y="23996"/>
                  </a:cubicBezTo>
                  <a:lnTo>
                    <a:pt x="167664" y="5540"/>
                  </a:lnTo>
                  <a:cubicBezTo>
                    <a:pt x="160908" y="4323"/>
                    <a:pt x="154449" y="8802"/>
                    <a:pt x="153224" y="15551"/>
                  </a:cubicBezTo>
                  <a:cubicBezTo>
                    <a:pt x="152007" y="22290"/>
                    <a:pt x="156494" y="28765"/>
                    <a:pt x="163234" y="29983"/>
                  </a:cubicBezTo>
                  <a:lnTo>
                    <a:pt x="231784" y="42386"/>
                  </a:lnTo>
                  <a:lnTo>
                    <a:pt x="11180" y="180306"/>
                  </a:lnTo>
                  <a:cubicBezTo>
                    <a:pt x="5360" y="183941"/>
                    <a:pt x="3596" y="191600"/>
                    <a:pt x="7231" y="197412"/>
                  </a:cubicBezTo>
                  <a:cubicBezTo>
                    <a:pt x="10858" y="203233"/>
                    <a:pt x="18517" y="204997"/>
                    <a:pt x="24337" y="201370"/>
                  </a:cubicBezTo>
                  <a:lnTo>
                    <a:pt x="247301" y="61968"/>
                  </a:lnTo>
                  <a:lnTo>
                    <a:pt x="227421" y="132638"/>
                  </a:lnTo>
                  <a:close/>
                </a:path>
              </a:pathLst>
            </a:custGeom>
            <a:grpFill/>
            <a:ln w="8192" cap="flat">
              <a:noFill/>
              <a:prstDash val="solid"/>
              <a:miter/>
            </a:ln>
          </p:spPr>
          <p:txBody>
            <a:bodyPr rtlCol="0" anchor="ctr"/>
            <a:lstStyle/>
            <a:p>
              <a:endParaRPr lang="en-US" sz="586" dirty="0">
                <a:latin typeface="Arial" panose="020B0604020202020204" pitchFamily="34" charset="0"/>
              </a:endParaRPr>
            </a:p>
          </p:txBody>
        </p:sp>
        <p:sp>
          <p:nvSpPr>
            <p:cNvPr id="75" name="Freeform: Shape 401">
              <a:extLst>
                <a:ext uri="{FF2B5EF4-FFF2-40B4-BE49-F238E27FC236}">
                  <a16:creationId xmlns:a16="http://schemas.microsoft.com/office/drawing/2014/main" id="{0BC53162-5AA0-1441-B30C-176B5F368EDE}"/>
                </a:ext>
              </a:extLst>
            </p:cNvPr>
            <p:cNvSpPr/>
            <p:nvPr/>
          </p:nvSpPr>
          <p:spPr>
            <a:xfrm>
              <a:off x="7770264" y="1431699"/>
              <a:ext cx="281520" cy="207000"/>
            </a:xfrm>
            <a:custGeom>
              <a:avLst/>
              <a:gdLst>
                <a:gd name="connsiteX0" fmla="*/ 271009 w 281520"/>
                <a:gd name="connsiteY0" fmla="*/ 180960 h 207000"/>
                <a:gd name="connsiteX1" fmla="*/ 50744 w 281520"/>
                <a:gd name="connsiteY1" fmla="*/ 43247 h 207000"/>
                <a:gd name="connsiteX2" fmla="*/ 124006 w 281520"/>
                <a:gd name="connsiteY2" fmla="*/ 29983 h 207000"/>
                <a:gd name="connsiteX3" fmla="*/ 134008 w 281520"/>
                <a:gd name="connsiteY3" fmla="*/ 15551 h 207000"/>
                <a:gd name="connsiteX4" fmla="*/ 119576 w 281520"/>
                <a:gd name="connsiteY4" fmla="*/ 5540 h 207000"/>
                <a:gd name="connsiteX5" fmla="*/ 15554 w 281520"/>
                <a:gd name="connsiteY5" fmla="*/ 24369 h 207000"/>
                <a:gd name="connsiteX6" fmla="*/ 7233 w 281520"/>
                <a:gd name="connsiteY6" fmla="*/ 30007 h 207000"/>
                <a:gd name="connsiteX7" fmla="*/ 5809 w 281520"/>
                <a:gd name="connsiteY7" fmla="*/ 39952 h 207000"/>
                <a:gd name="connsiteX8" fmla="*/ 34433 w 281520"/>
                <a:gd name="connsiteY8" fmla="*/ 141713 h 207000"/>
                <a:gd name="connsiteX9" fmla="*/ 49751 w 281520"/>
                <a:gd name="connsiteY9" fmla="*/ 150308 h 207000"/>
                <a:gd name="connsiteX10" fmla="*/ 58354 w 281520"/>
                <a:gd name="connsiteY10" fmla="*/ 134981 h 207000"/>
                <a:gd name="connsiteX11" fmla="*/ 38655 w 281520"/>
                <a:gd name="connsiteY11" fmla="*/ 64974 h 207000"/>
                <a:gd name="connsiteX12" fmla="*/ 257844 w 281520"/>
                <a:gd name="connsiteY12" fmla="*/ 202024 h 207000"/>
                <a:gd name="connsiteX13" fmla="*/ 274958 w 281520"/>
                <a:gd name="connsiteY13" fmla="*/ 198067 h 207000"/>
                <a:gd name="connsiteX14" fmla="*/ 271009 w 281520"/>
                <a:gd name="connsiteY14" fmla="*/ 180960 h 20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1520" h="207000">
                  <a:moveTo>
                    <a:pt x="271009" y="180960"/>
                  </a:moveTo>
                  <a:lnTo>
                    <a:pt x="50744" y="43247"/>
                  </a:lnTo>
                  <a:lnTo>
                    <a:pt x="124006" y="29983"/>
                  </a:lnTo>
                  <a:cubicBezTo>
                    <a:pt x="130746" y="28765"/>
                    <a:pt x="135225" y="22299"/>
                    <a:pt x="134008" y="15551"/>
                  </a:cubicBezTo>
                  <a:cubicBezTo>
                    <a:pt x="132791" y="8802"/>
                    <a:pt x="126324" y="4323"/>
                    <a:pt x="119576" y="5540"/>
                  </a:cubicBezTo>
                  <a:lnTo>
                    <a:pt x="15554" y="24369"/>
                  </a:lnTo>
                  <a:cubicBezTo>
                    <a:pt x="12101" y="24990"/>
                    <a:pt x="9096" y="27027"/>
                    <a:pt x="7233" y="30007"/>
                  </a:cubicBezTo>
                  <a:cubicBezTo>
                    <a:pt x="5370" y="32972"/>
                    <a:pt x="4856" y="36582"/>
                    <a:pt x="5809" y="39952"/>
                  </a:cubicBezTo>
                  <a:lnTo>
                    <a:pt x="34433" y="141713"/>
                  </a:lnTo>
                  <a:cubicBezTo>
                    <a:pt x="36296" y="148320"/>
                    <a:pt x="43151" y="152171"/>
                    <a:pt x="49751" y="150308"/>
                  </a:cubicBezTo>
                  <a:cubicBezTo>
                    <a:pt x="56366" y="148453"/>
                    <a:pt x="60217" y="141589"/>
                    <a:pt x="58354" y="134981"/>
                  </a:cubicBezTo>
                  <a:lnTo>
                    <a:pt x="38655" y="64974"/>
                  </a:lnTo>
                  <a:lnTo>
                    <a:pt x="257844" y="202024"/>
                  </a:lnTo>
                  <a:cubicBezTo>
                    <a:pt x="263664" y="205651"/>
                    <a:pt x="271332" y="203896"/>
                    <a:pt x="274958" y="198067"/>
                  </a:cubicBezTo>
                  <a:cubicBezTo>
                    <a:pt x="278593" y="192262"/>
                    <a:pt x="276830" y="184603"/>
                    <a:pt x="271009" y="180960"/>
                  </a:cubicBezTo>
                  <a:close/>
                </a:path>
              </a:pathLst>
            </a:custGeom>
            <a:grpFill/>
            <a:ln w="8192" cap="flat">
              <a:noFill/>
              <a:prstDash val="solid"/>
              <a:miter/>
            </a:ln>
          </p:spPr>
          <p:txBody>
            <a:bodyPr rtlCol="0" anchor="ctr"/>
            <a:lstStyle/>
            <a:p>
              <a:endParaRPr lang="en-US" sz="586" dirty="0">
                <a:latin typeface="Arial" panose="020B0604020202020204" pitchFamily="34" charset="0"/>
              </a:endParaRPr>
            </a:p>
          </p:txBody>
        </p:sp>
        <p:sp>
          <p:nvSpPr>
            <p:cNvPr id="76" name="Freeform: Shape 402">
              <a:extLst>
                <a:ext uri="{FF2B5EF4-FFF2-40B4-BE49-F238E27FC236}">
                  <a16:creationId xmlns:a16="http://schemas.microsoft.com/office/drawing/2014/main" id="{8969B71B-D0BA-FA46-9AF5-8BFC7E0BAA1C}"/>
                </a:ext>
              </a:extLst>
            </p:cNvPr>
            <p:cNvSpPr/>
            <p:nvPr/>
          </p:nvSpPr>
          <p:spPr>
            <a:xfrm>
              <a:off x="7634829" y="1063364"/>
              <a:ext cx="182160" cy="322920"/>
            </a:xfrm>
            <a:custGeom>
              <a:avLst/>
              <a:gdLst>
                <a:gd name="connsiteX0" fmla="*/ 26956 w 182160"/>
                <a:gd name="connsiteY0" fmla="*/ 222235 h 322920"/>
                <a:gd name="connsiteX1" fmla="*/ 9410 w 182160"/>
                <a:gd name="connsiteY1" fmla="*/ 221391 h 322920"/>
                <a:gd name="connsiteX2" fmla="*/ 8566 w 182160"/>
                <a:gd name="connsiteY2" fmla="*/ 238936 h 322920"/>
                <a:gd name="connsiteX3" fmla="*/ 82788 w 182160"/>
                <a:gd name="connsiteY3" fmla="*/ 320660 h 322920"/>
                <a:gd name="connsiteX4" fmla="*/ 91978 w 182160"/>
                <a:gd name="connsiteY4" fmla="*/ 324733 h 322920"/>
                <a:gd name="connsiteX5" fmla="*/ 101169 w 182160"/>
                <a:gd name="connsiteY5" fmla="*/ 320668 h 322920"/>
                <a:gd name="connsiteX6" fmla="*/ 175474 w 182160"/>
                <a:gd name="connsiteY6" fmla="*/ 239019 h 322920"/>
                <a:gd name="connsiteX7" fmla="*/ 174638 w 182160"/>
                <a:gd name="connsiteY7" fmla="*/ 221473 h 322920"/>
                <a:gd name="connsiteX8" fmla="*/ 157101 w 182160"/>
                <a:gd name="connsiteY8" fmla="*/ 222301 h 322920"/>
                <a:gd name="connsiteX9" fmla="*/ 157092 w 182160"/>
                <a:gd name="connsiteY9" fmla="*/ 222301 h 322920"/>
                <a:gd name="connsiteX10" fmla="*/ 104821 w 182160"/>
                <a:gd name="connsiteY10" fmla="*/ 279748 h 322920"/>
                <a:gd name="connsiteX11" fmla="*/ 104953 w 182160"/>
                <a:gd name="connsiteY11" fmla="*/ 17769 h 322920"/>
                <a:gd name="connsiteX12" fmla="*/ 92533 w 182160"/>
                <a:gd name="connsiteY12" fmla="*/ 5341 h 322920"/>
                <a:gd name="connsiteX13" fmla="*/ 80113 w 182160"/>
                <a:gd name="connsiteY13" fmla="*/ 17752 h 322920"/>
                <a:gd name="connsiteX14" fmla="*/ 79981 w 182160"/>
                <a:gd name="connsiteY14" fmla="*/ 280626 h 322920"/>
                <a:gd name="connsiteX15" fmla="*/ 26956 w 182160"/>
                <a:gd name="connsiteY15" fmla="*/ 222235 h 32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160" h="322920">
                  <a:moveTo>
                    <a:pt x="26956" y="222235"/>
                  </a:moveTo>
                  <a:cubicBezTo>
                    <a:pt x="22335" y="217160"/>
                    <a:pt x="14486" y="216787"/>
                    <a:pt x="9410" y="221391"/>
                  </a:cubicBezTo>
                  <a:cubicBezTo>
                    <a:pt x="4335" y="226011"/>
                    <a:pt x="3954" y="233860"/>
                    <a:pt x="8566" y="238936"/>
                  </a:cubicBezTo>
                  <a:lnTo>
                    <a:pt x="82788" y="320660"/>
                  </a:lnTo>
                  <a:cubicBezTo>
                    <a:pt x="85147" y="323251"/>
                    <a:pt x="88484" y="324725"/>
                    <a:pt x="91978" y="324733"/>
                  </a:cubicBezTo>
                  <a:cubicBezTo>
                    <a:pt x="95481" y="324733"/>
                    <a:pt x="98809" y="323259"/>
                    <a:pt x="101169" y="320668"/>
                  </a:cubicBezTo>
                  <a:lnTo>
                    <a:pt x="175474" y="239019"/>
                  </a:lnTo>
                  <a:cubicBezTo>
                    <a:pt x="180094" y="233951"/>
                    <a:pt x="179722" y="226085"/>
                    <a:pt x="174638" y="221473"/>
                  </a:cubicBezTo>
                  <a:cubicBezTo>
                    <a:pt x="169570" y="216853"/>
                    <a:pt x="161713" y="217226"/>
                    <a:pt x="157101" y="222301"/>
                  </a:cubicBezTo>
                  <a:lnTo>
                    <a:pt x="157092" y="222301"/>
                  </a:lnTo>
                  <a:lnTo>
                    <a:pt x="104821" y="279748"/>
                  </a:lnTo>
                  <a:lnTo>
                    <a:pt x="104953" y="17769"/>
                  </a:lnTo>
                  <a:cubicBezTo>
                    <a:pt x="104953" y="10913"/>
                    <a:pt x="99397" y="5349"/>
                    <a:pt x="92533" y="5341"/>
                  </a:cubicBezTo>
                  <a:cubicBezTo>
                    <a:pt x="85677" y="5341"/>
                    <a:pt x="80113" y="10896"/>
                    <a:pt x="80113" y="17752"/>
                  </a:cubicBezTo>
                  <a:lnTo>
                    <a:pt x="79981" y="280626"/>
                  </a:lnTo>
                  <a:lnTo>
                    <a:pt x="26956" y="222235"/>
                  </a:lnTo>
                  <a:close/>
                </a:path>
              </a:pathLst>
            </a:custGeom>
            <a:grpFill/>
            <a:ln w="8192" cap="flat">
              <a:noFill/>
              <a:prstDash val="solid"/>
              <a:miter/>
            </a:ln>
          </p:spPr>
          <p:txBody>
            <a:bodyPr rtlCol="0" anchor="ctr"/>
            <a:lstStyle/>
            <a:p>
              <a:endParaRPr lang="en-US" sz="586" dirty="0">
                <a:latin typeface="Arial" panose="020B0604020202020204" pitchFamily="34" charset="0"/>
              </a:endParaRPr>
            </a:p>
          </p:txBody>
        </p:sp>
        <p:sp>
          <p:nvSpPr>
            <p:cNvPr id="77" name="Freeform: Shape 403">
              <a:extLst>
                <a:ext uri="{FF2B5EF4-FFF2-40B4-BE49-F238E27FC236}">
                  <a16:creationId xmlns:a16="http://schemas.microsoft.com/office/drawing/2014/main" id="{835EDFAD-F2B9-1841-8EFD-51AD47AD4CF3}"/>
                </a:ext>
              </a:extLst>
            </p:cNvPr>
            <p:cNvSpPr/>
            <p:nvPr/>
          </p:nvSpPr>
          <p:spPr>
            <a:xfrm>
              <a:off x="7754505" y="1121863"/>
              <a:ext cx="289800" cy="447120"/>
            </a:xfrm>
            <a:custGeom>
              <a:avLst/>
              <a:gdLst>
                <a:gd name="connsiteX0" fmla="*/ 15921 w 289800"/>
                <a:gd name="connsiteY0" fmla="*/ 30047 h 447120"/>
                <a:gd name="connsiteX1" fmla="*/ 262325 w 289800"/>
                <a:gd name="connsiteY1" fmla="*/ 316634 h 447120"/>
                <a:gd name="connsiteX2" fmla="*/ 240831 w 289800"/>
                <a:gd name="connsiteY2" fmla="*/ 426212 h 447120"/>
                <a:gd name="connsiteX3" fmla="*/ 247620 w 289800"/>
                <a:gd name="connsiteY3" fmla="*/ 442407 h 447120"/>
                <a:gd name="connsiteX4" fmla="*/ 263824 w 289800"/>
                <a:gd name="connsiteY4" fmla="*/ 435618 h 447120"/>
                <a:gd name="connsiteX5" fmla="*/ 263824 w 289800"/>
                <a:gd name="connsiteY5" fmla="*/ 435609 h 447120"/>
                <a:gd name="connsiteX6" fmla="*/ 287157 w 289800"/>
                <a:gd name="connsiteY6" fmla="*/ 316634 h 447120"/>
                <a:gd name="connsiteX7" fmla="*/ 19606 w 289800"/>
                <a:gd name="connsiteY7" fmla="*/ 5480 h 447120"/>
                <a:gd name="connsiteX8" fmla="*/ 5480 w 289800"/>
                <a:gd name="connsiteY8" fmla="*/ 15921 h 447120"/>
                <a:gd name="connsiteX9" fmla="*/ 15921 w 289800"/>
                <a:gd name="connsiteY9" fmla="*/ 30047 h 44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800" h="447120">
                  <a:moveTo>
                    <a:pt x="15921" y="30047"/>
                  </a:moveTo>
                  <a:cubicBezTo>
                    <a:pt x="155348" y="50995"/>
                    <a:pt x="262350" y="171328"/>
                    <a:pt x="262325" y="316634"/>
                  </a:cubicBezTo>
                  <a:cubicBezTo>
                    <a:pt x="262325" y="355451"/>
                    <a:pt x="254658" y="392388"/>
                    <a:pt x="240831" y="426212"/>
                  </a:cubicBezTo>
                  <a:cubicBezTo>
                    <a:pt x="238231" y="432562"/>
                    <a:pt x="241278" y="439816"/>
                    <a:pt x="247620" y="442407"/>
                  </a:cubicBezTo>
                  <a:cubicBezTo>
                    <a:pt x="253979" y="444999"/>
                    <a:pt x="261224" y="441960"/>
                    <a:pt x="263824" y="435618"/>
                  </a:cubicBezTo>
                  <a:lnTo>
                    <a:pt x="263824" y="435609"/>
                  </a:lnTo>
                  <a:cubicBezTo>
                    <a:pt x="278836" y="398904"/>
                    <a:pt x="287157" y="358730"/>
                    <a:pt x="287157" y="316634"/>
                  </a:cubicBezTo>
                  <a:cubicBezTo>
                    <a:pt x="287124" y="158859"/>
                    <a:pt x="171080" y="28242"/>
                    <a:pt x="19606" y="5480"/>
                  </a:cubicBezTo>
                  <a:cubicBezTo>
                    <a:pt x="12824" y="4462"/>
                    <a:pt x="6498" y="9132"/>
                    <a:pt x="5480" y="15921"/>
                  </a:cubicBezTo>
                  <a:cubicBezTo>
                    <a:pt x="4461" y="22711"/>
                    <a:pt x="9140" y="29028"/>
                    <a:pt x="15921" y="30047"/>
                  </a:cubicBezTo>
                  <a:close/>
                </a:path>
              </a:pathLst>
            </a:custGeom>
            <a:grpFill/>
            <a:ln w="8192" cap="flat">
              <a:noFill/>
              <a:prstDash val="solid"/>
              <a:miter/>
            </a:ln>
          </p:spPr>
          <p:txBody>
            <a:bodyPr rtlCol="0" anchor="ctr"/>
            <a:lstStyle/>
            <a:p>
              <a:endParaRPr lang="en-US" sz="586" dirty="0">
                <a:latin typeface="Arial" panose="020B0604020202020204" pitchFamily="34" charset="0"/>
              </a:endParaRPr>
            </a:p>
          </p:txBody>
        </p:sp>
        <p:sp>
          <p:nvSpPr>
            <p:cNvPr id="78" name="Freeform: Shape 404">
              <a:extLst>
                <a:ext uri="{FF2B5EF4-FFF2-40B4-BE49-F238E27FC236}">
                  <a16:creationId xmlns:a16="http://schemas.microsoft.com/office/drawing/2014/main" id="{B40695D3-304C-9547-9BFF-6090738DB96A}"/>
                </a:ext>
              </a:extLst>
            </p:cNvPr>
            <p:cNvSpPr/>
            <p:nvPr/>
          </p:nvSpPr>
          <p:spPr>
            <a:xfrm>
              <a:off x="7476898" y="1612252"/>
              <a:ext cx="496800" cy="140760"/>
            </a:xfrm>
            <a:custGeom>
              <a:avLst/>
              <a:gdLst>
                <a:gd name="connsiteX0" fmla="*/ 474339 w 496800"/>
                <a:gd name="connsiteY0" fmla="*/ 9879 h 140760"/>
                <a:gd name="connsiteX1" fmla="*/ 250091 w 496800"/>
                <a:gd name="connsiteY1" fmla="*/ 116095 h 140760"/>
                <a:gd name="connsiteX2" fmla="*/ 27301 w 496800"/>
                <a:gd name="connsiteY2" fmla="*/ 11626 h 140760"/>
                <a:gd name="connsiteX3" fmla="*/ 9806 w 496800"/>
                <a:gd name="connsiteY3" fmla="*/ 10037 h 140760"/>
                <a:gd name="connsiteX4" fmla="*/ 8224 w 496800"/>
                <a:gd name="connsiteY4" fmla="*/ 27524 h 140760"/>
                <a:gd name="connsiteX5" fmla="*/ 250100 w 496800"/>
                <a:gd name="connsiteY5" fmla="*/ 140935 h 140760"/>
                <a:gd name="connsiteX6" fmla="*/ 493540 w 496800"/>
                <a:gd name="connsiteY6" fmla="*/ 25628 h 140760"/>
                <a:gd name="connsiteX7" fmla="*/ 491809 w 496800"/>
                <a:gd name="connsiteY7" fmla="*/ 8157 h 140760"/>
                <a:gd name="connsiteX8" fmla="*/ 474339 w 496800"/>
                <a:gd name="connsiteY8" fmla="*/ 9879 h 1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800" h="140760">
                  <a:moveTo>
                    <a:pt x="474339" y="9879"/>
                  </a:moveTo>
                  <a:cubicBezTo>
                    <a:pt x="421131" y="74745"/>
                    <a:pt x="340509" y="116087"/>
                    <a:pt x="250091" y="116095"/>
                  </a:cubicBezTo>
                  <a:cubicBezTo>
                    <a:pt x="160494" y="116087"/>
                    <a:pt x="80517" y="75482"/>
                    <a:pt x="27301" y="11626"/>
                  </a:cubicBezTo>
                  <a:cubicBezTo>
                    <a:pt x="22913" y="6352"/>
                    <a:pt x="15072" y="5640"/>
                    <a:pt x="9806" y="10037"/>
                  </a:cubicBezTo>
                  <a:cubicBezTo>
                    <a:pt x="4540" y="14425"/>
                    <a:pt x="3828" y="22266"/>
                    <a:pt x="8224" y="27524"/>
                  </a:cubicBezTo>
                  <a:cubicBezTo>
                    <a:pt x="65895" y="96794"/>
                    <a:pt x="152884" y="140935"/>
                    <a:pt x="250100" y="140935"/>
                  </a:cubicBezTo>
                  <a:cubicBezTo>
                    <a:pt x="348193" y="140935"/>
                    <a:pt x="435886" y="95991"/>
                    <a:pt x="493540" y="25628"/>
                  </a:cubicBezTo>
                  <a:cubicBezTo>
                    <a:pt x="497887" y="20320"/>
                    <a:pt x="497117" y="12504"/>
                    <a:pt x="491809" y="8157"/>
                  </a:cubicBezTo>
                  <a:cubicBezTo>
                    <a:pt x="486502" y="3810"/>
                    <a:pt x="478686" y="4580"/>
                    <a:pt x="474339" y="9879"/>
                  </a:cubicBezTo>
                  <a:close/>
                </a:path>
              </a:pathLst>
            </a:custGeom>
            <a:grpFill/>
            <a:ln w="8192" cap="flat">
              <a:noFill/>
              <a:prstDash val="solid"/>
              <a:miter/>
            </a:ln>
          </p:spPr>
          <p:txBody>
            <a:bodyPr rtlCol="0" anchor="ctr"/>
            <a:lstStyle/>
            <a:p>
              <a:endParaRPr lang="en-US" sz="586" dirty="0">
                <a:latin typeface="Arial" panose="020B0604020202020204" pitchFamily="34" charset="0"/>
              </a:endParaRPr>
            </a:p>
          </p:txBody>
        </p:sp>
        <p:sp>
          <p:nvSpPr>
            <p:cNvPr id="79" name="Freeform: Shape 405">
              <a:extLst>
                <a:ext uri="{FF2B5EF4-FFF2-40B4-BE49-F238E27FC236}">
                  <a16:creationId xmlns:a16="http://schemas.microsoft.com/office/drawing/2014/main" id="{6A3893C7-5649-A749-964B-403897B6D24F}"/>
                </a:ext>
              </a:extLst>
            </p:cNvPr>
            <p:cNvSpPr/>
            <p:nvPr/>
          </p:nvSpPr>
          <p:spPr>
            <a:xfrm>
              <a:off x="7406959" y="1121769"/>
              <a:ext cx="289800" cy="447120"/>
            </a:xfrm>
            <a:custGeom>
              <a:avLst/>
              <a:gdLst>
                <a:gd name="connsiteX0" fmla="*/ 45846 w 289800"/>
                <a:gd name="connsiteY0" fmla="*/ 444696 h 447120"/>
                <a:gd name="connsiteX1" fmla="*/ 52528 w 289800"/>
                <a:gd name="connsiteY1" fmla="*/ 428443 h 447120"/>
                <a:gd name="connsiteX2" fmla="*/ 30189 w 289800"/>
                <a:gd name="connsiteY2" fmla="*/ 316729 h 447120"/>
                <a:gd name="connsiteX3" fmla="*/ 277264 w 289800"/>
                <a:gd name="connsiteY3" fmla="*/ 30050 h 447120"/>
                <a:gd name="connsiteX4" fmla="*/ 287738 w 289800"/>
                <a:gd name="connsiteY4" fmla="*/ 15950 h 447120"/>
                <a:gd name="connsiteX5" fmla="*/ 273646 w 289800"/>
                <a:gd name="connsiteY5" fmla="*/ 5475 h 447120"/>
                <a:gd name="connsiteX6" fmla="*/ 273637 w 289800"/>
                <a:gd name="connsiteY6" fmla="*/ 5475 h 447120"/>
                <a:gd name="connsiteX7" fmla="*/ 5341 w 289800"/>
                <a:gd name="connsiteY7" fmla="*/ 316729 h 447120"/>
                <a:gd name="connsiteX8" fmla="*/ 29601 w 289800"/>
                <a:gd name="connsiteY8" fmla="*/ 438023 h 447120"/>
                <a:gd name="connsiteX9" fmla="*/ 45846 w 289800"/>
                <a:gd name="connsiteY9" fmla="*/ 444696 h 44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800" h="447120">
                  <a:moveTo>
                    <a:pt x="45846" y="444696"/>
                  </a:moveTo>
                  <a:cubicBezTo>
                    <a:pt x="52181" y="442047"/>
                    <a:pt x="55161" y="434777"/>
                    <a:pt x="52528" y="428443"/>
                  </a:cubicBezTo>
                  <a:cubicBezTo>
                    <a:pt x="38154" y="394064"/>
                    <a:pt x="30189" y="356357"/>
                    <a:pt x="30189" y="316729"/>
                  </a:cubicBezTo>
                  <a:cubicBezTo>
                    <a:pt x="30164" y="171191"/>
                    <a:pt x="137506" y="50709"/>
                    <a:pt x="277264" y="30050"/>
                  </a:cubicBezTo>
                  <a:cubicBezTo>
                    <a:pt x="284054" y="29048"/>
                    <a:pt x="288740" y="22731"/>
                    <a:pt x="287738" y="15950"/>
                  </a:cubicBezTo>
                  <a:cubicBezTo>
                    <a:pt x="286736" y="9168"/>
                    <a:pt x="280419" y="4473"/>
                    <a:pt x="273646" y="5475"/>
                  </a:cubicBezTo>
                  <a:lnTo>
                    <a:pt x="273637" y="5475"/>
                  </a:lnTo>
                  <a:cubicBezTo>
                    <a:pt x="121807" y="27922"/>
                    <a:pt x="5365" y="158697"/>
                    <a:pt x="5341" y="316729"/>
                  </a:cubicBezTo>
                  <a:cubicBezTo>
                    <a:pt x="5341" y="359694"/>
                    <a:pt x="13993" y="400696"/>
                    <a:pt x="29601" y="438023"/>
                  </a:cubicBezTo>
                  <a:cubicBezTo>
                    <a:pt x="32251" y="444348"/>
                    <a:pt x="39520" y="447346"/>
                    <a:pt x="45846" y="444696"/>
                  </a:cubicBezTo>
                  <a:close/>
                </a:path>
              </a:pathLst>
            </a:custGeom>
            <a:grpFill/>
            <a:ln w="8192" cap="flat">
              <a:noFill/>
              <a:prstDash val="solid"/>
              <a:miter/>
            </a:ln>
          </p:spPr>
          <p:txBody>
            <a:bodyPr rtlCol="0" anchor="ctr"/>
            <a:lstStyle/>
            <a:p>
              <a:endParaRPr lang="en-US" sz="586" dirty="0">
                <a:latin typeface="Arial" panose="020B0604020202020204" pitchFamily="34" charset="0"/>
              </a:endParaRPr>
            </a:p>
          </p:txBody>
        </p:sp>
      </p:grpSp>
      <p:pic>
        <p:nvPicPr>
          <p:cNvPr id="80" name="Graphic 79">
            <a:extLst>
              <a:ext uri="{FF2B5EF4-FFF2-40B4-BE49-F238E27FC236}">
                <a16:creationId xmlns:a16="http://schemas.microsoft.com/office/drawing/2014/main" id="{E5CCA3D8-A38D-314F-B46D-A24C029403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72301" y="1196876"/>
            <a:ext cx="360252" cy="344587"/>
          </a:xfrm>
          <a:prstGeom prst="rect">
            <a:avLst/>
          </a:prstGeom>
        </p:spPr>
      </p:pic>
      <p:grpSp>
        <p:nvGrpSpPr>
          <p:cNvPr id="81" name="Group 80">
            <a:extLst>
              <a:ext uri="{FF2B5EF4-FFF2-40B4-BE49-F238E27FC236}">
                <a16:creationId xmlns:a16="http://schemas.microsoft.com/office/drawing/2014/main" id="{A0AF5E47-C7A1-5541-A1F3-848C49B2E720}"/>
              </a:ext>
            </a:extLst>
          </p:cNvPr>
          <p:cNvGrpSpPr>
            <a:grpSpLocks noChangeAspect="1"/>
          </p:cNvGrpSpPr>
          <p:nvPr/>
        </p:nvGrpSpPr>
        <p:grpSpPr>
          <a:xfrm>
            <a:off x="8829848" y="1162763"/>
            <a:ext cx="379926" cy="403913"/>
            <a:chOff x="924263" y="4409313"/>
            <a:chExt cx="638309" cy="678609"/>
          </a:xfrm>
          <a:solidFill>
            <a:schemeClr val="tx1"/>
          </a:solidFill>
        </p:grpSpPr>
        <p:sp>
          <p:nvSpPr>
            <p:cNvPr id="82" name="Freeform: Shape 408">
              <a:extLst>
                <a:ext uri="{FF2B5EF4-FFF2-40B4-BE49-F238E27FC236}">
                  <a16:creationId xmlns:a16="http://schemas.microsoft.com/office/drawing/2014/main" id="{50102909-5D05-2C48-A33F-066C176E88F5}"/>
                </a:ext>
              </a:extLst>
            </p:cNvPr>
            <p:cNvSpPr/>
            <p:nvPr/>
          </p:nvSpPr>
          <p:spPr>
            <a:xfrm>
              <a:off x="924263" y="4409313"/>
              <a:ext cx="356040" cy="455400"/>
            </a:xfrm>
            <a:custGeom>
              <a:avLst/>
              <a:gdLst>
                <a:gd name="connsiteX0" fmla="*/ 29386 w 356040"/>
                <a:gd name="connsiteY0" fmla="*/ 451257 h 455400"/>
                <a:gd name="connsiteX1" fmla="*/ 38477 w 356040"/>
                <a:gd name="connsiteY1" fmla="*/ 436229 h 455400"/>
                <a:gd name="connsiteX2" fmla="*/ 38477 w 356040"/>
                <a:gd name="connsiteY2" fmla="*/ 436229 h 455400"/>
                <a:gd name="connsiteX3" fmla="*/ 30181 w 356040"/>
                <a:gd name="connsiteY3" fmla="*/ 367629 h 455400"/>
                <a:gd name="connsiteX4" fmla="*/ 113842 w 356040"/>
                <a:gd name="connsiteY4" fmla="*/ 165638 h 455400"/>
                <a:gd name="connsiteX5" fmla="*/ 315377 w 356040"/>
                <a:gd name="connsiteY5" fmla="*/ 81977 h 455400"/>
                <a:gd name="connsiteX6" fmla="*/ 287076 w 356040"/>
                <a:gd name="connsiteY6" fmla="*/ 126474 h 455400"/>
                <a:gd name="connsiteX7" fmla="*/ 290893 w 356040"/>
                <a:gd name="connsiteY7" fmla="*/ 143622 h 455400"/>
                <a:gd name="connsiteX8" fmla="*/ 308033 w 356040"/>
                <a:gd name="connsiteY8" fmla="*/ 139805 h 455400"/>
                <a:gd name="connsiteX9" fmla="*/ 346526 w 356040"/>
                <a:gd name="connsiteY9" fmla="*/ 79261 h 455400"/>
                <a:gd name="connsiteX10" fmla="*/ 349673 w 356040"/>
                <a:gd name="connsiteY10" fmla="*/ 74318 h 455400"/>
                <a:gd name="connsiteX11" fmla="*/ 353233 w 356040"/>
                <a:gd name="connsiteY11" fmla="*/ 68721 h 455400"/>
                <a:gd name="connsiteX12" fmla="*/ 348737 w 356040"/>
                <a:gd name="connsiteY12" fmla="*/ 64208 h 455400"/>
                <a:gd name="connsiteX13" fmla="*/ 344274 w 356040"/>
                <a:gd name="connsiteY13" fmla="*/ 59729 h 455400"/>
                <a:gd name="connsiteX14" fmla="*/ 293799 w 356040"/>
                <a:gd name="connsiteY14" fmla="*/ 8997 h 455400"/>
                <a:gd name="connsiteX15" fmla="*/ 276237 w 356040"/>
                <a:gd name="connsiteY15" fmla="*/ 8956 h 455400"/>
                <a:gd name="connsiteX16" fmla="*/ 276188 w 356040"/>
                <a:gd name="connsiteY16" fmla="*/ 26518 h 455400"/>
                <a:gd name="connsiteX17" fmla="*/ 306865 w 356040"/>
                <a:gd name="connsiteY17" fmla="*/ 57344 h 455400"/>
                <a:gd name="connsiteX18" fmla="*/ 5341 w 356040"/>
                <a:gd name="connsiteY18" fmla="*/ 367629 h 455400"/>
                <a:gd name="connsiteX19" fmla="*/ 14349 w 356040"/>
                <a:gd name="connsiteY19" fmla="*/ 442166 h 455400"/>
                <a:gd name="connsiteX20" fmla="*/ 29386 w 356040"/>
                <a:gd name="connsiteY20" fmla="*/ 451257 h 45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6040" h="455400">
                  <a:moveTo>
                    <a:pt x="29386" y="451257"/>
                  </a:moveTo>
                  <a:cubicBezTo>
                    <a:pt x="36051" y="449617"/>
                    <a:pt x="40108" y="442886"/>
                    <a:pt x="38477" y="436229"/>
                  </a:cubicBezTo>
                  <a:lnTo>
                    <a:pt x="38477" y="436229"/>
                  </a:lnTo>
                  <a:cubicBezTo>
                    <a:pt x="33062" y="414254"/>
                    <a:pt x="30181" y="391293"/>
                    <a:pt x="30181" y="367629"/>
                  </a:cubicBezTo>
                  <a:cubicBezTo>
                    <a:pt x="30181" y="288712"/>
                    <a:pt x="62133" y="217372"/>
                    <a:pt x="113842" y="165638"/>
                  </a:cubicBezTo>
                  <a:cubicBezTo>
                    <a:pt x="165484" y="114029"/>
                    <a:pt x="236634" y="82118"/>
                    <a:pt x="315377" y="81977"/>
                  </a:cubicBezTo>
                  <a:lnTo>
                    <a:pt x="287076" y="126474"/>
                  </a:lnTo>
                  <a:cubicBezTo>
                    <a:pt x="283391" y="132262"/>
                    <a:pt x="285105" y="139937"/>
                    <a:pt x="290893" y="143622"/>
                  </a:cubicBezTo>
                  <a:cubicBezTo>
                    <a:pt x="296681" y="147306"/>
                    <a:pt x="304356" y="145592"/>
                    <a:pt x="308033" y="139805"/>
                  </a:cubicBezTo>
                  <a:lnTo>
                    <a:pt x="346526" y="79261"/>
                  </a:lnTo>
                  <a:cubicBezTo>
                    <a:pt x="347942" y="77903"/>
                    <a:pt x="349027" y="76223"/>
                    <a:pt x="349673" y="74318"/>
                  </a:cubicBezTo>
                  <a:lnTo>
                    <a:pt x="353233" y="68721"/>
                  </a:lnTo>
                  <a:lnTo>
                    <a:pt x="348737" y="64208"/>
                  </a:lnTo>
                  <a:cubicBezTo>
                    <a:pt x="347677" y="62354"/>
                    <a:pt x="346129" y="60830"/>
                    <a:pt x="344274" y="59729"/>
                  </a:cubicBezTo>
                  <a:lnTo>
                    <a:pt x="293799" y="8997"/>
                  </a:lnTo>
                  <a:cubicBezTo>
                    <a:pt x="288947" y="4137"/>
                    <a:pt x="281089" y="4120"/>
                    <a:pt x="276237" y="8956"/>
                  </a:cubicBezTo>
                  <a:cubicBezTo>
                    <a:pt x="271369" y="13791"/>
                    <a:pt x="271352" y="21657"/>
                    <a:pt x="276188" y="26518"/>
                  </a:cubicBezTo>
                  <a:lnTo>
                    <a:pt x="306865" y="57344"/>
                  </a:lnTo>
                  <a:cubicBezTo>
                    <a:pt x="139551" y="62122"/>
                    <a:pt x="5357" y="199147"/>
                    <a:pt x="5341" y="367629"/>
                  </a:cubicBezTo>
                  <a:cubicBezTo>
                    <a:pt x="5341" y="393305"/>
                    <a:pt x="8462" y="418278"/>
                    <a:pt x="14349" y="442166"/>
                  </a:cubicBezTo>
                  <a:cubicBezTo>
                    <a:pt x="15980" y="448831"/>
                    <a:pt x="22720" y="452896"/>
                    <a:pt x="29386" y="451257"/>
                  </a:cubicBezTo>
                  <a:close/>
                </a:path>
              </a:pathLst>
            </a:custGeom>
            <a:grpFill/>
            <a:ln w="8192" cap="flat">
              <a:noFill/>
              <a:prstDash val="solid"/>
              <a:miter/>
            </a:ln>
          </p:spPr>
          <p:txBody>
            <a:bodyPr rtlCol="0" anchor="ctr"/>
            <a:lstStyle/>
            <a:p>
              <a:endParaRPr lang="en-US" sz="586" dirty="0">
                <a:latin typeface="Arial" panose="020B0604020202020204" pitchFamily="34" charset="0"/>
              </a:endParaRPr>
            </a:p>
          </p:txBody>
        </p:sp>
        <p:sp>
          <p:nvSpPr>
            <p:cNvPr id="83" name="Freeform: Shape 409">
              <a:extLst>
                <a:ext uri="{FF2B5EF4-FFF2-40B4-BE49-F238E27FC236}">
                  <a16:creationId xmlns:a16="http://schemas.microsoft.com/office/drawing/2014/main" id="{BA9F18FA-CF0A-F949-8FC1-B8E52EEA6CAA}"/>
                </a:ext>
              </a:extLst>
            </p:cNvPr>
            <p:cNvSpPr/>
            <p:nvPr/>
          </p:nvSpPr>
          <p:spPr>
            <a:xfrm>
              <a:off x="929526" y="4880922"/>
              <a:ext cx="521640" cy="207000"/>
            </a:xfrm>
            <a:custGeom>
              <a:avLst/>
              <a:gdLst>
                <a:gd name="connsiteX0" fmla="*/ 501093 w 521640"/>
                <a:gd name="connsiteY0" fmla="*/ 108874 h 207000"/>
                <a:gd name="connsiteX1" fmla="*/ 501093 w 521640"/>
                <a:gd name="connsiteY1" fmla="*/ 108874 h 207000"/>
                <a:gd name="connsiteX2" fmla="*/ 310570 w 521640"/>
                <a:gd name="connsiteY2" fmla="*/ 181680 h 207000"/>
                <a:gd name="connsiteX3" fmla="*/ 59404 w 521640"/>
                <a:gd name="connsiteY3" fmla="*/ 32168 h 207000"/>
                <a:gd name="connsiteX4" fmla="*/ 112090 w 521640"/>
                <a:gd name="connsiteY4" fmla="*/ 35612 h 207000"/>
                <a:gd name="connsiteX5" fmla="*/ 125305 w 521640"/>
                <a:gd name="connsiteY5" fmla="*/ 24037 h 207000"/>
                <a:gd name="connsiteX6" fmla="*/ 113729 w 521640"/>
                <a:gd name="connsiteY6" fmla="*/ 10830 h 207000"/>
                <a:gd name="connsiteX7" fmla="*/ 29663 w 521640"/>
                <a:gd name="connsiteY7" fmla="*/ 5341 h 207000"/>
                <a:gd name="connsiteX8" fmla="*/ 5849 w 521640"/>
                <a:gd name="connsiteY8" fmla="*/ 86170 h 207000"/>
                <a:gd name="connsiteX9" fmla="*/ 14262 w 521640"/>
                <a:gd name="connsiteY9" fmla="*/ 101596 h 207000"/>
                <a:gd name="connsiteX10" fmla="*/ 29687 w 521640"/>
                <a:gd name="connsiteY10" fmla="*/ 93191 h 207000"/>
                <a:gd name="connsiteX11" fmla="*/ 29679 w 521640"/>
                <a:gd name="connsiteY11" fmla="*/ 93191 h 207000"/>
                <a:gd name="connsiteX12" fmla="*/ 41958 w 521640"/>
                <a:gd name="connsiteY12" fmla="*/ 51493 h 207000"/>
                <a:gd name="connsiteX13" fmla="*/ 310570 w 521640"/>
                <a:gd name="connsiteY13" fmla="*/ 206528 h 207000"/>
                <a:gd name="connsiteX14" fmla="*/ 517653 w 521640"/>
                <a:gd name="connsiteY14" fmla="*/ 127380 h 207000"/>
                <a:gd name="connsiteX15" fmla="*/ 518621 w 521640"/>
                <a:gd name="connsiteY15" fmla="*/ 109842 h 207000"/>
                <a:gd name="connsiteX16" fmla="*/ 501093 w 521640"/>
                <a:gd name="connsiteY16" fmla="*/ 108874 h 20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1640" h="207000">
                  <a:moveTo>
                    <a:pt x="501093" y="108874"/>
                  </a:moveTo>
                  <a:lnTo>
                    <a:pt x="501093" y="108874"/>
                  </a:lnTo>
                  <a:cubicBezTo>
                    <a:pt x="450494" y="154165"/>
                    <a:pt x="383815" y="181671"/>
                    <a:pt x="310570" y="181680"/>
                  </a:cubicBezTo>
                  <a:cubicBezTo>
                    <a:pt x="202102" y="181688"/>
                    <a:pt x="107784" y="121219"/>
                    <a:pt x="59404" y="32168"/>
                  </a:cubicBezTo>
                  <a:lnTo>
                    <a:pt x="112090" y="35612"/>
                  </a:lnTo>
                  <a:cubicBezTo>
                    <a:pt x="118929" y="36059"/>
                    <a:pt x="124849" y="30876"/>
                    <a:pt x="125305" y="24037"/>
                  </a:cubicBezTo>
                  <a:cubicBezTo>
                    <a:pt x="125752" y="17189"/>
                    <a:pt x="120569" y="11277"/>
                    <a:pt x="113729" y="10830"/>
                  </a:cubicBezTo>
                  <a:lnTo>
                    <a:pt x="29663" y="5341"/>
                  </a:lnTo>
                  <a:lnTo>
                    <a:pt x="5849" y="86170"/>
                  </a:lnTo>
                  <a:cubicBezTo>
                    <a:pt x="3912" y="92744"/>
                    <a:pt x="7679" y="99650"/>
                    <a:pt x="14262" y="101596"/>
                  </a:cubicBezTo>
                  <a:cubicBezTo>
                    <a:pt x="20844" y="103541"/>
                    <a:pt x="27750" y="99774"/>
                    <a:pt x="29687" y="93191"/>
                  </a:cubicBezTo>
                  <a:lnTo>
                    <a:pt x="29679" y="93191"/>
                  </a:lnTo>
                  <a:lnTo>
                    <a:pt x="41958" y="51493"/>
                  </a:lnTo>
                  <a:cubicBezTo>
                    <a:pt x="95679" y="144130"/>
                    <a:pt x="195784" y="206511"/>
                    <a:pt x="310570" y="206528"/>
                  </a:cubicBezTo>
                  <a:cubicBezTo>
                    <a:pt x="390091" y="206536"/>
                    <a:pt x="462740" y="176588"/>
                    <a:pt x="517653" y="127380"/>
                  </a:cubicBezTo>
                  <a:cubicBezTo>
                    <a:pt x="522761" y="122809"/>
                    <a:pt x="523200" y="114960"/>
                    <a:pt x="518621" y="109842"/>
                  </a:cubicBezTo>
                  <a:cubicBezTo>
                    <a:pt x="514043" y="104725"/>
                    <a:pt x="506210" y="104295"/>
                    <a:pt x="501093" y="108874"/>
                  </a:cubicBezTo>
                  <a:close/>
                </a:path>
              </a:pathLst>
            </a:custGeom>
            <a:grpFill/>
            <a:ln w="8192" cap="flat">
              <a:noFill/>
              <a:prstDash val="solid"/>
              <a:miter/>
            </a:ln>
          </p:spPr>
          <p:txBody>
            <a:bodyPr rtlCol="0" anchor="ctr"/>
            <a:lstStyle/>
            <a:p>
              <a:endParaRPr lang="en-US" sz="586" dirty="0">
                <a:latin typeface="Arial" panose="020B0604020202020204" pitchFamily="34" charset="0"/>
              </a:endParaRPr>
            </a:p>
          </p:txBody>
        </p:sp>
        <p:sp>
          <p:nvSpPr>
            <p:cNvPr id="84" name="Freeform: Shape 410">
              <a:extLst>
                <a:ext uri="{FF2B5EF4-FFF2-40B4-BE49-F238E27FC236}">
                  <a16:creationId xmlns:a16="http://schemas.microsoft.com/office/drawing/2014/main" id="{70E55F81-DB77-6944-8AB1-FE69409AF266}"/>
                </a:ext>
              </a:extLst>
            </p:cNvPr>
            <p:cNvSpPr/>
            <p:nvPr/>
          </p:nvSpPr>
          <p:spPr>
            <a:xfrm>
              <a:off x="1297612" y="4470702"/>
              <a:ext cx="264960" cy="505080"/>
            </a:xfrm>
            <a:custGeom>
              <a:avLst/>
              <a:gdLst>
                <a:gd name="connsiteX0" fmla="*/ 250839 w 264960"/>
                <a:gd name="connsiteY0" fmla="*/ 469215 h 505080"/>
                <a:gd name="connsiteX1" fmla="*/ 250839 w 264960"/>
                <a:gd name="connsiteY1" fmla="*/ 469215 h 505080"/>
                <a:gd name="connsiteX2" fmla="*/ 203792 w 264960"/>
                <a:gd name="connsiteY2" fmla="*/ 473943 h 505080"/>
                <a:gd name="connsiteX3" fmla="*/ 252983 w 264960"/>
                <a:gd name="connsiteY3" fmla="*/ 306248 h 505080"/>
                <a:gd name="connsiteX4" fmla="*/ 20886 w 264960"/>
                <a:gd name="connsiteY4" fmla="*/ 5742 h 505080"/>
                <a:gd name="connsiteX5" fmla="*/ 5742 w 264960"/>
                <a:gd name="connsiteY5" fmla="*/ 14635 h 505080"/>
                <a:gd name="connsiteX6" fmla="*/ 14643 w 264960"/>
                <a:gd name="connsiteY6" fmla="*/ 29779 h 505080"/>
                <a:gd name="connsiteX7" fmla="*/ 14643 w 264960"/>
                <a:gd name="connsiteY7" fmla="*/ 29779 h 505080"/>
                <a:gd name="connsiteX8" fmla="*/ 228151 w 264960"/>
                <a:gd name="connsiteY8" fmla="*/ 306248 h 505080"/>
                <a:gd name="connsiteX9" fmla="*/ 182131 w 264960"/>
                <a:gd name="connsiteY9" fmla="*/ 461738 h 505080"/>
                <a:gd name="connsiteX10" fmla="*/ 166432 w 264960"/>
                <a:gd name="connsiteY10" fmla="*/ 414592 h 505080"/>
                <a:gd name="connsiteX11" fmla="*/ 150725 w 264960"/>
                <a:gd name="connsiteY11" fmla="*/ 406734 h 505080"/>
                <a:gd name="connsiteX12" fmla="*/ 142867 w 264960"/>
                <a:gd name="connsiteY12" fmla="*/ 422442 h 505080"/>
                <a:gd name="connsiteX13" fmla="*/ 165488 w 264960"/>
                <a:gd name="connsiteY13" fmla="*/ 490362 h 505080"/>
                <a:gd name="connsiteX14" fmla="*/ 167260 w 264960"/>
                <a:gd name="connsiteY14" fmla="*/ 495678 h 505080"/>
                <a:gd name="connsiteX15" fmla="*/ 169488 w 264960"/>
                <a:gd name="connsiteY15" fmla="*/ 502368 h 505080"/>
                <a:gd name="connsiteX16" fmla="*/ 177006 w 264960"/>
                <a:gd name="connsiteY16" fmla="*/ 501615 h 505080"/>
                <a:gd name="connsiteX17" fmla="*/ 180757 w 264960"/>
                <a:gd name="connsiteY17" fmla="*/ 501234 h 505080"/>
                <a:gd name="connsiteX18" fmla="*/ 253323 w 264960"/>
                <a:gd name="connsiteY18" fmla="*/ 493939 h 505080"/>
                <a:gd name="connsiteX19" fmla="*/ 264434 w 264960"/>
                <a:gd name="connsiteY19" fmla="*/ 480344 h 505080"/>
                <a:gd name="connsiteX20" fmla="*/ 250839 w 264960"/>
                <a:gd name="connsiteY20" fmla="*/ 469215 h 5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960" h="505080">
                  <a:moveTo>
                    <a:pt x="250839" y="469215"/>
                  </a:moveTo>
                  <a:lnTo>
                    <a:pt x="250839" y="469215"/>
                  </a:lnTo>
                  <a:lnTo>
                    <a:pt x="203792" y="473943"/>
                  </a:lnTo>
                  <a:cubicBezTo>
                    <a:pt x="234908" y="425571"/>
                    <a:pt x="252983" y="367984"/>
                    <a:pt x="252983" y="306248"/>
                  </a:cubicBezTo>
                  <a:cubicBezTo>
                    <a:pt x="252950" y="161853"/>
                    <a:pt x="154434" y="40477"/>
                    <a:pt x="20886" y="5742"/>
                  </a:cubicBezTo>
                  <a:cubicBezTo>
                    <a:pt x="14254" y="4020"/>
                    <a:pt x="7464" y="7994"/>
                    <a:pt x="5742" y="14635"/>
                  </a:cubicBezTo>
                  <a:cubicBezTo>
                    <a:pt x="4020" y="21276"/>
                    <a:pt x="7994" y="28057"/>
                    <a:pt x="14643" y="29779"/>
                  </a:cubicBezTo>
                  <a:lnTo>
                    <a:pt x="14643" y="29779"/>
                  </a:lnTo>
                  <a:cubicBezTo>
                    <a:pt x="137436" y="61732"/>
                    <a:pt x="228168" y="173412"/>
                    <a:pt x="228151" y="306248"/>
                  </a:cubicBezTo>
                  <a:cubicBezTo>
                    <a:pt x="228151" y="363645"/>
                    <a:pt x="211235" y="416993"/>
                    <a:pt x="182131" y="461738"/>
                  </a:cubicBezTo>
                  <a:lnTo>
                    <a:pt x="166432" y="414592"/>
                  </a:lnTo>
                  <a:cubicBezTo>
                    <a:pt x="164255" y="408084"/>
                    <a:pt x="157225" y="404573"/>
                    <a:pt x="150725" y="406734"/>
                  </a:cubicBezTo>
                  <a:cubicBezTo>
                    <a:pt x="144225" y="408895"/>
                    <a:pt x="140698" y="415933"/>
                    <a:pt x="142867" y="422442"/>
                  </a:cubicBezTo>
                  <a:lnTo>
                    <a:pt x="165488" y="490362"/>
                  </a:lnTo>
                  <a:cubicBezTo>
                    <a:pt x="165654" y="492234"/>
                    <a:pt x="166258" y="494047"/>
                    <a:pt x="167260" y="495678"/>
                  </a:cubicBezTo>
                  <a:lnTo>
                    <a:pt x="169488" y="502368"/>
                  </a:lnTo>
                  <a:lnTo>
                    <a:pt x="177006" y="501615"/>
                  </a:lnTo>
                  <a:cubicBezTo>
                    <a:pt x="178264" y="501698"/>
                    <a:pt x="179531" y="501540"/>
                    <a:pt x="180757" y="501234"/>
                  </a:cubicBezTo>
                  <a:lnTo>
                    <a:pt x="253323" y="493939"/>
                  </a:lnTo>
                  <a:cubicBezTo>
                    <a:pt x="260145" y="493252"/>
                    <a:pt x="265130" y="487166"/>
                    <a:pt x="264434" y="480344"/>
                  </a:cubicBezTo>
                  <a:cubicBezTo>
                    <a:pt x="263739" y="473504"/>
                    <a:pt x="257661" y="468528"/>
                    <a:pt x="250839" y="469215"/>
                  </a:cubicBezTo>
                  <a:close/>
                </a:path>
              </a:pathLst>
            </a:custGeom>
            <a:grpFill/>
            <a:ln w="8192" cap="flat">
              <a:noFill/>
              <a:prstDash val="solid"/>
              <a:miter/>
            </a:ln>
          </p:spPr>
          <p:txBody>
            <a:bodyPr rtlCol="0" anchor="ctr"/>
            <a:lstStyle/>
            <a:p>
              <a:endParaRPr lang="en-US" sz="586" dirty="0">
                <a:latin typeface="Arial" panose="020B0604020202020204" pitchFamily="34" charset="0"/>
              </a:endParaRPr>
            </a:p>
          </p:txBody>
        </p:sp>
        <p:sp>
          <p:nvSpPr>
            <p:cNvPr id="85" name="Freeform: Shape 411">
              <a:extLst>
                <a:ext uri="{FF2B5EF4-FFF2-40B4-BE49-F238E27FC236}">
                  <a16:creationId xmlns:a16="http://schemas.microsoft.com/office/drawing/2014/main" id="{32DB1402-3C9C-AE4D-809E-61B40AE80F58}"/>
                </a:ext>
              </a:extLst>
            </p:cNvPr>
            <p:cNvSpPr/>
            <p:nvPr/>
          </p:nvSpPr>
          <p:spPr>
            <a:xfrm>
              <a:off x="1086278" y="4621021"/>
              <a:ext cx="306360" cy="306360"/>
            </a:xfrm>
            <a:custGeom>
              <a:avLst/>
              <a:gdLst>
                <a:gd name="connsiteX0" fmla="*/ 162991 w 306360"/>
                <a:gd name="connsiteY0" fmla="*/ 5341 h 306360"/>
                <a:gd name="connsiteX1" fmla="*/ 151168 w 306360"/>
                <a:gd name="connsiteY1" fmla="*/ 11882 h 306360"/>
                <a:gd name="connsiteX2" fmla="*/ 125466 w 306360"/>
                <a:gd name="connsiteY2" fmla="*/ 33551 h 306360"/>
                <a:gd name="connsiteX3" fmla="*/ 118776 w 306360"/>
                <a:gd name="connsiteY3" fmla="*/ 34329 h 306360"/>
                <a:gd name="connsiteX4" fmla="*/ 92603 w 306360"/>
                <a:gd name="connsiteY4" fmla="*/ 26430 h 306360"/>
                <a:gd name="connsiteX5" fmla="*/ 85656 w 306360"/>
                <a:gd name="connsiteY5" fmla="*/ 24691 h 306360"/>
                <a:gd name="connsiteX6" fmla="*/ 78494 w 306360"/>
                <a:gd name="connsiteY6" fmla="*/ 26529 h 306360"/>
                <a:gd name="connsiteX7" fmla="*/ 54995 w 306360"/>
                <a:gd name="connsiteY7" fmla="*/ 43917 h 306360"/>
                <a:gd name="connsiteX8" fmla="*/ 50723 w 306360"/>
                <a:gd name="connsiteY8" fmla="*/ 57356 h 306360"/>
                <a:gd name="connsiteX9" fmla="*/ 47883 w 306360"/>
                <a:gd name="connsiteY9" fmla="*/ 90840 h 306360"/>
                <a:gd name="connsiteX10" fmla="*/ 19607 w 306360"/>
                <a:gd name="connsiteY10" fmla="*/ 109031 h 306360"/>
                <a:gd name="connsiteX11" fmla="*/ 9729 w 306360"/>
                <a:gd name="connsiteY11" fmla="*/ 119083 h 306360"/>
                <a:gd name="connsiteX12" fmla="*/ 5365 w 306360"/>
                <a:gd name="connsiteY12" fmla="*/ 147980 h 306360"/>
                <a:gd name="connsiteX13" fmla="*/ 11881 w 306360"/>
                <a:gd name="connsiteY13" fmla="*/ 160500 h 306360"/>
                <a:gd name="connsiteX14" fmla="*/ 33525 w 306360"/>
                <a:gd name="connsiteY14" fmla="*/ 186201 h 306360"/>
                <a:gd name="connsiteX15" fmla="*/ 26404 w 306360"/>
                <a:gd name="connsiteY15" fmla="*/ 219047 h 306360"/>
                <a:gd name="connsiteX16" fmla="*/ 26504 w 306360"/>
                <a:gd name="connsiteY16" fmla="*/ 233157 h 306360"/>
                <a:gd name="connsiteX17" fmla="*/ 43892 w 306360"/>
                <a:gd name="connsiteY17" fmla="*/ 256647 h 306360"/>
                <a:gd name="connsiteX18" fmla="*/ 54648 w 306360"/>
                <a:gd name="connsiteY18" fmla="*/ 261226 h 306360"/>
                <a:gd name="connsiteX19" fmla="*/ 57330 w 306360"/>
                <a:gd name="connsiteY19" fmla="*/ 260911 h 306360"/>
                <a:gd name="connsiteX20" fmla="*/ 71671 w 306360"/>
                <a:gd name="connsiteY20" fmla="*/ 259313 h 306360"/>
                <a:gd name="connsiteX21" fmla="*/ 90823 w 306360"/>
                <a:gd name="connsiteY21" fmla="*/ 263768 h 306360"/>
                <a:gd name="connsiteX22" fmla="*/ 108997 w 306360"/>
                <a:gd name="connsiteY22" fmla="*/ 292060 h 306360"/>
                <a:gd name="connsiteX23" fmla="*/ 119058 w 306360"/>
                <a:gd name="connsiteY23" fmla="*/ 301938 h 306360"/>
                <a:gd name="connsiteX24" fmla="*/ 147955 w 306360"/>
                <a:gd name="connsiteY24" fmla="*/ 306294 h 306360"/>
                <a:gd name="connsiteX25" fmla="*/ 148650 w 306360"/>
                <a:gd name="connsiteY25" fmla="*/ 306319 h 306360"/>
                <a:gd name="connsiteX26" fmla="*/ 160474 w 306360"/>
                <a:gd name="connsiteY26" fmla="*/ 299777 h 306360"/>
                <a:gd name="connsiteX27" fmla="*/ 186175 w 306360"/>
                <a:gd name="connsiteY27" fmla="*/ 278133 h 306360"/>
                <a:gd name="connsiteX28" fmla="*/ 192866 w 306360"/>
                <a:gd name="connsiteY28" fmla="*/ 277355 h 306360"/>
                <a:gd name="connsiteX29" fmla="*/ 219047 w 306360"/>
                <a:gd name="connsiteY29" fmla="*/ 285263 h 306360"/>
                <a:gd name="connsiteX30" fmla="*/ 225994 w 306360"/>
                <a:gd name="connsiteY30" fmla="*/ 287001 h 306360"/>
                <a:gd name="connsiteX31" fmla="*/ 233148 w 306360"/>
                <a:gd name="connsiteY31" fmla="*/ 285163 h 306360"/>
                <a:gd name="connsiteX32" fmla="*/ 256630 w 306360"/>
                <a:gd name="connsiteY32" fmla="*/ 267792 h 306360"/>
                <a:gd name="connsiteX33" fmla="*/ 260911 w 306360"/>
                <a:gd name="connsiteY33" fmla="*/ 254362 h 306360"/>
                <a:gd name="connsiteX34" fmla="*/ 263759 w 306360"/>
                <a:gd name="connsiteY34" fmla="*/ 220844 h 306360"/>
                <a:gd name="connsiteX35" fmla="*/ 292052 w 306360"/>
                <a:gd name="connsiteY35" fmla="*/ 202653 h 306360"/>
                <a:gd name="connsiteX36" fmla="*/ 301930 w 306360"/>
                <a:gd name="connsiteY36" fmla="*/ 192609 h 306360"/>
                <a:gd name="connsiteX37" fmla="*/ 306293 w 306360"/>
                <a:gd name="connsiteY37" fmla="*/ 163720 h 306360"/>
                <a:gd name="connsiteX38" fmla="*/ 299785 w 306360"/>
                <a:gd name="connsiteY38" fmla="*/ 151201 h 306360"/>
                <a:gd name="connsiteX39" fmla="*/ 278116 w 306360"/>
                <a:gd name="connsiteY39" fmla="*/ 125483 h 306360"/>
                <a:gd name="connsiteX40" fmla="*/ 285246 w 306360"/>
                <a:gd name="connsiteY40" fmla="*/ 92620 h 306360"/>
                <a:gd name="connsiteX41" fmla="*/ 285138 w 306360"/>
                <a:gd name="connsiteY41" fmla="*/ 78511 h 306360"/>
                <a:gd name="connsiteX42" fmla="*/ 267750 w 306360"/>
                <a:gd name="connsiteY42" fmla="*/ 55012 h 306360"/>
                <a:gd name="connsiteX43" fmla="*/ 257011 w 306360"/>
                <a:gd name="connsiteY43" fmla="*/ 50442 h 306360"/>
                <a:gd name="connsiteX44" fmla="*/ 254311 w 306360"/>
                <a:gd name="connsiteY44" fmla="*/ 50756 h 306360"/>
                <a:gd name="connsiteX45" fmla="*/ 239971 w 306360"/>
                <a:gd name="connsiteY45" fmla="*/ 52363 h 306360"/>
                <a:gd name="connsiteX46" fmla="*/ 220827 w 306360"/>
                <a:gd name="connsiteY46" fmla="*/ 47892 h 306360"/>
                <a:gd name="connsiteX47" fmla="*/ 202636 w 306360"/>
                <a:gd name="connsiteY47" fmla="*/ 19607 h 306360"/>
                <a:gd name="connsiteX48" fmla="*/ 192584 w 306360"/>
                <a:gd name="connsiteY48" fmla="*/ 9729 h 306360"/>
                <a:gd name="connsiteX49" fmla="*/ 163687 w 306360"/>
                <a:gd name="connsiteY49" fmla="*/ 5357 h 306360"/>
                <a:gd name="connsiteX50" fmla="*/ 162991 w 306360"/>
                <a:gd name="connsiteY50" fmla="*/ 5341 h 306360"/>
                <a:gd name="connsiteX51" fmla="*/ 180826 w 306360"/>
                <a:gd name="connsiteY51" fmla="*/ 33079 h 306360"/>
                <a:gd name="connsiteX52" fmla="*/ 207993 w 306360"/>
                <a:gd name="connsiteY52" fmla="*/ 69155 h 306360"/>
                <a:gd name="connsiteX53" fmla="*/ 239962 w 306360"/>
                <a:gd name="connsiteY53" fmla="*/ 77194 h 306360"/>
                <a:gd name="connsiteX54" fmla="*/ 252598 w 306360"/>
                <a:gd name="connsiteY54" fmla="*/ 76300 h 306360"/>
                <a:gd name="connsiteX55" fmla="*/ 260290 w 306360"/>
                <a:gd name="connsiteY55" fmla="*/ 86708 h 306360"/>
                <a:gd name="connsiteX56" fmla="*/ 253980 w 306360"/>
                <a:gd name="connsiteY56" fmla="*/ 131445 h 306360"/>
                <a:gd name="connsiteX57" fmla="*/ 280501 w 306360"/>
                <a:gd name="connsiteY57" fmla="*/ 168084 h 306360"/>
                <a:gd name="connsiteX58" fmla="*/ 278564 w 306360"/>
                <a:gd name="connsiteY58" fmla="*/ 180843 h 306360"/>
                <a:gd name="connsiteX59" fmla="*/ 242454 w 306360"/>
                <a:gd name="connsiteY59" fmla="*/ 208060 h 306360"/>
                <a:gd name="connsiteX60" fmla="*/ 235325 w 306360"/>
                <a:gd name="connsiteY60" fmla="*/ 252656 h 306360"/>
                <a:gd name="connsiteX61" fmla="*/ 224942 w 306360"/>
                <a:gd name="connsiteY61" fmla="*/ 260340 h 306360"/>
                <a:gd name="connsiteX62" fmla="*/ 192857 w 306360"/>
                <a:gd name="connsiteY62" fmla="*/ 252523 h 306360"/>
                <a:gd name="connsiteX63" fmla="*/ 180181 w 306360"/>
                <a:gd name="connsiteY63" fmla="*/ 254039 h 306360"/>
                <a:gd name="connsiteX64" fmla="*/ 143583 w 306360"/>
                <a:gd name="connsiteY64" fmla="*/ 280518 h 306360"/>
                <a:gd name="connsiteX65" fmla="*/ 130807 w 306360"/>
                <a:gd name="connsiteY65" fmla="*/ 278589 h 306360"/>
                <a:gd name="connsiteX66" fmla="*/ 103607 w 306360"/>
                <a:gd name="connsiteY66" fmla="*/ 242480 h 306360"/>
                <a:gd name="connsiteX67" fmla="*/ 71671 w 306360"/>
                <a:gd name="connsiteY67" fmla="*/ 234481 h 306360"/>
                <a:gd name="connsiteX68" fmla="*/ 59044 w 306360"/>
                <a:gd name="connsiteY68" fmla="*/ 235376 h 306360"/>
                <a:gd name="connsiteX69" fmla="*/ 51344 w 306360"/>
                <a:gd name="connsiteY69" fmla="*/ 224968 h 306360"/>
                <a:gd name="connsiteX70" fmla="*/ 57645 w 306360"/>
                <a:gd name="connsiteY70" fmla="*/ 180239 h 306360"/>
                <a:gd name="connsiteX71" fmla="*/ 31165 w 306360"/>
                <a:gd name="connsiteY71" fmla="*/ 143617 h 306360"/>
                <a:gd name="connsiteX72" fmla="*/ 33086 w 306360"/>
                <a:gd name="connsiteY72" fmla="*/ 130841 h 306360"/>
                <a:gd name="connsiteX73" fmla="*/ 69171 w 306360"/>
                <a:gd name="connsiteY73" fmla="*/ 103657 h 306360"/>
                <a:gd name="connsiteX74" fmla="*/ 76308 w 306360"/>
                <a:gd name="connsiteY74" fmla="*/ 59053 h 306360"/>
                <a:gd name="connsiteX75" fmla="*/ 86699 w 306360"/>
                <a:gd name="connsiteY75" fmla="*/ 51369 h 306360"/>
                <a:gd name="connsiteX76" fmla="*/ 118776 w 306360"/>
                <a:gd name="connsiteY76" fmla="*/ 59177 h 306360"/>
                <a:gd name="connsiteX77" fmla="*/ 131461 w 306360"/>
                <a:gd name="connsiteY77" fmla="*/ 57662 h 306360"/>
                <a:gd name="connsiteX78" fmla="*/ 168050 w 306360"/>
                <a:gd name="connsiteY78" fmla="*/ 31158 h 306360"/>
                <a:gd name="connsiteX79" fmla="*/ 180826 w 306360"/>
                <a:gd name="connsiteY79" fmla="*/ 33079 h 30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06360" h="306360">
                  <a:moveTo>
                    <a:pt x="162991" y="5341"/>
                  </a:moveTo>
                  <a:cubicBezTo>
                    <a:pt x="158578" y="5341"/>
                    <a:pt x="153387" y="8172"/>
                    <a:pt x="151168" y="11882"/>
                  </a:cubicBezTo>
                  <a:cubicBezTo>
                    <a:pt x="151168" y="11882"/>
                    <a:pt x="140404" y="29825"/>
                    <a:pt x="125466" y="33551"/>
                  </a:cubicBezTo>
                  <a:cubicBezTo>
                    <a:pt x="123272" y="34097"/>
                    <a:pt x="121028" y="34329"/>
                    <a:pt x="118776" y="34329"/>
                  </a:cubicBezTo>
                  <a:cubicBezTo>
                    <a:pt x="105661" y="34329"/>
                    <a:pt x="92603" y="26430"/>
                    <a:pt x="92603" y="26430"/>
                  </a:cubicBezTo>
                  <a:cubicBezTo>
                    <a:pt x="90690" y="25271"/>
                    <a:pt x="88165" y="24691"/>
                    <a:pt x="85656" y="24691"/>
                  </a:cubicBezTo>
                  <a:cubicBezTo>
                    <a:pt x="83056" y="24691"/>
                    <a:pt x="80448" y="25304"/>
                    <a:pt x="78494" y="26529"/>
                  </a:cubicBezTo>
                  <a:lnTo>
                    <a:pt x="54995" y="43917"/>
                  </a:lnTo>
                  <a:cubicBezTo>
                    <a:pt x="51551" y="46890"/>
                    <a:pt x="49630" y="52934"/>
                    <a:pt x="50723" y="57356"/>
                  </a:cubicBezTo>
                  <a:cubicBezTo>
                    <a:pt x="50723" y="57356"/>
                    <a:pt x="55832" y="77650"/>
                    <a:pt x="47883" y="90840"/>
                  </a:cubicBezTo>
                  <a:cubicBezTo>
                    <a:pt x="39926" y="104022"/>
                    <a:pt x="19607" y="109031"/>
                    <a:pt x="19607" y="109031"/>
                  </a:cubicBezTo>
                  <a:cubicBezTo>
                    <a:pt x="15185" y="110116"/>
                    <a:pt x="10747" y="114645"/>
                    <a:pt x="9729" y="119083"/>
                  </a:cubicBezTo>
                  <a:lnTo>
                    <a:pt x="5365" y="147980"/>
                  </a:lnTo>
                  <a:cubicBezTo>
                    <a:pt x="5042" y="152526"/>
                    <a:pt x="7965" y="158156"/>
                    <a:pt x="11881" y="160500"/>
                  </a:cubicBezTo>
                  <a:cubicBezTo>
                    <a:pt x="11881" y="160500"/>
                    <a:pt x="29832" y="171264"/>
                    <a:pt x="33525" y="186201"/>
                  </a:cubicBezTo>
                  <a:cubicBezTo>
                    <a:pt x="37235" y="201129"/>
                    <a:pt x="26404" y="219047"/>
                    <a:pt x="26404" y="219047"/>
                  </a:cubicBezTo>
                  <a:cubicBezTo>
                    <a:pt x="24045" y="222947"/>
                    <a:pt x="24086" y="229290"/>
                    <a:pt x="26504" y="233157"/>
                  </a:cubicBezTo>
                  <a:lnTo>
                    <a:pt x="43892" y="256647"/>
                  </a:lnTo>
                  <a:cubicBezTo>
                    <a:pt x="46301" y="259437"/>
                    <a:pt x="50706" y="261226"/>
                    <a:pt x="54648" y="261226"/>
                  </a:cubicBezTo>
                  <a:cubicBezTo>
                    <a:pt x="55567" y="261226"/>
                    <a:pt x="56486" y="261126"/>
                    <a:pt x="57330" y="260911"/>
                  </a:cubicBezTo>
                  <a:cubicBezTo>
                    <a:pt x="57330" y="260911"/>
                    <a:pt x="63731" y="259313"/>
                    <a:pt x="71671" y="259313"/>
                  </a:cubicBezTo>
                  <a:cubicBezTo>
                    <a:pt x="77881" y="259313"/>
                    <a:pt x="85035" y="260290"/>
                    <a:pt x="90823" y="263768"/>
                  </a:cubicBezTo>
                  <a:cubicBezTo>
                    <a:pt x="104005" y="271716"/>
                    <a:pt x="108997" y="292060"/>
                    <a:pt x="108997" y="292060"/>
                  </a:cubicBezTo>
                  <a:cubicBezTo>
                    <a:pt x="110099" y="296482"/>
                    <a:pt x="114628" y="300928"/>
                    <a:pt x="119058" y="301938"/>
                  </a:cubicBezTo>
                  <a:lnTo>
                    <a:pt x="147955" y="306294"/>
                  </a:lnTo>
                  <a:lnTo>
                    <a:pt x="148650" y="306319"/>
                  </a:lnTo>
                  <a:cubicBezTo>
                    <a:pt x="153047" y="306319"/>
                    <a:pt x="158239" y="303487"/>
                    <a:pt x="160474" y="299777"/>
                  </a:cubicBezTo>
                  <a:cubicBezTo>
                    <a:pt x="160474" y="299777"/>
                    <a:pt x="171247" y="281843"/>
                    <a:pt x="186175" y="278133"/>
                  </a:cubicBezTo>
                  <a:cubicBezTo>
                    <a:pt x="188370" y="277587"/>
                    <a:pt x="190613" y="277355"/>
                    <a:pt x="192866" y="277355"/>
                  </a:cubicBezTo>
                  <a:cubicBezTo>
                    <a:pt x="205981" y="277355"/>
                    <a:pt x="219047" y="285263"/>
                    <a:pt x="219047" y="285263"/>
                  </a:cubicBezTo>
                  <a:cubicBezTo>
                    <a:pt x="220951" y="286430"/>
                    <a:pt x="223477" y="287001"/>
                    <a:pt x="225994" y="287001"/>
                  </a:cubicBezTo>
                  <a:cubicBezTo>
                    <a:pt x="228586" y="287001"/>
                    <a:pt x="231194" y="286389"/>
                    <a:pt x="233148" y="285163"/>
                  </a:cubicBezTo>
                  <a:lnTo>
                    <a:pt x="256630" y="267792"/>
                  </a:lnTo>
                  <a:cubicBezTo>
                    <a:pt x="260091" y="264828"/>
                    <a:pt x="262012" y="258783"/>
                    <a:pt x="260911" y="254362"/>
                  </a:cubicBezTo>
                  <a:cubicBezTo>
                    <a:pt x="260911" y="254362"/>
                    <a:pt x="255827" y="234026"/>
                    <a:pt x="263759" y="220844"/>
                  </a:cubicBezTo>
                  <a:cubicBezTo>
                    <a:pt x="271708" y="207646"/>
                    <a:pt x="292052" y="202653"/>
                    <a:pt x="292052" y="202653"/>
                  </a:cubicBezTo>
                  <a:cubicBezTo>
                    <a:pt x="296482" y="201568"/>
                    <a:pt x="300920" y="197047"/>
                    <a:pt x="301930" y="192609"/>
                  </a:cubicBezTo>
                  <a:lnTo>
                    <a:pt x="306293" y="163720"/>
                  </a:lnTo>
                  <a:cubicBezTo>
                    <a:pt x="306616" y="159175"/>
                    <a:pt x="303693" y="153544"/>
                    <a:pt x="299785" y="151201"/>
                  </a:cubicBezTo>
                  <a:cubicBezTo>
                    <a:pt x="299785" y="151201"/>
                    <a:pt x="281809" y="140421"/>
                    <a:pt x="278116" y="125483"/>
                  </a:cubicBezTo>
                  <a:cubicBezTo>
                    <a:pt x="274399" y="110546"/>
                    <a:pt x="285246" y="92620"/>
                    <a:pt x="285246" y="92620"/>
                  </a:cubicBezTo>
                  <a:cubicBezTo>
                    <a:pt x="287597" y="88720"/>
                    <a:pt x="287547" y="82378"/>
                    <a:pt x="285138" y="78511"/>
                  </a:cubicBezTo>
                  <a:lnTo>
                    <a:pt x="267750" y="55012"/>
                  </a:lnTo>
                  <a:cubicBezTo>
                    <a:pt x="265357" y="52230"/>
                    <a:pt x="260952" y="50442"/>
                    <a:pt x="257011" y="50442"/>
                  </a:cubicBezTo>
                  <a:cubicBezTo>
                    <a:pt x="256075" y="50442"/>
                    <a:pt x="255164" y="50541"/>
                    <a:pt x="254311" y="50756"/>
                  </a:cubicBezTo>
                  <a:cubicBezTo>
                    <a:pt x="254311" y="50756"/>
                    <a:pt x="247919" y="52363"/>
                    <a:pt x="239971" y="52363"/>
                  </a:cubicBezTo>
                  <a:cubicBezTo>
                    <a:pt x="233761" y="52363"/>
                    <a:pt x="226615" y="51386"/>
                    <a:pt x="220827" y="47892"/>
                  </a:cubicBezTo>
                  <a:cubicBezTo>
                    <a:pt x="207621" y="39943"/>
                    <a:pt x="202636" y="19607"/>
                    <a:pt x="202636" y="19607"/>
                  </a:cubicBezTo>
                  <a:cubicBezTo>
                    <a:pt x="201551" y="15186"/>
                    <a:pt x="197030" y="10739"/>
                    <a:pt x="192584" y="9729"/>
                  </a:cubicBezTo>
                  <a:lnTo>
                    <a:pt x="163687" y="5357"/>
                  </a:lnTo>
                  <a:lnTo>
                    <a:pt x="162991" y="5341"/>
                  </a:lnTo>
                  <a:close/>
                  <a:moveTo>
                    <a:pt x="180826" y="33079"/>
                  </a:moveTo>
                  <a:cubicBezTo>
                    <a:pt x="184445" y="43147"/>
                    <a:pt x="192452" y="59806"/>
                    <a:pt x="207993" y="69155"/>
                  </a:cubicBezTo>
                  <a:cubicBezTo>
                    <a:pt x="216820" y="74495"/>
                    <a:pt x="227584" y="77194"/>
                    <a:pt x="239962" y="77194"/>
                  </a:cubicBezTo>
                  <a:cubicBezTo>
                    <a:pt x="244773" y="77194"/>
                    <a:pt x="249128" y="76780"/>
                    <a:pt x="252598" y="76300"/>
                  </a:cubicBezTo>
                  <a:lnTo>
                    <a:pt x="260290" y="86708"/>
                  </a:lnTo>
                  <a:cubicBezTo>
                    <a:pt x="255727" y="96379"/>
                    <a:pt x="249600" y="113850"/>
                    <a:pt x="253980" y="131445"/>
                  </a:cubicBezTo>
                  <a:cubicBezTo>
                    <a:pt x="258344" y="149065"/>
                    <a:pt x="271931" y="161659"/>
                    <a:pt x="280501" y="168084"/>
                  </a:cubicBezTo>
                  <a:lnTo>
                    <a:pt x="278564" y="180843"/>
                  </a:lnTo>
                  <a:cubicBezTo>
                    <a:pt x="268503" y="184462"/>
                    <a:pt x="251827" y="192493"/>
                    <a:pt x="242454" y="208060"/>
                  </a:cubicBezTo>
                  <a:cubicBezTo>
                    <a:pt x="233123" y="223585"/>
                    <a:pt x="233818" y="242058"/>
                    <a:pt x="235325" y="252656"/>
                  </a:cubicBezTo>
                  <a:lnTo>
                    <a:pt x="224942" y="260340"/>
                  </a:lnTo>
                  <a:cubicBezTo>
                    <a:pt x="217631" y="256904"/>
                    <a:pt x="205782" y="252523"/>
                    <a:pt x="192857" y="252523"/>
                  </a:cubicBezTo>
                  <a:cubicBezTo>
                    <a:pt x="188469" y="252523"/>
                    <a:pt x="184188" y="253037"/>
                    <a:pt x="180181" y="254039"/>
                  </a:cubicBezTo>
                  <a:cubicBezTo>
                    <a:pt x="162569" y="258410"/>
                    <a:pt x="149992" y="271981"/>
                    <a:pt x="143583" y="280518"/>
                  </a:cubicBezTo>
                  <a:lnTo>
                    <a:pt x="130807" y="278589"/>
                  </a:lnTo>
                  <a:cubicBezTo>
                    <a:pt x="127180" y="268529"/>
                    <a:pt x="119165" y="251861"/>
                    <a:pt x="103607" y="242480"/>
                  </a:cubicBezTo>
                  <a:cubicBezTo>
                    <a:pt x="94781" y="237172"/>
                    <a:pt x="84042" y="234481"/>
                    <a:pt x="71671" y="234481"/>
                  </a:cubicBezTo>
                  <a:cubicBezTo>
                    <a:pt x="66869" y="234481"/>
                    <a:pt x="62505" y="234887"/>
                    <a:pt x="59044" y="235376"/>
                  </a:cubicBezTo>
                  <a:lnTo>
                    <a:pt x="51344" y="224968"/>
                  </a:lnTo>
                  <a:cubicBezTo>
                    <a:pt x="55906" y="215297"/>
                    <a:pt x="62025" y="197826"/>
                    <a:pt x="57645" y="180239"/>
                  </a:cubicBezTo>
                  <a:cubicBezTo>
                    <a:pt x="53290" y="162619"/>
                    <a:pt x="39702" y="150042"/>
                    <a:pt x="31165" y="143617"/>
                  </a:cubicBezTo>
                  <a:lnTo>
                    <a:pt x="33086" y="130841"/>
                  </a:lnTo>
                  <a:cubicBezTo>
                    <a:pt x="43130" y="127214"/>
                    <a:pt x="59798" y="119191"/>
                    <a:pt x="69171" y="103657"/>
                  </a:cubicBezTo>
                  <a:cubicBezTo>
                    <a:pt x="78527" y="88116"/>
                    <a:pt x="77815" y="69643"/>
                    <a:pt x="76308" y="59053"/>
                  </a:cubicBezTo>
                  <a:lnTo>
                    <a:pt x="86699" y="51369"/>
                  </a:lnTo>
                  <a:cubicBezTo>
                    <a:pt x="94002" y="54797"/>
                    <a:pt x="105851" y="59177"/>
                    <a:pt x="118776" y="59177"/>
                  </a:cubicBezTo>
                  <a:cubicBezTo>
                    <a:pt x="123156" y="59177"/>
                    <a:pt x="127429" y="58664"/>
                    <a:pt x="131461" y="57662"/>
                  </a:cubicBezTo>
                  <a:cubicBezTo>
                    <a:pt x="149064" y="53282"/>
                    <a:pt x="161633" y="39719"/>
                    <a:pt x="168050" y="31158"/>
                  </a:cubicBezTo>
                  <a:lnTo>
                    <a:pt x="180826" y="33079"/>
                  </a:lnTo>
                  <a:close/>
                </a:path>
              </a:pathLst>
            </a:custGeom>
            <a:grpFill/>
            <a:ln w="8192" cap="flat">
              <a:noFill/>
              <a:prstDash val="solid"/>
              <a:miter/>
            </a:ln>
          </p:spPr>
          <p:txBody>
            <a:bodyPr rtlCol="0" anchor="ctr"/>
            <a:lstStyle/>
            <a:p>
              <a:endParaRPr lang="en-US" sz="586" dirty="0">
                <a:latin typeface="Arial" panose="020B0604020202020204" pitchFamily="34" charset="0"/>
              </a:endParaRPr>
            </a:p>
          </p:txBody>
        </p:sp>
        <p:sp>
          <p:nvSpPr>
            <p:cNvPr id="86" name="Freeform: Shape 412">
              <a:extLst>
                <a:ext uri="{FF2B5EF4-FFF2-40B4-BE49-F238E27FC236}">
                  <a16:creationId xmlns:a16="http://schemas.microsoft.com/office/drawing/2014/main" id="{B8EC608C-2F28-9549-A84A-E8E77A0596D9}"/>
                </a:ext>
              </a:extLst>
            </p:cNvPr>
            <p:cNvSpPr/>
            <p:nvPr/>
          </p:nvSpPr>
          <p:spPr>
            <a:xfrm>
              <a:off x="1177955" y="4712697"/>
              <a:ext cx="124200" cy="124200"/>
            </a:xfrm>
            <a:custGeom>
              <a:avLst/>
              <a:gdLst>
                <a:gd name="connsiteX0" fmla="*/ 13769 w 124200"/>
                <a:gd name="connsiteY0" fmla="*/ 33824 h 124200"/>
                <a:gd name="connsiteX1" fmla="*/ 33823 w 124200"/>
                <a:gd name="connsiteY1" fmla="*/ 114537 h 124200"/>
                <a:gd name="connsiteX2" fmla="*/ 64086 w 124200"/>
                <a:gd name="connsiteY2" fmla="*/ 122983 h 124200"/>
                <a:gd name="connsiteX3" fmla="*/ 114545 w 124200"/>
                <a:gd name="connsiteY3" fmla="*/ 94500 h 124200"/>
                <a:gd name="connsiteX4" fmla="*/ 94499 w 124200"/>
                <a:gd name="connsiteY4" fmla="*/ 13770 h 124200"/>
                <a:gd name="connsiteX5" fmla="*/ 64235 w 124200"/>
                <a:gd name="connsiteY5" fmla="*/ 5341 h 124200"/>
                <a:gd name="connsiteX6" fmla="*/ 13769 w 124200"/>
                <a:gd name="connsiteY6" fmla="*/ 33824 h 124200"/>
                <a:gd name="connsiteX7" fmla="*/ 93273 w 124200"/>
                <a:gd name="connsiteY7" fmla="*/ 81666 h 124200"/>
                <a:gd name="connsiteX8" fmla="*/ 64086 w 124200"/>
                <a:gd name="connsiteY8" fmla="*/ 98143 h 124200"/>
                <a:gd name="connsiteX9" fmla="*/ 46640 w 124200"/>
                <a:gd name="connsiteY9" fmla="*/ 93266 h 124200"/>
                <a:gd name="connsiteX10" fmla="*/ 35048 w 124200"/>
                <a:gd name="connsiteY10" fmla="*/ 46650 h 124200"/>
                <a:gd name="connsiteX11" fmla="*/ 64235 w 124200"/>
                <a:gd name="connsiteY11" fmla="*/ 30181 h 124200"/>
                <a:gd name="connsiteX12" fmla="*/ 81665 w 124200"/>
                <a:gd name="connsiteY12" fmla="*/ 35033 h 124200"/>
                <a:gd name="connsiteX13" fmla="*/ 93273 w 124200"/>
                <a:gd name="connsiteY13" fmla="*/ 81666 h 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200" h="124200">
                  <a:moveTo>
                    <a:pt x="13769" y="33824"/>
                  </a:moveTo>
                  <a:cubicBezTo>
                    <a:pt x="-2973" y="61636"/>
                    <a:pt x="6002" y="97779"/>
                    <a:pt x="33823" y="114537"/>
                  </a:cubicBezTo>
                  <a:cubicBezTo>
                    <a:pt x="43312" y="120259"/>
                    <a:pt x="53770" y="122983"/>
                    <a:pt x="64086" y="122983"/>
                  </a:cubicBezTo>
                  <a:cubicBezTo>
                    <a:pt x="84033" y="122983"/>
                    <a:pt x="103491" y="112823"/>
                    <a:pt x="114545" y="94500"/>
                  </a:cubicBezTo>
                  <a:cubicBezTo>
                    <a:pt x="131279" y="66695"/>
                    <a:pt x="122311" y="30545"/>
                    <a:pt x="94499" y="13770"/>
                  </a:cubicBezTo>
                  <a:cubicBezTo>
                    <a:pt x="85010" y="8065"/>
                    <a:pt x="74569" y="5341"/>
                    <a:pt x="64235" y="5341"/>
                  </a:cubicBezTo>
                  <a:cubicBezTo>
                    <a:pt x="44272" y="5341"/>
                    <a:pt x="24823" y="15484"/>
                    <a:pt x="13769" y="33824"/>
                  </a:cubicBezTo>
                  <a:close/>
                  <a:moveTo>
                    <a:pt x="93273" y="81666"/>
                  </a:moveTo>
                  <a:cubicBezTo>
                    <a:pt x="87047" y="91983"/>
                    <a:pt x="76142" y="98143"/>
                    <a:pt x="64086" y="98143"/>
                  </a:cubicBezTo>
                  <a:cubicBezTo>
                    <a:pt x="57976" y="98143"/>
                    <a:pt x="51940" y="96454"/>
                    <a:pt x="46640" y="93266"/>
                  </a:cubicBezTo>
                  <a:cubicBezTo>
                    <a:pt x="30594" y="83603"/>
                    <a:pt x="25402" y="62680"/>
                    <a:pt x="35048" y="46650"/>
                  </a:cubicBezTo>
                  <a:cubicBezTo>
                    <a:pt x="41258" y="36341"/>
                    <a:pt x="52172" y="30181"/>
                    <a:pt x="64235" y="30181"/>
                  </a:cubicBezTo>
                  <a:cubicBezTo>
                    <a:pt x="70363" y="30181"/>
                    <a:pt x="76399" y="31870"/>
                    <a:pt x="81665" y="35033"/>
                  </a:cubicBezTo>
                  <a:cubicBezTo>
                    <a:pt x="97720" y="44712"/>
                    <a:pt x="102911" y="65644"/>
                    <a:pt x="93273" y="81666"/>
                  </a:cubicBezTo>
                  <a:close/>
                </a:path>
              </a:pathLst>
            </a:custGeom>
            <a:grpFill/>
            <a:ln w="8192" cap="flat">
              <a:noFill/>
              <a:prstDash val="solid"/>
              <a:miter/>
            </a:ln>
          </p:spPr>
          <p:txBody>
            <a:bodyPr rtlCol="0" anchor="ctr"/>
            <a:lstStyle/>
            <a:p>
              <a:endParaRPr lang="en-US" sz="586" dirty="0">
                <a:latin typeface="Arial" panose="020B0604020202020204" pitchFamily="34" charset="0"/>
              </a:endParaRPr>
            </a:p>
          </p:txBody>
        </p:sp>
      </p:grpSp>
      <p:grpSp>
        <p:nvGrpSpPr>
          <p:cNvPr id="87" name="Group 86">
            <a:extLst>
              <a:ext uri="{FF2B5EF4-FFF2-40B4-BE49-F238E27FC236}">
                <a16:creationId xmlns:a16="http://schemas.microsoft.com/office/drawing/2014/main" id="{029B0A7E-A752-4C44-8D1B-2AC4098714BD}"/>
              </a:ext>
            </a:extLst>
          </p:cNvPr>
          <p:cNvGrpSpPr>
            <a:grpSpLocks noChangeAspect="1"/>
          </p:cNvGrpSpPr>
          <p:nvPr/>
        </p:nvGrpSpPr>
        <p:grpSpPr>
          <a:xfrm>
            <a:off x="10704176" y="1167366"/>
            <a:ext cx="332730" cy="403517"/>
            <a:chOff x="13779949" y="2682949"/>
            <a:chExt cx="383858" cy="465523"/>
          </a:xfrm>
          <a:solidFill>
            <a:schemeClr val="tx1"/>
          </a:solidFill>
        </p:grpSpPr>
        <p:sp>
          <p:nvSpPr>
            <p:cNvPr id="88" name="Freeform: Shape 414">
              <a:extLst>
                <a:ext uri="{FF2B5EF4-FFF2-40B4-BE49-F238E27FC236}">
                  <a16:creationId xmlns:a16="http://schemas.microsoft.com/office/drawing/2014/main" id="{EE1E07EF-3C2C-544E-977E-24FAD9A587A1}"/>
                </a:ext>
              </a:extLst>
            </p:cNvPr>
            <p:cNvSpPr/>
            <p:nvPr/>
          </p:nvSpPr>
          <p:spPr>
            <a:xfrm>
              <a:off x="13824525" y="2729372"/>
              <a:ext cx="285750" cy="419100"/>
            </a:xfrm>
            <a:custGeom>
              <a:avLst/>
              <a:gdLst>
                <a:gd name="connsiteX0" fmla="*/ 138780 w 285750"/>
                <a:gd name="connsiteY0" fmla="*/ 7394 h 419100"/>
                <a:gd name="connsiteX1" fmla="*/ 7335 w 285750"/>
                <a:gd name="connsiteY1" fmla="*/ 138839 h 419100"/>
                <a:gd name="connsiteX2" fmla="*/ 40673 w 285750"/>
                <a:gd name="connsiteY2" fmla="*/ 236947 h 419100"/>
                <a:gd name="connsiteX3" fmla="*/ 70200 w 285750"/>
                <a:gd name="connsiteY3" fmla="*/ 296954 h 419100"/>
                <a:gd name="connsiteX4" fmla="*/ 47340 w 285750"/>
                <a:gd name="connsiteY4" fmla="*/ 324577 h 419100"/>
                <a:gd name="connsiteX5" fmla="*/ 71153 w 285750"/>
                <a:gd name="connsiteY5" fmla="*/ 352199 h 419100"/>
                <a:gd name="connsiteX6" fmla="*/ 104490 w 285750"/>
                <a:gd name="connsiteY6" fmla="*/ 384584 h 419100"/>
                <a:gd name="connsiteX7" fmla="*/ 146400 w 285750"/>
                <a:gd name="connsiteY7" fmla="*/ 418874 h 419100"/>
                <a:gd name="connsiteX8" fmla="*/ 188310 w 285750"/>
                <a:gd name="connsiteY8" fmla="*/ 384584 h 419100"/>
                <a:gd name="connsiteX9" fmla="*/ 221648 w 285750"/>
                <a:gd name="connsiteY9" fmla="*/ 352199 h 419100"/>
                <a:gd name="connsiteX10" fmla="*/ 245460 w 285750"/>
                <a:gd name="connsiteY10" fmla="*/ 324577 h 419100"/>
                <a:gd name="connsiteX11" fmla="*/ 222600 w 285750"/>
                <a:gd name="connsiteY11" fmla="*/ 296954 h 419100"/>
                <a:gd name="connsiteX12" fmla="*/ 250223 w 285750"/>
                <a:gd name="connsiteY12" fmla="*/ 240756 h 419100"/>
                <a:gd name="connsiteX13" fmla="*/ 253080 w 285750"/>
                <a:gd name="connsiteY13" fmla="*/ 237899 h 419100"/>
                <a:gd name="connsiteX14" fmla="*/ 287370 w 285750"/>
                <a:gd name="connsiteY14" fmla="*/ 147412 h 419100"/>
                <a:gd name="connsiteX15" fmla="*/ 138780 w 285750"/>
                <a:gd name="connsiteY15" fmla="*/ 7394 h 419100"/>
                <a:gd name="connsiteX16" fmla="*/ 147353 w 285750"/>
                <a:gd name="connsiteY16" fmla="*/ 398872 h 419100"/>
                <a:gd name="connsiteX17" fmla="*/ 125445 w 285750"/>
                <a:gd name="connsiteY17" fmla="*/ 384584 h 419100"/>
                <a:gd name="connsiteX18" fmla="*/ 169260 w 285750"/>
                <a:gd name="connsiteY18" fmla="*/ 384584 h 419100"/>
                <a:gd name="connsiteX19" fmla="*/ 147353 w 285750"/>
                <a:gd name="connsiteY19" fmla="*/ 398872 h 419100"/>
                <a:gd name="connsiteX20" fmla="*/ 228315 w 285750"/>
                <a:gd name="connsiteY20" fmla="*/ 323624 h 419100"/>
                <a:gd name="connsiteX21" fmla="*/ 219743 w 285750"/>
                <a:gd name="connsiteY21" fmla="*/ 332197 h 419100"/>
                <a:gd name="connsiteX22" fmla="*/ 205455 w 285750"/>
                <a:gd name="connsiteY22" fmla="*/ 332197 h 419100"/>
                <a:gd name="connsiteX23" fmla="*/ 205455 w 285750"/>
                <a:gd name="connsiteY23" fmla="*/ 341722 h 419100"/>
                <a:gd name="connsiteX24" fmla="*/ 181643 w 285750"/>
                <a:gd name="connsiteY24" fmla="*/ 365534 h 419100"/>
                <a:gd name="connsiteX25" fmla="*/ 114015 w 285750"/>
                <a:gd name="connsiteY25" fmla="*/ 365534 h 419100"/>
                <a:gd name="connsiteX26" fmla="*/ 92108 w 285750"/>
                <a:gd name="connsiteY26" fmla="*/ 351247 h 419100"/>
                <a:gd name="connsiteX27" fmla="*/ 134970 w 285750"/>
                <a:gd name="connsiteY27" fmla="*/ 351247 h 419100"/>
                <a:gd name="connsiteX28" fmla="*/ 144495 w 285750"/>
                <a:gd name="connsiteY28" fmla="*/ 341722 h 419100"/>
                <a:gd name="connsiteX29" fmla="*/ 134970 w 285750"/>
                <a:gd name="connsiteY29" fmla="*/ 332197 h 419100"/>
                <a:gd name="connsiteX30" fmla="*/ 75915 w 285750"/>
                <a:gd name="connsiteY30" fmla="*/ 332197 h 419100"/>
                <a:gd name="connsiteX31" fmla="*/ 67343 w 285750"/>
                <a:gd name="connsiteY31" fmla="*/ 323624 h 419100"/>
                <a:gd name="connsiteX32" fmla="*/ 75915 w 285750"/>
                <a:gd name="connsiteY32" fmla="*/ 315052 h 419100"/>
                <a:gd name="connsiteX33" fmla="*/ 219743 w 285750"/>
                <a:gd name="connsiteY33" fmla="*/ 315052 h 419100"/>
                <a:gd name="connsiteX34" fmla="*/ 228315 w 285750"/>
                <a:gd name="connsiteY34" fmla="*/ 323624 h 419100"/>
                <a:gd name="connsiteX35" fmla="*/ 239745 w 285750"/>
                <a:gd name="connsiteY35" fmla="*/ 224564 h 419100"/>
                <a:gd name="connsiteX36" fmla="*/ 236888 w 285750"/>
                <a:gd name="connsiteY36" fmla="*/ 227422 h 419100"/>
                <a:gd name="connsiteX37" fmla="*/ 205455 w 285750"/>
                <a:gd name="connsiteY37" fmla="*/ 296002 h 419100"/>
                <a:gd name="connsiteX38" fmla="*/ 156878 w 285750"/>
                <a:gd name="connsiteY38" fmla="*/ 296002 h 419100"/>
                <a:gd name="connsiteX39" fmla="*/ 156878 w 285750"/>
                <a:gd name="connsiteY39" fmla="*/ 226469 h 419100"/>
                <a:gd name="connsiteX40" fmla="*/ 186405 w 285750"/>
                <a:gd name="connsiteY40" fmla="*/ 196941 h 419100"/>
                <a:gd name="connsiteX41" fmla="*/ 186405 w 285750"/>
                <a:gd name="connsiteY41" fmla="*/ 183606 h 419100"/>
                <a:gd name="connsiteX42" fmla="*/ 173070 w 285750"/>
                <a:gd name="connsiteY42" fmla="*/ 183606 h 419100"/>
                <a:gd name="connsiteX43" fmla="*/ 147353 w 285750"/>
                <a:gd name="connsiteY43" fmla="*/ 209324 h 419100"/>
                <a:gd name="connsiteX44" fmla="*/ 121635 w 285750"/>
                <a:gd name="connsiteY44" fmla="*/ 183606 h 419100"/>
                <a:gd name="connsiteX45" fmla="*/ 108300 w 285750"/>
                <a:gd name="connsiteY45" fmla="*/ 183606 h 419100"/>
                <a:gd name="connsiteX46" fmla="*/ 108300 w 285750"/>
                <a:gd name="connsiteY46" fmla="*/ 196941 h 419100"/>
                <a:gd name="connsiteX47" fmla="*/ 137828 w 285750"/>
                <a:gd name="connsiteY47" fmla="*/ 226469 h 419100"/>
                <a:gd name="connsiteX48" fmla="*/ 137828 w 285750"/>
                <a:gd name="connsiteY48" fmla="*/ 296002 h 419100"/>
                <a:gd name="connsiteX49" fmla="*/ 89250 w 285750"/>
                <a:gd name="connsiteY49" fmla="*/ 296002 h 419100"/>
                <a:gd name="connsiteX50" fmla="*/ 54960 w 285750"/>
                <a:gd name="connsiteY50" fmla="*/ 224564 h 419100"/>
                <a:gd name="connsiteX51" fmla="*/ 26385 w 285750"/>
                <a:gd name="connsiteY51" fmla="*/ 139791 h 419100"/>
                <a:gd name="connsiteX52" fmla="*/ 139733 w 285750"/>
                <a:gd name="connsiteY52" fmla="*/ 26444 h 419100"/>
                <a:gd name="connsiteX53" fmla="*/ 269273 w 285750"/>
                <a:gd name="connsiteY53" fmla="*/ 146459 h 419100"/>
                <a:gd name="connsiteX54" fmla="*/ 239745 w 285750"/>
                <a:gd name="connsiteY54" fmla="*/ 224564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5750" h="419100">
                  <a:moveTo>
                    <a:pt x="138780" y="7394"/>
                  </a:moveTo>
                  <a:cubicBezTo>
                    <a:pt x="68295" y="11204"/>
                    <a:pt x="11145" y="69306"/>
                    <a:pt x="7335" y="138839"/>
                  </a:cubicBezTo>
                  <a:cubicBezTo>
                    <a:pt x="5430" y="175034"/>
                    <a:pt x="17813" y="209324"/>
                    <a:pt x="40673" y="236947"/>
                  </a:cubicBezTo>
                  <a:cubicBezTo>
                    <a:pt x="59723" y="259806"/>
                    <a:pt x="69248" y="270284"/>
                    <a:pt x="70200" y="296954"/>
                  </a:cubicBezTo>
                  <a:cubicBezTo>
                    <a:pt x="56865" y="298859"/>
                    <a:pt x="47340" y="310289"/>
                    <a:pt x="47340" y="324577"/>
                  </a:cubicBezTo>
                  <a:cubicBezTo>
                    <a:pt x="47340" y="338864"/>
                    <a:pt x="57818" y="350294"/>
                    <a:pt x="71153" y="352199"/>
                  </a:cubicBezTo>
                  <a:cubicBezTo>
                    <a:pt x="74963" y="368392"/>
                    <a:pt x="88298" y="381727"/>
                    <a:pt x="104490" y="384584"/>
                  </a:cubicBezTo>
                  <a:cubicBezTo>
                    <a:pt x="108300" y="403634"/>
                    <a:pt x="125445" y="418874"/>
                    <a:pt x="146400" y="418874"/>
                  </a:cubicBezTo>
                  <a:cubicBezTo>
                    <a:pt x="167355" y="418874"/>
                    <a:pt x="184500" y="404586"/>
                    <a:pt x="188310" y="384584"/>
                  </a:cubicBezTo>
                  <a:cubicBezTo>
                    <a:pt x="204503" y="381727"/>
                    <a:pt x="217838" y="368392"/>
                    <a:pt x="221648" y="352199"/>
                  </a:cubicBezTo>
                  <a:cubicBezTo>
                    <a:pt x="234983" y="350294"/>
                    <a:pt x="245460" y="338864"/>
                    <a:pt x="245460" y="324577"/>
                  </a:cubicBezTo>
                  <a:cubicBezTo>
                    <a:pt x="245460" y="311242"/>
                    <a:pt x="234983" y="299811"/>
                    <a:pt x="222600" y="296954"/>
                  </a:cubicBezTo>
                  <a:cubicBezTo>
                    <a:pt x="222600" y="271236"/>
                    <a:pt x="231173" y="261712"/>
                    <a:pt x="250223" y="240756"/>
                  </a:cubicBezTo>
                  <a:lnTo>
                    <a:pt x="253080" y="237899"/>
                  </a:lnTo>
                  <a:cubicBezTo>
                    <a:pt x="274988" y="213134"/>
                    <a:pt x="287370" y="180749"/>
                    <a:pt x="287370" y="147412"/>
                  </a:cubicBezTo>
                  <a:cubicBezTo>
                    <a:pt x="287370" y="66449"/>
                    <a:pt x="219743" y="2631"/>
                    <a:pt x="138780" y="7394"/>
                  </a:cubicBezTo>
                  <a:close/>
                  <a:moveTo>
                    <a:pt x="147353" y="398872"/>
                  </a:moveTo>
                  <a:cubicBezTo>
                    <a:pt x="137828" y="398872"/>
                    <a:pt x="129255" y="393157"/>
                    <a:pt x="125445" y="384584"/>
                  </a:cubicBezTo>
                  <a:lnTo>
                    <a:pt x="169260" y="384584"/>
                  </a:lnTo>
                  <a:cubicBezTo>
                    <a:pt x="165450" y="393157"/>
                    <a:pt x="156878" y="398872"/>
                    <a:pt x="147353" y="398872"/>
                  </a:cubicBezTo>
                  <a:close/>
                  <a:moveTo>
                    <a:pt x="228315" y="323624"/>
                  </a:moveTo>
                  <a:cubicBezTo>
                    <a:pt x="228315" y="328386"/>
                    <a:pt x="224505" y="332197"/>
                    <a:pt x="219743" y="332197"/>
                  </a:cubicBezTo>
                  <a:lnTo>
                    <a:pt x="205455" y="332197"/>
                  </a:lnTo>
                  <a:lnTo>
                    <a:pt x="205455" y="341722"/>
                  </a:lnTo>
                  <a:cubicBezTo>
                    <a:pt x="205455" y="355057"/>
                    <a:pt x="194978" y="365534"/>
                    <a:pt x="181643" y="365534"/>
                  </a:cubicBezTo>
                  <a:lnTo>
                    <a:pt x="114015" y="365534"/>
                  </a:lnTo>
                  <a:cubicBezTo>
                    <a:pt x="104490" y="365534"/>
                    <a:pt x="95918" y="359819"/>
                    <a:pt x="92108" y="351247"/>
                  </a:cubicBezTo>
                  <a:lnTo>
                    <a:pt x="134970" y="351247"/>
                  </a:lnTo>
                  <a:cubicBezTo>
                    <a:pt x="139733" y="351247"/>
                    <a:pt x="144495" y="347436"/>
                    <a:pt x="144495" y="341722"/>
                  </a:cubicBezTo>
                  <a:cubicBezTo>
                    <a:pt x="144495" y="336959"/>
                    <a:pt x="140685" y="332197"/>
                    <a:pt x="134970" y="332197"/>
                  </a:cubicBezTo>
                  <a:lnTo>
                    <a:pt x="75915" y="332197"/>
                  </a:lnTo>
                  <a:cubicBezTo>
                    <a:pt x="71153" y="332197"/>
                    <a:pt x="67343" y="328386"/>
                    <a:pt x="67343" y="323624"/>
                  </a:cubicBezTo>
                  <a:cubicBezTo>
                    <a:pt x="67343" y="318861"/>
                    <a:pt x="71153" y="315052"/>
                    <a:pt x="75915" y="315052"/>
                  </a:cubicBezTo>
                  <a:lnTo>
                    <a:pt x="219743" y="315052"/>
                  </a:lnTo>
                  <a:cubicBezTo>
                    <a:pt x="224505" y="315052"/>
                    <a:pt x="228315" y="318861"/>
                    <a:pt x="228315" y="323624"/>
                  </a:cubicBezTo>
                  <a:close/>
                  <a:moveTo>
                    <a:pt x="239745" y="224564"/>
                  </a:moveTo>
                  <a:lnTo>
                    <a:pt x="236888" y="227422"/>
                  </a:lnTo>
                  <a:cubicBezTo>
                    <a:pt x="217838" y="249329"/>
                    <a:pt x="205455" y="263617"/>
                    <a:pt x="205455" y="296002"/>
                  </a:cubicBezTo>
                  <a:lnTo>
                    <a:pt x="156878" y="296002"/>
                  </a:lnTo>
                  <a:lnTo>
                    <a:pt x="156878" y="226469"/>
                  </a:lnTo>
                  <a:lnTo>
                    <a:pt x="186405" y="196941"/>
                  </a:lnTo>
                  <a:cubicBezTo>
                    <a:pt x="190215" y="193131"/>
                    <a:pt x="190215" y="187416"/>
                    <a:pt x="186405" y="183606"/>
                  </a:cubicBezTo>
                  <a:cubicBezTo>
                    <a:pt x="182595" y="179797"/>
                    <a:pt x="176880" y="179797"/>
                    <a:pt x="173070" y="183606"/>
                  </a:cubicBezTo>
                  <a:lnTo>
                    <a:pt x="147353" y="209324"/>
                  </a:lnTo>
                  <a:lnTo>
                    <a:pt x="121635" y="183606"/>
                  </a:lnTo>
                  <a:cubicBezTo>
                    <a:pt x="117825" y="179797"/>
                    <a:pt x="112110" y="179797"/>
                    <a:pt x="108300" y="183606"/>
                  </a:cubicBezTo>
                  <a:cubicBezTo>
                    <a:pt x="104490" y="187416"/>
                    <a:pt x="104490" y="193131"/>
                    <a:pt x="108300" y="196941"/>
                  </a:cubicBezTo>
                  <a:lnTo>
                    <a:pt x="137828" y="226469"/>
                  </a:lnTo>
                  <a:lnTo>
                    <a:pt x="137828" y="296002"/>
                  </a:lnTo>
                  <a:lnTo>
                    <a:pt x="89250" y="296002"/>
                  </a:lnTo>
                  <a:cubicBezTo>
                    <a:pt x="88298" y="262664"/>
                    <a:pt x="74963" y="248377"/>
                    <a:pt x="54960" y="224564"/>
                  </a:cubicBezTo>
                  <a:cubicBezTo>
                    <a:pt x="34958" y="200752"/>
                    <a:pt x="24480" y="171224"/>
                    <a:pt x="26385" y="139791"/>
                  </a:cubicBezTo>
                  <a:cubicBezTo>
                    <a:pt x="29243" y="79784"/>
                    <a:pt x="79725" y="30254"/>
                    <a:pt x="139733" y="26444"/>
                  </a:cubicBezTo>
                  <a:cubicBezTo>
                    <a:pt x="210218" y="21681"/>
                    <a:pt x="269273" y="77879"/>
                    <a:pt x="269273" y="146459"/>
                  </a:cubicBezTo>
                  <a:cubicBezTo>
                    <a:pt x="268320" y="175034"/>
                    <a:pt x="258795" y="202656"/>
                    <a:pt x="239745" y="224564"/>
                  </a:cubicBezTo>
                  <a:close/>
                </a:path>
              </a:pathLst>
            </a:custGeom>
            <a:grpFill/>
            <a:ln w="9525" cap="flat">
              <a:noFill/>
              <a:prstDash val="solid"/>
              <a:miter/>
            </a:ln>
          </p:spPr>
          <p:txBody>
            <a:bodyPr rtlCol="0" anchor="ctr"/>
            <a:lstStyle/>
            <a:p>
              <a:endParaRPr lang="en-IN" sz="586" dirty="0">
                <a:latin typeface="Arial" panose="020B0604020202020204" pitchFamily="34" charset="0"/>
              </a:endParaRPr>
            </a:p>
          </p:txBody>
        </p:sp>
        <p:sp>
          <p:nvSpPr>
            <p:cNvPr id="89" name="Freeform: Shape 415">
              <a:extLst>
                <a:ext uri="{FF2B5EF4-FFF2-40B4-BE49-F238E27FC236}">
                  <a16:creationId xmlns:a16="http://schemas.microsoft.com/office/drawing/2014/main" id="{CF16B674-177D-694A-B998-2B47B17E9E47}"/>
                </a:ext>
              </a:extLst>
            </p:cNvPr>
            <p:cNvSpPr/>
            <p:nvPr/>
          </p:nvSpPr>
          <p:spPr>
            <a:xfrm>
              <a:off x="13908646" y="2842731"/>
              <a:ext cx="123825" cy="38100"/>
            </a:xfrm>
            <a:custGeom>
              <a:avLst/>
              <a:gdLst>
                <a:gd name="connsiteX0" fmla="*/ 84187 w 123825"/>
                <a:gd name="connsiteY0" fmla="*/ 15002 h 38100"/>
                <a:gd name="connsiteX1" fmla="*/ 80377 w 123825"/>
                <a:gd name="connsiteY1" fmla="*/ 15002 h 38100"/>
                <a:gd name="connsiteX2" fmla="*/ 47040 w 123825"/>
                <a:gd name="connsiteY2" fmla="*/ 15002 h 38100"/>
                <a:gd name="connsiteX3" fmla="*/ 43230 w 123825"/>
                <a:gd name="connsiteY3" fmla="*/ 15002 h 38100"/>
                <a:gd name="connsiteX4" fmla="*/ 9892 w 123825"/>
                <a:gd name="connsiteY4" fmla="*/ 15002 h 38100"/>
                <a:gd name="connsiteX5" fmla="*/ 10845 w 123825"/>
                <a:gd name="connsiteY5" fmla="*/ 28337 h 38100"/>
                <a:gd name="connsiteX6" fmla="*/ 24180 w 123825"/>
                <a:gd name="connsiteY6" fmla="*/ 26432 h 38100"/>
                <a:gd name="connsiteX7" fmla="*/ 27990 w 123825"/>
                <a:gd name="connsiteY7" fmla="*/ 26432 h 38100"/>
                <a:gd name="connsiteX8" fmla="*/ 45135 w 123825"/>
                <a:gd name="connsiteY8" fmla="*/ 35004 h 38100"/>
                <a:gd name="connsiteX9" fmla="*/ 45135 w 123825"/>
                <a:gd name="connsiteY9" fmla="*/ 35004 h 38100"/>
                <a:gd name="connsiteX10" fmla="*/ 62280 w 123825"/>
                <a:gd name="connsiteY10" fmla="*/ 26432 h 38100"/>
                <a:gd name="connsiteX11" fmla="*/ 66090 w 123825"/>
                <a:gd name="connsiteY11" fmla="*/ 26432 h 38100"/>
                <a:gd name="connsiteX12" fmla="*/ 83235 w 123825"/>
                <a:gd name="connsiteY12" fmla="*/ 35004 h 38100"/>
                <a:gd name="connsiteX13" fmla="*/ 100380 w 123825"/>
                <a:gd name="connsiteY13" fmla="*/ 26432 h 38100"/>
                <a:gd name="connsiteX14" fmla="*/ 104190 w 123825"/>
                <a:gd name="connsiteY14" fmla="*/ 26432 h 38100"/>
                <a:gd name="connsiteX15" fmla="*/ 117525 w 123825"/>
                <a:gd name="connsiteY15" fmla="*/ 28337 h 38100"/>
                <a:gd name="connsiteX16" fmla="*/ 119430 w 123825"/>
                <a:gd name="connsiteY16" fmla="*/ 15002 h 38100"/>
                <a:gd name="connsiteX17" fmla="*/ 84187 w 123825"/>
                <a:gd name="connsiteY17" fmla="*/ 15002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25" h="38100">
                  <a:moveTo>
                    <a:pt x="84187" y="15002"/>
                  </a:moveTo>
                  <a:cubicBezTo>
                    <a:pt x="83235" y="16907"/>
                    <a:pt x="81330" y="16907"/>
                    <a:pt x="80377" y="15002"/>
                  </a:cubicBezTo>
                  <a:cubicBezTo>
                    <a:pt x="71805" y="4524"/>
                    <a:pt x="55612" y="4524"/>
                    <a:pt x="47040" y="15002"/>
                  </a:cubicBezTo>
                  <a:cubicBezTo>
                    <a:pt x="46087" y="16907"/>
                    <a:pt x="44182" y="16907"/>
                    <a:pt x="43230" y="15002"/>
                  </a:cubicBezTo>
                  <a:cubicBezTo>
                    <a:pt x="34657" y="4524"/>
                    <a:pt x="18465" y="4524"/>
                    <a:pt x="9892" y="15002"/>
                  </a:cubicBezTo>
                  <a:cubicBezTo>
                    <a:pt x="6082" y="18812"/>
                    <a:pt x="6082" y="24527"/>
                    <a:pt x="10845" y="28337"/>
                  </a:cubicBezTo>
                  <a:cubicBezTo>
                    <a:pt x="15607" y="32147"/>
                    <a:pt x="21322" y="31194"/>
                    <a:pt x="24180" y="26432"/>
                  </a:cubicBezTo>
                  <a:cubicBezTo>
                    <a:pt x="25132" y="24527"/>
                    <a:pt x="27037" y="24527"/>
                    <a:pt x="27990" y="26432"/>
                  </a:cubicBezTo>
                  <a:cubicBezTo>
                    <a:pt x="31800" y="32147"/>
                    <a:pt x="38467" y="35004"/>
                    <a:pt x="45135" y="35004"/>
                  </a:cubicBezTo>
                  <a:cubicBezTo>
                    <a:pt x="45135" y="35004"/>
                    <a:pt x="45135" y="35004"/>
                    <a:pt x="45135" y="35004"/>
                  </a:cubicBezTo>
                  <a:cubicBezTo>
                    <a:pt x="51802" y="35004"/>
                    <a:pt x="57517" y="32147"/>
                    <a:pt x="62280" y="26432"/>
                  </a:cubicBezTo>
                  <a:cubicBezTo>
                    <a:pt x="63232" y="24527"/>
                    <a:pt x="65137" y="24527"/>
                    <a:pt x="66090" y="26432"/>
                  </a:cubicBezTo>
                  <a:cubicBezTo>
                    <a:pt x="69900" y="32147"/>
                    <a:pt x="76567" y="35004"/>
                    <a:pt x="83235" y="35004"/>
                  </a:cubicBezTo>
                  <a:cubicBezTo>
                    <a:pt x="89902" y="35004"/>
                    <a:pt x="95617" y="32147"/>
                    <a:pt x="100380" y="26432"/>
                  </a:cubicBezTo>
                  <a:cubicBezTo>
                    <a:pt x="101332" y="24527"/>
                    <a:pt x="103237" y="24527"/>
                    <a:pt x="104190" y="26432"/>
                  </a:cubicBezTo>
                  <a:cubicBezTo>
                    <a:pt x="107047" y="30242"/>
                    <a:pt x="113715" y="31194"/>
                    <a:pt x="117525" y="28337"/>
                  </a:cubicBezTo>
                  <a:cubicBezTo>
                    <a:pt x="121335" y="25479"/>
                    <a:pt x="122287" y="18812"/>
                    <a:pt x="119430" y="15002"/>
                  </a:cubicBezTo>
                  <a:cubicBezTo>
                    <a:pt x="108952" y="4524"/>
                    <a:pt x="92760" y="4524"/>
                    <a:pt x="84187" y="15002"/>
                  </a:cubicBezTo>
                  <a:close/>
                </a:path>
              </a:pathLst>
            </a:custGeom>
            <a:grpFill/>
            <a:ln w="9525" cap="flat">
              <a:noFill/>
              <a:prstDash val="solid"/>
              <a:miter/>
            </a:ln>
          </p:spPr>
          <p:txBody>
            <a:bodyPr rtlCol="0" anchor="ctr"/>
            <a:lstStyle/>
            <a:p>
              <a:endParaRPr lang="en-IN" sz="586" dirty="0">
                <a:latin typeface="Arial" panose="020B0604020202020204" pitchFamily="34" charset="0"/>
              </a:endParaRPr>
            </a:p>
          </p:txBody>
        </p:sp>
        <p:sp>
          <p:nvSpPr>
            <p:cNvPr id="90" name="Freeform: Shape 416">
              <a:extLst>
                <a:ext uri="{FF2B5EF4-FFF2-40B4-BE49-F238E27FC236}">
                  <a16:creationId xmlns:a16="http://schemas.microsoft.com/office/drawing/2014/main" id="{A605FA1E-0181-1541-9704-6A52BE18590F}"/>
                </a:ext>
              </a:extLst>
            </p:cNvPr>
            <p:cNvSpPr/>
            <p:nvPr/>
          </p:nvSpPr>
          <p:spPr>
            <a:xfrm>
              <a:off x="13970449" y="3054424"/>
              <a:ext cx="47625" cy="28575"/>
            </a:xfrm>
            <a:custGeom>
              <a:avLst/>
              <a:gdLst>
                <a:gd name="connsiteX0" fmla="*/ 32861 w 47625"/>
                <a:gd name="connsiteY0" fmla="*/ 7144 h 28575"/>
                <a:gd name="connsiteX1" fmla="*/ 16669 w 47625"/>
                <a:gd name="connsiteY1" fmla="*/ 7144 h 28575"/>
                <a:gd name="connsiteX2" fmla="*/ 7144 w 47625"/>
                <a:gd name="connsiteY2" fmla="*/ 16669 h 28575"/>
                <a:gd name="connsiteX3" fmla="*/ 16669 w 47625"/>
                <a:gd name="connsiteY3" fmla="*/ 26194 h 28575"/>
                <a:gd name="connsiteX4" fmla="*/ 32861 w 47625"/>
                <a:gd name="connsiteY4" fmla="*/ 26194 h 28575"/>
                <a:gd name="connsiteX5" fmla="*/ 42386 w 47625"/>
                <a:gd name="connsiteY5" fmla="*/ 16669 h 28575"/>
                <a:gd name="connsiteX6" fmla="*/ 32861 w 47625"/>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28575">
                  <a:moveTo>
                    <a:pt x="32861" y="7144"/>
                  </a:moveTo>
                  <a:lnTo>
                    <a:pt x="16669" y="7144"/>
                  </a:lnTo>
                  <a:cubicBezTo>
                    <a:pt x="11906" y="7144"/>
                    <a:pt x="7144" y="10954"/>
                    <a:pt x="7144" y="16669"/>
                  </a:cubicBezTo>
                  <a:cubicBezTo>
                    <a:pt x="7144" y="21431"/>
                    <a:pt x="10954" y="26194"/>
                    <a:pt x="16669" y="26194"/>
                  </a:cubicBezTo>
                  <a:lnTo>
                    <a:pt x="32861" y="26194"/>
                  </a:lnTo>
                  <a:cubicBezTo>
                    <a:pt x="37624" y="26194"/>
                    <a:pt x="42386" y="22384"/>
                    <a:pt x="42386" y="16669"/>
                  </a:cubicBezTo>
                  <a:cubicBezTo>
                    <a:pt x="42386" y="11906"/>
                    <a:pt x="37624" y="7144"/>
                    <a:pt x="32861" y="7144"/>
                  </a:cubicBezTo>
                  <a:close/>
                </a:path>
              </a:pathLst>
            </a:custGeom>
            <a:grpFill/>
            <a:ln w="9525" cap="flat">
              <a:noFill/>
              <a:prstDash val="solid"/>
              <a:miter/>
            </a:ln>
          </p:spPr>
          <p:txBody>
            <a:bodyPr rtlCol="0" anchor="ctr"/>
            <a:lstStyle/>
            <a:p>
              <a:endParaRPr lang="en-IN" sz="586" dirty="0">
                <a:latin typeface="Arial" panose="020B0604020202020204" pitchFamily="34" charset="0"/>
              </a:endParaRPr>
            </a:p>
          </p:txBody>
        </p:sp>
        <p:sp>
          <p:nvSpPr>
            <p:cNvPr id="91" name="Freeform: Shape 417">
              <a:extLst>
                <a:ext uri="{FF2B5EF4-FFF2-40B4-BE49-F238E27FC236}">
                  <a16:creationId xmlns:a16="http://schemas.microsoft.com/office/drawing/2014/main" id="{EB9EE228-09F6-514C-8180-18753987A522}"/>
                </a:ext>
              </a:extLst>
            </p:cNvPr>
            <p:cNvSpPr/>
            <p:nvPr/>
          </p:nvSpPr>
          <p:spPr>
            <a:xfrm>
              <a:off x="13955209" y="2682949"/>
              <a:ext cx="28575" cy="47625"/>
            </a:xfrm>
            <a:custGeom>
              <a:avLst/>
              <a:gdLst>
                <a:gd name="connsiteX0" fmla="*/ 16669 w 28575"/>
                <a:gd name="connsiteY0" fmla="*/ 40481 h 47625"/>
                <a:gd name="connsiteX1" fmla="*/ 26194 w 28575"/>
                <a:gd name="connsiteY1" fmla="*/ 30956 h 47625"/>
                <a:gd name="connsiteX2" fmla="*/ 26194 w 28575"/>
                <a:gd name="connsiteY2" fmla="*/ 16669 h 47625"/>
                <a:gd name="connsiteX3" fmla="*/ 16669 w 28575"/>
                <a:gd name="connsiteY3" fmla="*/ 7144 h 47625"/>
                <a:gd name="connsiteX4" fmla="*/ 7144 w 28575"/>
                <a:gd name="connsiteY4" fmla="*/ 16669 h 47625"/>
                <a:gd name="connsiteX5" fmla="*/ 7144 w 28575"/>
                <a:gd name="connsiteY5" fmla="*/ 30956 h 47625"/>
                <a:gd name="connsiteX6" fmla="*/ 16669 w 28575"/>
                <a:gd name="connsiteY6" fmla="*/ 4048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47625">
                  <a:moveTo>
                    <a:pt x="16669" y="40481"/>
                  </a:moveTo>
                  <a:cubicBezTo>
                    <a:pt x="21431" y="40481"/>
                    <a:pt x="26194" y="36671"/>
                    <a:pt x="26194" y="30956"/>
                  </a:cubicBezTo>
                  <a:lnTo>
                    <a:pt x="26194" y="16669"/>
                  </a:lnTo>
                  <a:cubicBezTo>
                    <a:pt x="26194" y="11906"/>
                    <a:pt x="22384" y="7144"/>
                    <a:pt x="16669" y="7144"/>
                  </a:cubicBezTo>
                  <a:cubicBezTo>
                    <a:pt x="11906" y="7144"/>
                    <a:pt x="7144" y="10954"/>
                    <a:pt x="7144" y="16669"/>
                  </a:cubicBezTo>
                  <a:lnTo>
                    <a:pt x="7144" y="30956"/>
                  </a:lnTo>
                  <a:cubicBezTo>
                    <a:pt x="7144" y="36671"/>
                    <a:pt x="11906" y="40481"/>
                    <a:pt x="16669" y="40481"/>
                  </a:cubicBezTo>
                  <a:close/>
                </a:path>
              </a:pathLst>
            </a:custGeom>
            <a:grpFill/>
            <a:ln w="9525" cap="flat">
              <a:noFill/>
              <a:prstDash val="solid"/>
              <a:miter/>
            </a:ln>
          </p:spPr>
          <p:txBody>
            <a:bodyPr rtlCol="0" anchor="ctr"/>
            <a:lstStyle/>
            <a:p>
              <a:endParaRPr lang="en-IN" sz="586" dirty="0">
                <a:latin typeface="Arial" panose="020B0604020202020204" pitchFamily="34" charset="0"/>
              </a:endParaRPr>
            </a:p>
          </p:txBody>
        </p:sp>
        <p:sp>
          <p:nvSpPr>
            <p:cNvPr id="92" name="Freeform: Shape 418">
              <a:extLst>
                <a:ext uri="{FF2B5EF4-FFF2-40B4-BE49-F238E27FC236}">
                  <a16:creationId xmlns:a16="http://schemas.microsoft.com/office/drawing/2014/main" id="{BB19D9BF-BB26-F64B-AB92-1799C0D20E00}"/>
                </a:ext>
              </a:extLst>
            </p:cNvPr>
            <p:cNvSpPr/>
            <p:nvPr/>
          </p:nvSpPr>
          <p:spPr>
            <a:xfrm>
              <a:off x="14116182" y="2858209"/>
              <a:ext cx="47625" cy="28575"/>
            </a:xfrm>
            <a:custGeom>
              <a:avLst/>
              <a:gdLst>
                <a:gd name="connsiteX0" fmla="*/ 30956 w 47625"/>
                <a:gd name="connsiteY0" fmla="*/ 7144 h 28575"/>
                <a:gd name="connsiteX1" fmla="*/ 16669 w 47625"/>
                <a:gd name="connsiteY1" fmla="*/ 7144 h 28575"/>
                <a:gd name="connsiteX2" fmla="*/ 7144 w 47625"/>
                <a:gd name="connsiteY2" fmla="*/ 16669 h 28575"/>
                <a:gd name="connsiteX3" fmla="*/ 16669 w 47625"/>
                <a:gd name="connsiteY3" fmla="*/ 26194 h 28575"/>
                <a:gd name="connsiteX4" fmla="*/ 30956 w 47625"/>
                <a:gd name="connsiteY4" fmla="*/ 26194 h 28575"/>
                <a:gd name="connsiteX5" fmla="*/ 40481 w 47625"/>
                <a:gd name="connsiteY5" fmla="*/ 16669 h 28575"/>
                <a:gd name="connsiteX6" fmla="*/ 30956 w 47625"/>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28575">
                  <a:moveTo>
                    <a:pt x="30956" y="7144"/>
                  </a:moveTo>
                  <a:lnTo>
                    <a:pt x="16669" y="7144"/>
                  </a:lnTo>
                  <a:cubicBezTo>
                    <a:pt x="11906" y="7144"/>
                    <a:pt x="7144" y="10954"/>
                    <a:pt x="7144" y="16669"/>
                  </a:cubicBezTo>
                  <a:cubicBezTo>
                    <a:pt x="7144" y="21431"/>
                    <a:pt x="10954" y="26194"/>
                    <a:pt x="16669" y="26194"/>
                  </a:cubicBezTo>
                  <a:lnTo>
                    <a:pt x="30956" y="26194"/>
                  </a:lnTo>
                  <a:cubicBezTo>
                    <a:pt x="35719" y="26194"/>
                    <a:pt x="40481" y="22384"/>
                    <a:pt x="40481" y="16669"/>
                  </a:cubicBezTo>
                  <a:cubicBezTo>
                    <a:pt x="39529" y="10954"/>
                    <a:pt x="35719" y="7144"/>
                    <a:pt x="30956" y="7144"/>
                  </a:cubicBezTo>
                  <a:close/>
                </a:path>
              </a:pathLst>
            </a:custGeom>
            <a:grpFill/>
            <a:ln w="9525" cap="flat">
              <a:noFill/>
              <a:prstDash val="solid"/>
              <a:miter/>
            </a:ln>
          </p:spPr>
          <p:txBody>
            <a:bodyPr rtlCol="0" anchor="ctr"/>
            <a:lstStyle/>
            <a:p>
              <a:endParaRPr lang="en-IN" sz="586" dirty="0">
                <a:latin typeface="Arial" panose="020B0604020202020204" pitchFamily="34" charset="0"/>
              </a:endParaRPr>
            </a:p>
          </p:txBody>
        </p:sp>
        <p:sp>
          <p:nvSpPr>
            <p:cNvPr id="93" name="Freeform: Shape 419">
              <a:extLst>
                <a:ext uri="{FF2B5EF4-FFF2-40B4-BE49-F238E27FC236}">
                  <a16:creationId xmlns:a16="http://schemas.microsoft.com/office/drawing/2014/main" id="{FD526FAC-3C4A-7D44-9DA8-2035585366FE}"/>
                </a:ext>
              </a:extLst>
            </p:cNvPr>
            <p:cNvSpPr/>
            <p:nvPr/>
          </p:nvSpPr>
          <p:spPr>
            <a:xfrm>
              <a:off x="13779949" y="2858209"/>
              <a:ext cx="47625" cy="28575"/>
            </a:xfrm>
            <a:custGeom>
              <a:avLst/>
              <a:gdLst>
                <a:gd name="connsiteX0" fmla="*/ 31909 w 47625"/>
                <a:gd name="connsiteY0" fmla="*/ 7144 h 28575"/>
                <a:gd name="connsiteX1" fmla="*/ 16669 w 47625"/>
                <a:gd name="connsiteY1" fmla="*/ 7144 h 28575"/>
                <a:gd name="connsiteX2" fmla="*/ 7144 w 47625"/>
                <a:gd name="connsiteY2" fmla="*/ 16669 h 28575"/>
                <a:gd name="connsiteX3" fmla="*/ 16669 w 47625"/>
                <a:gd name="connsiteY3" fmla="*/ 26194 h 28575"/>
                <a:gd name="connsiteX4" fmla="*/ 30956 w 47625"/>
                <a:gd name="connsiteY4" fmla="*/ 26194 h 28575"/>
                <a:gd name="connsiteX5" fmla="*/ 40481 w 47625"/>
                <a:gd name="connsiteY5" fmla="*/ 16669 h 28575"/>
                <a:gd name="connsiteX6" fmla="*/ 31909 w 47625"/>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28575">
                  <a:moveTo>
                    <a:pt x="31909" y="7144"/>
                  </a:moveTo>
                  <a:lnTo>
                    <a:pt x="16669" y="7144"/>
                  </a:lnTo>
                  <a:cubicBezTo>
                    <a:pt x="11906" y="7144"/>
                    <a:pt x="7144" y="10954"/>
                    <a:pt x="7144" y="16669"/>
                  </a:cubicBezTo>
                  <a:cubicBezTo>
                    <a:pt x="7144" y="21431"/>
                    <a:pt x="10954" y="26194"/>
                    <a:pt x="16669" y="26194"/>
                  </a:cubicBezTo>
                  <a:lnTo>
                    <a:pt x="30956" y="26194"/>
                  </a:lnTo>
                  <a:cubicBezTo>
                    <a:pt x="35719" y="26194"/>
                    <a:pt x="40481" y="22384"/>
                    <a:pt x="40481" y="16669"/>
                  </a:cubicBezTo>
                  <a:cubicBezTo>
                    <a:pt x="41434" y="10954"/>
                    <a:pt x="36671" y="7144"/>
                    <a:pt x="31909" y="7144"/>
                  </a:cubicBezTo>
                  <a:close/>
                </a:path>
              </a:pathLst>
            </a:custGeom>
            <a:grpFill/>
            <a:ln w="9525" cap="flat">
              <a:noFill/>
              <a:prstDash val="solid"/>
              <a:miter/>
            </a:ln>
          </p:spPr>
          <p:txBody>
            <a:bodyPr rtlCol="0" anchor="ctr"/>
            <a:lstStyle/>
            <a:p>
              <a:endParaRPr lang="en-IN" sz="586" dirty="0">
                <a:latin typeface="Arial" panose="020B0604020202020204" pitchFamily="34" charset="0"/>
              </a:endParaRPr>
            </a:p>
          </p:txBody>
        </p:sp>
        <p:sp>
          <p:nvSpPr>
            <p:cNvPr id="94" name="Freeform: Shape 420">
              <a:extLst>
                <a:ext uri="{FF2B5EF4-FFF2-40B4-BE49-F238E27FC236}">
                  <a16:creationId xmlns:a16="http://schemas.microsoft.com/office/drawing/2014/main" id="{A49FAA78-5667-DD4B-8A37-5D97E60846B0}"/>
                </a:ext>
              </a:extLst>
            </p:cNvPr>
            <p:cNvSpPr/>
            <p:nvPr/>
          </p:nvSpPr>
          <p:spPr>
            <a:xfrm>
              <a:off x="14068557" y="2733432"/>
              <a:ext cx="38100" cy="38100"/>
            </a:xfrm>
            <a:custGeom>
              <a:avLst/>
              <a:gdLst>
                <a:gd name="connsiteX0" fmla="*/ 23336 w 38100"/>
                <a:gd name="connsiteY0" fmla="*/ 33814 h 38100"/>
                <a:gd name="connsiteX1" fmla="*/ 33814 w 38100"/>
                <a:gd name="connsiteY1" fmla="*/ 23336 h 38100"/>
                <a:gd name="connsiteX2" fmla="*/ 33814 w 38100"/>
                <a:gd name="connsiteY2" fmla="*/ 10001 h 38100"/>
                <a:gd name="connsiteX3" fmla="*/ 20479 w 38100"/>
                <a:gd name="connsiteY3" fmla="*/ 10001 h 38100"/>
                <a:gd name="connsiteX4" fmla="*/ 10001 w 38100"/>
                <a:gd name="connsiteY4" fmla="*/ 20479 h 38100"/>
                <a:gd name="connsiteX5" fmla="*/ 10001 w 38100"/>
                <a:gd name="connsiteY5" fmla="*/ 33814 h 38100"/>
                <a:gd name="connsiteX6" fmla="*/ 23336 w 38100"/>
                <a:gd name="connsiteY6" fmla="*/ 3381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38100">
                  <a:moveTo>
                    <a:pt x="23336" y="33814"/>
                  </a:moveTo>
                  <a:lnTo>
                    <a:pt x="33814" y="23336"/>
                  </a:lnTo>
                  <a:cubicBezTo>
                    <a:pt x="37624" y="19526"/>
                    <a:pt x="37624" y="13811"/>
                    <a:pt x="33814" y="10001"/>
                  </a:cubicBezTo>
                  <a:cubicBezTo>
                    <a:pt x="30004" y="6191"/>
                    <a:pt x="24289" y="6191"/>
                    <a:pt x="20479" y="10001"/>
                  </a:cubicBezTo>
                  <a:lnTo>
                    <a:pt x="10001" y="20479"/>
                  </a:lnTo>
                  <a:cubicBezTo>
                    <a:pt x="6191" y="24289"/>
                    <a:pt x="6191" y="30004"/>
                    <a:pt x="10001" y="33814"/>
                  </a:cubicBezTo>
                  <a:cubicBezTo>
                    <a:pt x="14764" y="37624"/>
                    <a:pt x="18574" y="37624"/>
                    <a:pt x="23336" y="33814"/>
                  </a:cubicBezTo>
                  <a:close/>
                </a:path>
              </a:pathLst>
            </a:custGeom>
            <a:grpFill/>
            <a:ln w="9525" cap="flat">
              <a:noFill/>
              <a:prstDash val="solid"/>
              <a:miter/>
            </a:ln>
          </p:spPr>
          <p:txBody>
            <a:bodyPr rtlCol="0" anchor="ctr"/>
            <a:lstStyle/>
            <a:p>
              <a:endParaRPr lang="en-IN" sz="586" dirty="0">
                <a:latin typeface="Arial" panose="020B0604020202020204" pitchFamily="34" charset="0"/>
              </a:endParaRPr>
            </a:p>
          </p:txBody>
        </p:sp>
        <p:sp>
          <p:nvSpPr>
            <p:cNvPr id="95" name="Freeform: Shape 421">
              <a:extLst>
                <a:ext uri="{FF2B5EF4-FFF2-40B4-BE49-F238E27FC236}">
                  <a16:creationId xmlns:a16="http://schemas.microsoft.com/office/drawing/2014/main" id="{65C292E2-0FC7-224B-AA09-8949D18C92B5}"/>
                </a:ext>
              </a:extLst>
            </p:cNvPr>
            <p:cNvSpPr/>
            <p:nvPr/>
          </p:nvSpPr>
          <p:spPr>
            <a:xfrm>
              <a:off x="13831384" y="2733432"/>
              <a:ext cx="38100" cy="38100"/>
            </a:xfrm>
            <a:custGeom>
              <a:avLst/>
              <a:gdLst>
                <a:gd name="connsiteX0" fmla="*/ 20479 w 38100"/>
                <a:gd name="connsiteY0" fmla="*/ 33814 h 38100"/>
                <a:gd name="connsiteX1" fmla="*/ 33814 w 38100"/>
                <a:gd name="connsiteY1" fmla="*/ 33814 h 38100"/>
                <a:gd name="connsiteX2" fmla="*/ 33814 w 38100"/>
                <a:gd name="connsiteY2" fmla="*/ 20479 h 38100"/>
                <a:gd name="connsiteX3" fmla="*/ 23336 w 38100"/>
                <a:gd name="connsiteY3" fmla="*/ 10001 h 38100"/>
                <a:gd name="connsiteX4" fmla="*/ 10001 w 38100"/>
                <a:gd name="connsiteY4" fmla="*/ 10001 h 38100"/>
                <a:gd name="connsiteX5" fmla="*/ 10001 w 38100"/>
                <a:gd name="connsiteY5" fmla="*/ 23336 h 38100"/>
                <a:gd name="connsiteX6" fmla="*/ 20479 w 38100"/>
                <a:gd name="connsiteY6" fmla="*/ 3381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38100">
                  <a:moveTo>
                    <a:pt x="20479" y="33814"/>
                  </a:moveTo>
                  <a:cubicBezTo>
                    <a:pt x="25241" y="37624"/>
                    <a:pt x="29051" y="37624"/>
                    <a:pt x="33814" y="33814"/>
                  </a:cubicBezTo>
                  <a:cubicBezTo>
                    <a:pt x="37624" y="30004"/>
                    <a:pt x="37624" y="24289"/>
                    <a:pt x="33814" y="20479"/>
                  </a:cubicBezTo>
                  <a:lnTo>
                    <a:pt x="23336" y="10001"/>
                  </a:lnTo>
                  <a:cubicBezTo>
                    <a:pt x="19526" y="6191"/>
                    <a:pt x="13811" y="6191"/>
                    <a:pt x="10001" y="10001"/>
                  </a:cubicBezTo>
                  <a:cubicBezTo>
                    <a:pt x="6191" y="13811"/>
                    <a:pt x="6191" y="19526"/>
                    <a:pt x="10001" y="23336"/>
                  </a:cubicBezTo>
                  <a:lnTo>
                    <a:pt x="20479" y="33814"/>
                  </a:lnTo>
                  <a:close/>
                </a:path>
              </a:pathLst>
            </a:custGeom>
            <a:grpFill/>
            <a:ln w="9525" cap="flat">
              <a:noFill/>
              <a:prstDash val="solid"/>
              <a:miter/>
            </a:ln>
          </p:spPr>
          <p:txBody>
            <a:bodyPr rtlCol="0" anchor="ctr"/>
            <a:lstStyle/>
            <a:p>
              <a:endParaRPr lang="en-IN" sz="586" dirty="0">
                <a:latin typeface="Arial" panose="020B0604020202020204" pitchFamily="34" charset="0"/>
              </a:endParaRPr>
            </a:p>
          </p:txBody>
        </p:sp>
      </p:grpSp>
      <p:grpSp>
        <p:nvGrpSpPr>
          <p:cNvPr id="96" name="Group 95">
            <a:extLst>
              <a:ext uri="{FF2B5EF4-FFF2-40B4-BE49-F238E27FC236}">
                <a16:creationId xmlns:a16="http://schemas.microsoft.com/office/drawing/2014/main" id="{14CF0548-0A05-1048-AC80-E747864DF01C}"/>
              </a:ext>
            </a:extLst>
          </p:cNvPr>
          <p:cNvGrpSpPr>
            <a:grpSpLocks noChangeAspect="1"/>
          </p:cNvGrpSpPr>
          <p:nvPr/>
        </p:nvGrpSpPr>
        <p:grpSpPr>
          <a:xfrm>
            <a:off x="903340" y="2554645"/>
            <a:ext cx="466733" cy="395911"/>
            <a:chOff x="924442" y="2389184"/>
            <a:chExt cx="436729" cy="370460"/>
          </a:xfrm>
          <a:solidFill>
            <a:schemeClr val="tx1"/>
          </a:solidFill>
        </p:grpSpPr>
        <p:sp>
          <p:nvSpPr>
            <p:cNvPr id="97" name="Rectangle 19">
              <a:extLst>
                <a:ext uri="{FF2B5EF4-FFF2-40B4-BE49-F238E27FC236}">
                  <a16:creationId xmlns:a16="http://schemas.microsoft.com/office/drawing/2014/main" id="{632A287B-2280-124D-AC08-66F01F5AF6C9}"/>
                </a:ext>
              </a:extLst>
            </p:cNvPr>
            <p:cNvSpPr>
              <a:spLocks noChangeArrowheads="1"/>
            </p:cNvSpPr>
            <p:nvPr/>
          </p:nvSpPr>
          <p:spPr bwMode="auto">
            <a:xfrm>
              <a:off x="1224286" y="2540193"/>
              <a:ext cx="1086" cy="10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8" name="Freeform 20">
              <a:extLst>
                <a:ext uri="{FF2B5EF4-FFF2-40B4-BE49-F238E27FC236}">
                  <a16:creationId xmlns:a16="http://schemas.microsoft.com/office/drawing/2014/main" id="{EB7A8338-EAC8-5F45-88C6-9AC4DE8EC830}"/>
                </a:ext>
              </a:extLst>
            </p:cNvPr>
            <p:cNvSpPr>
              <a:spLocks/>
            </p:cNvSpPr>
            <p:nvPr/>
          </p:nvSpPr>
          <p:spPr bwMode="auto">
            <a:xfrm>
              <a:off x="1109128" y="2389184"/>
              <a:ext cx="198809" cy="151009"/>
            </a:xfrm>
            <a:custGeom>
              <a:avLst/>
              <a:gdLst>
                <a:gd name="T0" fmla="*/ 4 w 149"/>
                <a:gd name="T1" fmla="*/ 12 h 113"/>
                <a:gd name="T2" fmla="*/ 126 w 149"/>
                <a:gd name="T3" fmla="*/ 99 h 113"/>
                <a:gd name="T4" fmla="*/ 85 w 149"/>
                <a:gd name="T5" fmla="*/ 101 h 113"/>
                <a:gd name="T6" fmla="*/ 80 w 149"/>
                <a:gd name="T7" fmla="*/ 107 h 113"/>
                <a:gd name="T8" fmla="*/ 86 w 149"/>
                <a:gd name="T9" fmla="*/ 113 h 113"/>
                <a:gd name="T10" fmla="*/ 140 w 149"/>
                <a:gd name="T11" fmla="*/ 110 h 113"/>
                <a:gd name="T12" fmla="*/ 146 w 149"/>
                <a:gd name="T13" fmla="*/ 107 h 113"/>
                <a:gd name="T14" fmla="*/ 149 w 149"/>
                <a:gd name="T15" fmla="*/ 101 h 113"/>
                <a:gd name="T16" fmla="*/ 140 w 149"/>
                <a:gd name="T17" fmla="*/ 46 h 113"/>
                <a:gd name="T18" fmla="*/ 133 w 149"/>
                <a:gd name="T19" fmla="*/ 41 h 113"/>
                <a:gd name="T20" fmla="*/ 128 w 149"/>
                <a:gd name="T21" fmla="*/ 48 h 113"/>
                <a:gd name="T22" fmla="*/ 135 w 149"/>
                <a:gd name="T23" fmla="*/ 90 h 113"/>
                <a:gd name="T24" fmla="*/ 11 w 149"/>
                <a:gd name="T25" fmla="*/ 2 h 113"/>
                <a:gd name="T26" fmla="*/ 2 w 149"/>
                <a:gd name="T27" fmla="*/ 4 h 113"/>
                <a:gd name="T28" fmla="*/ 4 w 149"/>
                <a:gd name="T29" fmla="*/ 1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9" h="113">
                  <a:moveTo>
                    <a:pt x="4" y="12"/>
                  </a:moveTo>
                  <a:cubicBezTo>
                    <a:pt x="126" y="99"/>
                    <a:pt x="126" y="99"/>
                    <a:pt x="126" y="99"/>
                  </a:cubicBezTo>
                  <a:cubicBezTo>
                    <a:pt x="85" y="101"/>
                    <a:pt x="85" y="101"/>
                    <a:pt x="85" y="101"/>
                  </a:cubicBezTo>
                  <a:cubicBezTo>
                    <a:pt x="82" y="101"/>
                    <a:pt x="79" y="104"/>
                    <a:pt x="80" y="107"/>
                  </a:cubicBezTo>
                  <a:cubicBezTo>
                    <a:pt x="80" y="111"/>
                    <a:pt x="83" y="113"/>
                    <a:pt x="86" y="113"/>
                  </a:cubicBezTo>
                  <a:cubicBezTo>
                    <a:pt x="140" y="110"/>
                    <a:pt x="140" y="110"/>
                    <a:pt x="140" y="110"/>
                  </a:cubicBezTo>
                  <a:cubicBezTo>
                    <a:pt x="142" y="110"/>
                    <a:pt x="144" y="109"/>
                    <a:pt x="146" y="107"/>
                  </a:cubicBezTo>
                  <a:cubicBezTo>
                    <a:pt x="148" y="106"/>
                    <a:pt x="149" y="103"/>
                    <a:pt x="149" y="101"/>
                  </a:cubicBezTo>
                  <a:cubicBezTo>
                    <a:pt x="149" y="100"/>
                    <a:pt x="140" y="46"/>
                    <a:pt x="140" y="46"/>
                  </a:cubicBezTo>
                  <a:cubicBezTo>
                    <a:pt x="139" y="43"/>
                    <a:pt x="136" y="41"/>
                    <a:pt x="133" y="41"/>
                  </a:cubicBezTo>
                  <a:cubicBezTo>
                    <a:pt x="130" y="42"/>
                    <a:pt x="127" y="45"/>
                    <a:pt x="128" y="48"/>
                  </a:cubicBezTo>
                  <a:cubicBezTo>
                    <a:pt x="135" y="90"/>
                    <a:pt x="135" y="90"/>
                    <a:pt x="135" y="90"/>
                  </a:cubicBezTo>
                  <a:cubicBezTo>
                    <a:pt x="11" y="2"/>
                    <a:pt x="11" y="2"/>
                    <a:pt x="11" y="2"/>
                  </a:cubicBezTo>
                  <a:cubicBezTo>
                    <a:pt x="8" y="0"/>
                    <a:pt x="4" y="1"/>
                    <a:pt x="2" y="4"/>
                  </a:cubicBezTo>
                  <a:cubicBezTo>
                    <a:pt x="0" y="6"/>
                    <a:pt x="1" y="10"/>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9" name="Freeform 21">
              <a:extLst>
                <a:ext uri="{FF2B5EF4-FFF2-40B4-BE49-F238E27FC236}">
                  <a16:creationId xmlns:a16="http://schemas.microsoft.com/office/drawing/2014/main" id="{179E7503-508D-3140-82E3-8F92CB29FAFD}"/>
                </a:ext>
              </a:extLst>
            </p:cNvPr>
            <p:cNvSpPr>
              <a:spLocks noEditPoints="1"/>
            </p:cNvSpPr>
            <p:nvPr/>
          </p:nvSpPr>
          <p:spPr bwMode="auto">
            <a:xfrm>
              <a:off x="1291642" y="2662955"/>
              <a:ext cx="64097" cy="65184"/>
            </a:xfrm>
            <a:custGeom>
              <a:avLst/>
              <a:gdLst>
                <a:gd name="T0" fmla="*/ 0 w 48"/>
                <a:gd name="T1" fmla="*/ 10 h 48"/>
                <a:gd name="T2" fmla="*/ 0 w 48"/>
                <a:gd name="T3" fmla="*/ 38 h 48"/>
                <a:gd name="T4" fmla="*/ 10 w 48"/>
                <a:gd name="T5" fmla="*/ 48 h 48"/>
                <a:gd name="T6" fmla="*/ 38 w 48"/>
                <a:gd name="T7" fmla="*/ 48 h 48"/>
                <a:gd name="T8" fmla="*/ 48 w 48"/>
                <a:gd name="T9" fmla="*/ 38 h 48"/>
                <a:gd name="T10" fmla="*/ 48 w 48"/>
                <a:gd name="T11" fmla="*/ 10 h 48"/>
                <a:gd name="T12" fmla="*/ 38 w 48"/>
                <a:gd name="T13" fmla="*/ 0 h 48"/>
                <a:gd name="T14" fmla="*/ 10 w 48"/>
                <a:gd name="T15" fmla="*/ 0 h 48"/>
                <a:gd name="T16" fmla="*/ 0 w 48"/>
                <a:gd name="T17" fmla="*/ 10 h 48"/>
                <a:gd name="T18" fmla="*/ 12 w 48"/>
                <a:gd name="T19" fmla="*/ 12 h 48"/>
                <a:gd name="T20" fmla="*/ 36 w 48"/>
                <a:gd name="T21" fmla="*/ 12 h 48"/>
                <a:gd name="T22" fmla="*/ 36 w 48"/>
                <a:gd name="T23" fmla="*/ 36 h 48"/>
                <a:gd name="T24" fmla="*/ 12 w 48"/>
                <a:gd name="T25" fmla="*/ 36 h 48"/>
                <a:gd name="T26" fmla="*/ 12 w 48"/>
                <a:gd name="T27"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48">
                  <a:moveTo>
                    <a:pt x="0" y="10"/>
                  </a:moveTo>
                  <a:cubicBezTo>
                    <a:pt x="0" y="38"/>
                    <a:pt x="0" y="38"/>
                    <a:pt x="0" y="38"/>
                  </a:cubicBezTo>
                  <a:cubicBezTo>
                    <a:pt x="0" y="44"/>
                    <a:pt x="5" y="48"/>
                    <a:pt x="10" y="48"/>
                  </a:cubicBezTo>
                  <a:cubicBezTo>
                    <a:pt x="38" y="48"/>
                    <a:pt x="38" y="48"/>
                    <a:pt x="38" y="48"/>
                  </a:cubicBezTo>
                  <a:cubicBezTo>
                    <a:pt x="44" y="48"/>
                    <a:pt x="48" y="44"/>
                    <a:pt x="48" y="38"/>
                  </a:cubicBezTo>
                  <a:cubicBezTo>
                    <a:pt x="48" y="10"/>
                    <a:pt x="48" y="10"/>
                    <a:pt x="48" y="10"/>
                  </a:cubicBezTo>
                  <a:cubicBezTo>
                    <a:pt x="48" y="5"/>
                    <a:pt x="44" y="0"/>
                    <a:pt x="38" y="0"/>
                  </a:cubicBezTo>
                  <a:cubicBezTo>
                    <a:pt x="10" y="0"/>
                    <a:pt x="10" y="0"/>
                    <a:pt x="10" y="0"/>
                  </a:cubicBezTo>
                  <a:cubicBezTo>
                    <a:pt x="5" y="0"/>
                    <a:pt x="0" y="5"/>
                    <a:pt x="0" y="10"/>
                  </a:cubicBezTo>
                  <a:close/>
                  <a:moveTo>
                    <a:pt x="12" y="12"/>
                  </a:moveTo>
                  <a:cubicBezTo>
                    <a:pt x="36" y="12"/>
                    <a:pt x="36" y="12"/>
                    <a:pt x="36" y="12"/>
                  </a:cubicBezTo>
                  <a:cubicBezTo>
                    <a:pt x="36" y="36"/>
                    <a:pt x="36" y="36"/>
                    <a:pt x="36" y="36"/>
                  </a:cubicBezTo>
                  <a:cubicBezTo>
                    <a:pt x="12" y="36"/>
                    <a:pt x="12" y="36"/>
                    <a:pt x="12" y="36"/>
                  </a:cubicBezTo>
                  <a:lnTo>
                    <a:pt x="12"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0" name="Freeform 22">
              <a:extLst>
                <a:ext uri="{FF2B5EF4-FFF2-40B4-BE49-F238E27FC236}">
                  <a16:creationId xmlns:a16="http://schemas.microsoft.com/office/drawing/2014/main" id="{51D6A23B-8E60-9843-A540-A6B0D8A5777E}"/>
                </a:ext>
              </a:extLst>
            </p:cNvPr>
            <p:cNvSpPr>
              <a:spLocks noEditPoints="1"/>
            </p:cNvSpPr>
            <p:nvPr/>
          </p:nvSpPr>
          <p:spPr bwMode="auto">
            <a:xfrm>
              <a:off x="1201472" y="2609722"/>
              <a:ext cx="64097" cy="118417"/>
            </a:xfrm>
            <a:custGeom>
              <a:avLst/>
              <a:gdLst>
                <a:gd name="T0" fmla="*/ 10 w 48"/>
                <a:gd name="T1" fmla="*/ 0 h 88"/>
                <a:gd name="T2" fmla="*/ 0 w 48"/>
                <a:gd name="T3" fmla="*/ 10 h 88"/>
                <a:gd name="T4" fmla="*/ 0 w 48"/>
                <a:gd name="T5" fmla="*/ 78 h 88"/>
                <a:gd name="T6" fmla="*/ 10 w 48"/>
                <a:gd name="T7" fmla="*/ 88 h 88"/>
                <a:gd name="T8" fmla="*/ 38 w 48"/>
                <a:gd name="T9" fmla="*/ 88 h 88"/>
                <a:gd name="T10" fmla="*/ 48 w 48"/>
                <a:gd name="T11" fmla="*/ 78 h 88"/>
                <a:gd name="T12" fmla="*/ 48 w 48"/>
                <a:gd name="T13" fmla="*/ 10 h 88"/>
                <a:gd name="T14" fmla="*/ 38 w 48"/>
                <a:gd name="T15" fmla="*/ 0 h 88"/>
                <a:gd name="T16" fmla="*/ 10 w 48"/>
                <a:gd name="T17" fmla="*/ 0 h 88"/>
                <a:gd name="T18" fmla="*/ 36 w 48"/>
                <a:gd name="T19" fmla="*/ 12 h 88"/>
                <a:gd name="T20" fmla="*/ 36 w 48"/>
                <a:gd name="T21" fmla="*/ 76 h 88"/>
                <a:gd name="T22" fmla="*/ 12 w 48"/>
                <a:gd name="T23" fmla="*/ 76 h 88"/>
                <a:gd name="T24" fmla="*/ 12 w 48"/>
                <a:gd name="T25" fmla="*/ 12 h 88"/>
                <a:gd name="T26" fmla="*/ 36 w 48"/>
                <a:gd name="T27" fmla="*/ 1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88">
                  <a:moveTo>
                    <a:pt x="10" y="0"/>
                  </a:moveTo>
                  <a:cubicBezTo>
                    <a:pt x="5" y="0"/>
                    <a:pt x="0" y="5"/>
                    <a:pt x="0" y="10"/>
                  </a:cubicBezTo>
                  <a:cubicBezTo>
                    <a:pt x="0" y="78"/>
                    <a:pt x="0" y="78"/>
                    <a:pt x="0" y="78"/>
                  </a:cubicBezTo>
                  <a:cubicBezTo>
                    <a:pt x="0" y="84"/>
                    <a:pt x="5" y="88"/>
                    <a:pt x="10" y="88"/>
                  </a:cubicBezTo>
                  <a:cubicBezTo>
                    <a:pt x="38" y="88"/>
                    <a:pt x="38" y="88"/>
                    <a:pt x="38" y="88"/>
                  </a:cubicBezTo>
                  <a:cubicBezTo>
                    <a:pt x="44" y="88"/>
                    <a:pt x="48" y="84"/>
                    <a:pt x="48" y="78"/>
                  </a:cubicBezTo>
                  <a:cubicBezTo>
                    <a:pt x="48" y="10"/>
                    <a:pt x="48" y="10"/>
                    <a:pt x="48" y="10"/>
                  </a:cubicBezTo>
                  <a:cubicBezTo>
                    <a:pt x="48" y="5"/>
                    <a:pt x="44" y="0"/>
                    <a:pt x="38" y="0"/>
                  </a:cubicBezTo>
                  <a:lnTo>
                    <a:pt x="10" y="0"/>
                  </a:lnTo>
                  <a:close/>
                  <a:moveTo>
                    <a:pt x="36" y="12"/>
                  </a:moveTo>
                  <a:cubicBezTo>
                    <a:pt x="36" y="76"/>
                    <a:pt x="36" y="76"/>
                    <a:pt x="36" y="76"/>
                  </a:cubicBezTo>
                  <a:cubicBezTo>
                    <a:pt x="12" y="76"/>
                    <a:pt x="12" y="76"/>
                    <a:pt x="12" y="76"/>
                  </a:cubicBezTo>
                  <a:cubicBezTo>
                    <a:pt x="12" y="12"/>
                    <a:pt x="12" y="12"/>
                    <a:pt x="12" y="12"/>
                  </a:cubicBezTo>
                  <a:lnTo>
                    <a:pt x="36"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1" name="Freeform 23">
              <a:extLst>
                <a:ext uri="{FF2B5EF4-FFF2-40B4-BE49-F238E27FC236}">
                  <a16:creationId xmlns:a16="http://schemas.microsoft.com/office/drawing/2014/main" id="{CCC92E5E-E38C-CF4E-8743-C79019085C87}"/>
                </a:ext>
              </a:extLst>
            </p:cNvPr>
            <p:cNvSpPr>
              <a:spLocks noEditPoints="1"/>
            </p:cNvSpPr>
            <p:nvPr/>
          </p:nvSpPr>
          <p:spPr bwMode="auto">
            <a:xfrm>
              <a:off x="1111301" y="2551057"/>
              <a:ext cx="63011" cy="177082"/>
            </a:xfrm>
            <a:custGeom>
              <a:avLst/>
              <a:gdLst>
                <a:gd name="T0" fmla="*/ 10 w 48"/>
                <a:gd name="T1" fmla="*/ 0 h 132"/>
                <a:gd name="T2" fmla="*/ 0 w 48"/>
                <a:gd name="T3" fmla="*/ 10 h 132"/>
                <a:gd name="T4" fmla="*/ 0 w 48"/>
                <a:gd name="T5" fmla="*/ 122 h 132"/>
                <a:gd name="T6" fmla="*/ 10 w 48"/>
                <a:gd name="T7" fmla="*/ 132 h 132"/>
                <a:gd name="T8" fmla="*/ 38 w 48"/>
                <a:gd name="T9" fmla="*/ 132 h 132"/>
                <a:gd name="T10" fmla="*/ 48 w 48"/>
                <a:gd name="T11" fmla="*/ 122 h 132"/>
                <a:gd name="T12" fmla="*/ 48 w 48"/>
                <a:gd name="T13" fmla="*/ 10 h 132"/>
                <a:gd name="T14" fmla="*/ 38 w 48"/>
                <a:gd name="T15" fmla="*/ 0 h 132"/>
                <a:gd name="T16" fmla="*/ 10 w 48"/>
                <a:gd name="T17" fmla="*/ 0 h 132"/>
                <a:gd name="T18" fmla="*/ 36 w 48"/>
                <a:gd name="T19" fmla="*/ 12 h 132"/>
                <a:gd name="T20" fmla="*/ 36 w 48"/>
                <a:gd name="T21" fmla="*/ 120 h 132"/>
                <a:gd name="T22" fmla="*/ 12 w 48"/>
                <a:gd name="T23" fmla="*/ 120 h 132"/>
                <a:gd name="T24" fmla="*/ 12 w 48"/>
                <a:gd name="T25" fmla="*/ 12 h 132"/>
                <a:gd name="T26" fmla="*/ 36 w 48"/>
                <a:gd name="T27"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32">
                  <a:moveTo>
                    <a:pt x="10" y="0"/>
                  </a:moveTo>
                  <a:cubicBezTo>
                    <a:pt x="5" y="0"/>
                    <a:pt x="0" y="5"/>
                    <a:pt x="0" y="10"/>
                  </a:cubicBezTo>
                  <a:cubicBezTo>
                    <a:pt x="0" y="122"/>
                    <a:pt x="0" y="122"/>
                    <a:pt x="0" y="122"/>
                  </a:cubicBezTo>
                  <a:cubicBezTo>
                    <a:pt x="0" y="128"/>
                    <a:pt x="5" y="132"/>
                    <a:pt x="10" y="132"/>
                  </a:cubicBezTo>
                  <a:cubicBezTo>
                    <a:pt x="38" y="132"/>
                    <a:pt x="38" y="132"/>
                    <a:pt x="38" y="132"/>
                  </a:cubicBezTo>
                  <a:cubicBezTo>
                    <a:pt x="44" y="132"/>
                    <a:pt x="48" y="128"/>
                    <a:pt x="48" y="122"/>
                  </a:cubicBezTo>
                  <a:cubicBezTo>
                    <a:pt x="48" y="10"/>
                    <a:pt x="48" y="10"/>
                    <a:pt x="48" y="10"/>
                  </a:cubicBezTo>
                  <a:cubicBezTo>
                    <a:pt x="48" y="5"/>
                    <a:pt x="44" y="0"/>
                    <a:pt x="38" y="0"/>
                  </a:cubicBezTo>
                  <a:lnTo>
                    <a:pt x="10" y="0"/>
                  </a:lnTo>
                  <a:close/>
                  <a:moveTo>
                    <a:pt x="36" y="12"/>
                  </a:moveTo>
                  <a:cubicBezTo>
                    <a:pt x="36" y="120"/>
                    <a:pt x="36" y="120"/>
                    <a:pt x="36" y="120"/>
                  </a:cubicBezTo>
                  <a:cubicBezTo>
                    <a:pt x="12" y="120"/>
                    <a:pt x="12" y="120"/>
                    <a:pt x="12" y="120"/>
                  </a:cubicBezTo>
                  <a:cubicBezTo>
                    <a:pt x="12" y="12"/>
                    <a:pt x="12" y="12"/>
                    <a:pt x="12" y="12"/>
                  </a:cubicBezTo>
                  <a:lnTo>
                    <a:pt x="36"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2" name="Freeform 24">
              <a:extLst>
                <a:ext uri="{FF2B5EF4-FFF2-40B4-BE49-F238E27FC236}">
                  <a16:creationId xmlns:a16="http://schemas.microsoft.com/office/drawing/2014/main" id="{39D11DCC-B689-C14E-93C5-B38E8CF32ABD}"/>
                </a:ext>
              </a:extLst>
            </p:cNvPr>
            <p:cNvSpPr>
              <a:spLocks noEditPoints="1"/>
            </p:cNvSpPr>
            <p:nvPr/>
          </p:nvSpPr>
          <p:spPr bwMode="auto">
            <a:xfrm>
              <a:off x="1020044" y="2486959"/>
              <a:ext cx="64097" cy="241179"/>
            </a:xfrm>
            <a:custGeom>
              <a:avLst/>
              <a:gdLst>
                <a:gd name="T0" fmla="*/ 10 w 48"/>
                <a:gd name="T1" fmla="*/ 180 h 180"/>
                <a:gd name="T2" fmla="*/ 38 w 48"/>
                <a:gd name="T3" fmla="*/ 180 h 180"/>
                <a:gd name="T4" fmla="*/ 48 w 48"/>
                <a:gd name="T5" fmla="*/ 170 h 180"/>
                <a:gd name="T6" fmla="*/ 48 w 48"/>
                <a:gd name="T7" fmla="*/ 10 h 180"/>
                <a:gd name="T8" fmla="*/ 38 w 48"/>
                <a:gd name="T9" fmla="*/ 0 h 180"/>
                <a:gd name="T10" fmla="*/ 10 w 48"/>
                <a:gd name="T11" fmla="*/ 0 h 180"/>
                <a:gd name="T12" fmla="*/ 0 w 48"/>
                <a:gd name="T13" fmla="*/ 10 h 180"/>
                <a:gd name="T14" fmla="*/ 0 w 48"/>
                <a:gd name="T15" fmla="*/ 170 h 180"/>
                <a:gd name="T16" fmla="*/ 10 w 48"/>
                <a:gd name="T17" fmla="*/ 180 h 180"/>
                <a:gd name="T18" fmla="*/ 36 w 48"/>
                <a:gd name="T19" fmla="*/ 48 h 180"/>
                <a:gd name="T20" fmla="*/ 12 w 48"/>
                <a:gd name="T21" fmla="*/ 48 h 180"/>
                <a:gd name="T22" fmla="*/ 12 w 48"/>
                <a:gd name="T23" fmla="*/ 12 h 180"/>
                <a:gd name="T24" fmla="*/ 36 w 48"/>
                <a:gd name="T25" fmla="*/ 12 h 180"/>
                <a:gd name="T26" fmla="*/ 36 w 48"/>
                <a:gd name="T27" fmla="*/ 48 h 180"/>
                <a:gd name="T28" fmla="*/ 36 w 48"/>
                <a:gd name="T29" fmla="*/ 60 h 180"/>
                <a:gd name="T30" fmla="*/ 36 w 48"/>
                <a:gd name="T31" fmla="*/ 168 h 180"/>
                <a:gd name="T32" fmla="*/ 12 w 48"/>
                <a:gd name="T33" fmla="*/ 168 h 180"/>
                <a:gd name="T34" fmla="*/ 12 w 48"/>
                <a:gd name="T35" fmla="*/ 60 h 180"/>
                <a:gd name="T36" fmla="*/ 36 w 48"/>
                <a:gd name="T37" fmla="*/ 6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180">
                  <a:moveTo>
                    <a:pt x="10" y="180"/>
                  </a:moveTo>
                  <a:cubicBezTo>
                    <a:pt x="38" y="180"/>
                    <a:pt x="38" y="180"/>
                    <a:pt x="38" y="180"/>
                  </a:cubicBezTo>
                  <a:cubicBezTo>
                    <a:pt x="44" y="180"/>
                    <a:pt x="48" y="176"/>
                    <a:pt x="48" y="170"/>
                  </a:cubicBezTo>
                  <a:cubicBezTo>
                    <a:pt x="48" y="10"/>
                    <a:pt x="48" y="10"/>
                    <a:pt x="48" y="10"/>
                  </a:cubicBezTo>
                  <a:cubicBezTo>
                    <a:pt x="48" y="5"/>
                    <a:pt x="44" y="0"/>
                    <a:pt x="38" y="0"/>
                  </a:cubicBezTo>
                  <a:cubicBezTo>
                    <a:pt x="10" y="0"/>
                    <a:pt x="10" y="0"/>
                    <a:pt x="10" y="0"/>
                  </a:cubicBezTo>
                  <a:cubicBezTo>
                    <a:pt x="5" y="0"/>
                    <a:pt x="0" y="5"/>
                    <a:pt x="0" y="10"/>
                  </a:cubicBezTo>
                  <a:cubicBezTo>
                    <a:pt x="0" y="170"/>
                    <a:pt x="0" y="170"/>
                    <a:pt x="0" y="170"/>
                  </a:cubicBezTo>
                  <a:cubicBezTo>
                    <a:pt x="0" y="176"/>
                    <a:pt x="5" y="180"/>
                    <a:pt x="10" y="180"/>
                  </a:cubicBezTo>
                  <a:close/>
                  <a:moveTo>
                    <a:pt x="36" y="48"/>
                  </a:moveTo>
                  <a:cubicBezTo>
                    <a:pt x="12" y="48"/>
                    <a:pt x="12" y="48"/>
                    <a:pt x="12" y="48"/>
                  </a:cubicBezTo>
                  <a:cubicBezTo>
                    <a:pt x="12" y="12"/>
                    <a:pt x="12" y="12"/>
                    <a:pt x="12" y="12"/>
                  </a:cubicBezTo>
                  <a:cubicBezTo>
                    <a:pt x="36" y="12"/>
                    <a:pt x="36" y="12"/>
                    <a:pt x="36" y="12"/>
                  </a:cubicBezTo>
                  <a:lnTo>
                    <a:pt x="36" y="48"/>
                  </a:lnTo>
                  <a:close/>
                  <a:moveTo>
                    <a:pt x="36" y="60"/>
                  </a:moveTo>
                  <a:cubicBezTo>
                    <a:pt x="36" y="168"/>
                    <a:pt x="36" y="168"/>
                    <a:pt x="36" y="168"/>
                  </a:cubicBezTo>
                  <a:cubicBezTo>
                    <a:pt x="12" y="168"/>
                    <a:pt x="12" y="168"/>
                    <a:pt x="12" y="168"/>
                  </a:cubicBezTo>
                  <a:cubicBezTo>
                    <a:pt x="12" y="60"/>
                    <a:pt x="12" y="60"/>
                    <a:pt x="12" y="60"/>
                  </a:cubicBezTo>
                  <a:lnTo>
                    <a:pt x="36" y="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3" name="Freeform 25">
              <a:extLst>
                <a:ext uri="{FF2B5EF4-FFF2-40B4-BE49-F238E27FC236}">
                  <a16:creationId xmlns:a16="http://schemas.microsoft.com/office/drawing/2014/main" id="{76DE76E9-7246-4042-ABE8-D82ED2A91476}"/>
                </a:ext>
              </a:extLst>
            </p:cNvPr>
            <p:cNvSpPr>
              <a:spLocks noEditPoints="1"/>
            </p:cNvSpPr>
            <p:nvPr/>
          </p:nvSpPr>
          <p:spPr bwMode="auto">
            <a:xfrm>
              <a:off x="929874" y="2395702"/>
              <a:ext cx="64097" cy="332436"/>
            </a:xfrm>
            <a:custGeom>
              <a:avLst/>
              <a:gdLst>
                <a:gd name="T0" fmla="*/ 10 w 48"/>
                <a:gd name="T1" fmla="*/ 248 h 248"/>
                <a:gd name="T2" fmla="*/ 38 w 48"/>
                <a:gd name="T3" fmla="*/ 248 h 248"/>
                <a:gd name="T4" fmla="*/ 48 w 48"/>
                <a:gd name="T5" fmla="*/ 238 h 248"/>
                <a:gd name="T6" fmla="*/ 48 w 48"/>
                <a:gd name="T7" fmla="*/ 10 h 248"/>
                <a:gd name="T8" fmla="*/ 38 w 48"/>
                <a:gd name="T9" fmla="*/ 0 h 248"/>
                <a:gd name="T10" fmla="*/ 10 w 48"/>
                <a:gd name="T11" fmla="*/ 0 h 248"/>
                <a:gd name="T12" fmla="*/ 0 w 48"/>
                <a:gd name="T13" fmla="*/ 10 h 248"/>
                <a:gd name="T14" fmla="*/ 0 w 48"/>
                <a:gd name="T15" fmla="*/ 238 h 248"/>
                <a:gd name="T16" fmla="*/ 10 w 48"/>
                <a:gd name="T17" fmla="*/ 248 h 248"/>
                <a:gd name="T18" fmla="*/ 36 w 48"/>
                <a:gd name="T19" fmla="*/ 68 h 248"/>
                <a:gd name="T20" fmla="*/ 12 w 48"/>
                <a:gd name="T21" fmla="*/ 68 h 248"/>
                <a:gd name="T22" fmla="*/ 12 w 48"/>
                <a:gd name="T23" fmla="*/ 12 h 248"/>
                <a:gd name="T24" fmla="*/ 36 w 48"/>
                <a:gd name="T25" fmla="*/ 12 h 248"/>
                <a:gd name="T26" fmla="*/ 36 w 48"/>
                <a:gd name="T27" fmla="*/ 68 h 248"/>
                <a:gd name="T28" fmla="*/ 36 w 48"/>
                <a:gd name="T29" fmla="*/ 80 h 248"/>
                <a:gd name="T30" fmla="*/ 36 w 48"/>
                <a:gd name="T31" fmla="*/ 236 h 248"/>
                <a:gd name="T32" fmla="*/ 12 w 48"/>
                <a:gd name="T33" fmla="*/ 236 h 248"/>
                <a:gd name="T34" fmla="*/ 12 w 48"/>
                <a:gd name="T35" fmla="*/ 80 h 248"/>
                <a:gd name="T36" fmla="*/ 36 w 48"/>
                <a:gd name="T37" fmla="*/ 8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248">
                  <a:moveTo>
                    <a:pt x="10" y="248"/>
                  </a:moveTo>
                  <a:cubicBezTo>
                    <a:pt x="38" y="248"/>
                    <a:pt x="38" y="248"/>
                    <a:pt x="38" y="248"/>
                  </a:cubicBezTo>
                  <a:cubicBezTo>
                    <a:pt x="44" y="248"/>
                    <a:pt x="48" y="244"/>
                    <a:pt x="48" y="238"/>
                  </a:cubicBezTo>
                  <a:cubicBezTo>
                    <a:pt x="48" y="10"/>
                    <a:pt x="48" y="10"/>
                    <a:pt x="48" y="10"/>
                  </a:cubicBezTo>
                  <a:cubicBezTo>
                    <a:pt x="48" y="5"/>
                    <a:pt x="44" y="0"/>
                    <a:pt x="38" y="0"/>
                  </a:cubicBezTo>
                  <a:cubicBezTo>
                    <a:pt x="10" y="0"/>
                    <a:pt x="10" y="0"/>
                    <a:pt x="10" y="0"/>
                  </a:cubicBezTo>
                  <a:cubicBezTo>
                    <a:pt x="5" y="0"/>
                    <a:pt x="0" y="5"/>
                    <a:pt x="0" y="10"/>
                  </a:cubicBezTo>
                  <a:cubicBezTo>
                    <a:pt x="0" y="238"/>
                    <a:pt x="0" y="238"/>
                    <a:pt x="0" y="238"/>
                  </a:cubicBezTo>
                  <a:cubicBezTo>
                    <a:pt x="0" y="244"/>
                    <a:pt x="5" y="248"/>
                    <a:pt x="10" y="248"/>
                  </a:cubicBezTo>
                  <a:close/>
                  <a:moveTo>
                    <a:pt x="36" y="68"/>
                  </a:moveTo>
                  <a:cubicBezTo>
                    <a:pt x="12" y="68"/>
                    <a:pt x="12" y="68"/>
                    <a:pt x="12" y="68"/>
                  </a:cubicBezTo>
                  <a:cubicBezTo>
                    <a:pt x="12" y="12"/>
                    <a:pt x="12" y="12"/>
                    <a:pt x="12" y="12"/>
                  </a:cubicBezTo>
                  <a:cubicBezTo>
                    <a:pt x="36" y="12"/>
                    <a:pt x="36" y="12"/>
                    <a:pt x="36" y="12"/>
                  </a:cubicBezTo>
                  <a:lnTo>
                    <a:pt x="36" y="68"/>
                  </a:lnTo>
                  <a:close/>
                  <a:moveTo>
                    <a:pt x="36" y="80"/>
                  </a:moveTo>
                  <a:cubicBezTo>
                    <a:pt x="36" y="236"/>
                    <a:pt x="36" y="236"/>
                    <a:pt x="36" y="236"/>
                  </a:cubicBezTo>
                  <a:cubicBezTo>
                    <a:pt x="12" y="236"/>
                    <a:pt x="12" y="236"/>
                    <a:pt x="12" y="236"/>
                  </a:cubicBezTo>
                  <a:cubicBezTo>
                    <a:pt x="12" y="80"/>
                    <a:pt x="12" y="80"/>
                    <a:pt x="12" y="80"/>
                  </a:cubicBezTo>
                  <a:lnTo>
                    <a:pt x="36"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4" name="Freeform 26">
              <a:extLst>
                <a:ext uri="{FF2B5EF4-FFF2-40B4-BE49-F238E27FC236}">
                  <a16:creationId xmlns:a16="http://schemas.microsoft.com/office/drawing/2014/main" id="{9330F250-8CB2-5B4E-AB7C-5BC1F97094F9}"/>
                </a:ext>
              </a:extLst>
            </p:cNvPr>
            <p:cNvSpPr>
              <a:spLocks/>
            </p:cNvSpPr>
            <p:nvPr/>
          </p:nvSpPr>
          <p:spPr bwMode="auto">
            <a:xfrm>
              <a:off x="924442" y="2743348"/>
              <a:ext cx="436729" cy="16296"/>
            </a:xfrm>
            <a:custGeom>
              <a:avLst/>
              <a:gdLst>
                <a:gd name="T0" fmla="*/ 322 w 328"/>
                <a:gd name="T1" fmla="*/ 0 h 12"/>
                <a:gd name="T2" fmla="*/ 6 w 328"/>
                <a:gd name="T3" fmla="*/ 0 h 12"/>
                <a:gd name="T4" fmla="*/ 0 w 328"/>
                <a:gd name="T5" fmla="*/ 6 h 12"/>
                <a:gd name="T6" fmla="*/ 6 w 328"/>
                <a:gd name="T7" fmla="*/ 12 h 12"/>
                <a:gd name="T8" fmla="*/ 322 w 328"/>
                <a:gd name="T9" fmla="*/ 12 h 12"/>
                <a:gd name="T10" fmla="*/ 328 w 328"/>
                <a:gd name="T11" fmla="*/ 6 h 12"/>
                <a:gd name="T12" fmla="*/ 322 w 328"/>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328" h="12">
                  <a:moveTo>
                    <a:pt x="322" y="0"/>
                  </a:moveTo>
                  <a:cubicBezTo>
                    <a:pt x="6" y="0"/>
                    <a:pt x="6" y="0"/>
                    <a:pt x="6" y="0"/>
                  </a:cubicBezTo>
                  <a:cubicBezTo>
                    <a:pt x="3" y="0"/>
                    <a:pt x="0" y="3"/>
                    <a:pt x="0" y="6"/>
                  </a:cubicBezTo>
                  <a:cubicBezTo>
                    <a:pt x="0" y="9"/>
                    <a:pt x="3" y="12"/>
                    <a:pt x="6" y="12"/>
                  </a:cubicBezTo>
                  <a:cubicBezTo>
                    <a:pt x="322" y="12"/>
                    <a:pt x="322" y="12"/>
                    <a:pt x="322" y="12"/>
                  </a:cubicBezTo>
                  <a:cubicBezTo>
                    <a:pt x="326" y="12"/>
                    <a:pt x="328" y="9"/>
                    <a:pt x="328" y="6"/>
                  </a:cubicBezTo>
                  <a:cubicBezTo>
                    <a:pt x="328" y="3"/>
                    <a:pt x="326" y="0"/>
                    <a:pt x="32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05" name="Group 104">
            <a:extLst>
              <a:ext uri="{FF2B5EF4-FFF2-40B4-BE49-F238E27FC236}">
                <a16:creationId xmlns:a16="http://schemas.microsoft.com/office/drawing/2014/main" id="{49E3AA5B-3F31-D94D-9376-8CCA7963E87F}"/>
              </a:ext>
            </a:extLst>
          </p:cNvPr>
          <p:cNvGrpSpPr>
            <a:grpSpLocks noChangeAspect="1"/>
          </p:cNvGrpSpPr>
          <p:nvPr/>
        </p:nvGrpSpPr>
        <p:grpSpPr>
          <a:xfrm>
            <a:off x="2379593" y="2574526"/>
            <a:ext cx="409832" cy="375361"/>
            <a:chOff x="2304288" y="2376314"/>
            <a:chExt cx="413924" cy="379109"/>
          </a:xfrm>
          <a:solidFill>
            <a:schemeClr val="tx1"/>
          </a:solidFill>
        </p:grpSpPr>
        <p:sp>
          <p:nvSpPr>
            <p:cNvPr id="106" name="Freeform 30">
              <a:extLst>
                <a:ext uri="{FF2B5EF4-FFF2-40B4-BE49-F238E27FC236}">
                  <a16:creationId xmlns:a16="http://schemas.microsoft.com/office/drawing/2014/main" id="{D08F011B-7D31-9040-90F5-4C7D3AD974EE}"/>
                </a:ext>
              </a:extLst>
            </p:cNvPr>
            <p:cNvSpPr>
              <a:spLocks noEditPoints="1"/>
            </p:cNvSpPr>
            <p:nvPr/>
          </p:nvSpPr>
          <p:spPr bwMode="auto">
            <a:xfrm>
              <a:off x="2304288" y="2376314"/>
              <a:ext cx="413924" cy="379109"/>
            </a:xfrm>
            <a:custGeom>
              <a:avLst/>
              <a:gdLst>
                <a:gd name="T0" fmla="*/ 184 w 261"/>
                <a:gd name="T1" fmla="*/ 0 h 238"/>
                <a:gd name="T2" fmla="*/ 130 w 261"/>
                <a:gd name="T3" fmla="*/ 23 h 238"/>
                <a:gd name="T4" fmla="*/ 76 w 261"/>
                <a:gd name="T5" fmla="*/ 0 h 238"/>
                <a:gd name="T6" fmla="*/ 0 w 261"/>
                <a:gd name="T7" fmla="*/ 77 h 238"/>
                <a:gd name="T8" fmla="*/ 73 w 261"/>
                <a:gd name="T9" fmla="*/ 183 h 238"/>
                <a:gd name="T10" fmla="*/ 126 w 261"/>
                <a:gd name="T11" fmla="*/ 234 h 238"/>
                <a:gd name="T12" fmla="*/ 130 w 261"/>
                <a:gd name="T13" fmla="*/ 238 h 238"/>
                <a:gd name="T14" fmla="*/ 134 w 261"/>
                <a:gd name="T15" fmla="*/ 234 h 238"/>
                <a:gd name="T16" fmla="*/ 188 w 261"/>
                <a:gd name="T17" fmla="*/ 182 h 238"/>
                <a:gd name="T18" fmla="*/ 200 w 261"/>
                <a:gd name="T19" fmla="*/ 171 h 238"/>
                <a:gd name="T20" fmla="*/ 261 w 261"/>
                <a:gd name="T21" fmla="*/ 76 h 238"/>
                <a:gd name="T22" fmla="*/ 184 w 261"/>
                <a:gd name="T23" fmla="*/ 0 h 238"/>
                <a:gd name="T24" fmla="*/ 192 w 261"/>
                <a:gd name="T25" fmla="*/ 163 h 238"/>
                <a:gd name="T26" fmla="*/ 180 w 261"/>
                <a:gd name="T27" fmla="*/ 174 h 238"/>
                <a:gd name="T28" fmla="*/ 130 w 261"/>
                <a:gd name="T29" fmla="*/ 222 h 238"/>
                <a:gd name="T30" fmla="*/ 80 w 261"/>
                <a:gd name="T31" fmla="*/ 174 h 238"/>
                <a:gd name="T32" fmla="*/ 11 w 261"/>
                <a:gd name="T33" fmla="*/ 77 h 238"/>
                <a:gd name="T34" fmla="*/ 76 w 261"/>
                <a:gd name="T35" fmla="*/ 12 h 238"/>
                <a:gd name="T36" fmla="*/ 126 w 261"/>
                <a:gd name="T37" fmla="*/ 35 h 238"/>
                <a:gd name="T38" fmla="*/ 130 w 261"/>
                <a:gd name="T39" fmla="*/ 40 h 238"/>
                <a:gd name="T40" fmla="*/ 135 w 261"/>
                <a:gd name="T41" fmla="*/ 35 h 238"/>
                <a:gd name="T42" fmla="*/ 184 w 261"/>
                <a:gd name="T43" fmla="*/ 12 h 238"/>
                <a:gd name="T44" fmla="*/ 249 w 261"/>
                <a:gd name="T45" fmla="*/ 77 h 238"/>
                <a:gd name="T46" fmla="*/ 192 w 261"/>
                <a:gd name="T47" fmla="*/ 163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1" h="238">
                  <a:moveTo>
                    <a:pt x="184" y="0"/>
                  </a:moveTo>
                  <a:cubicBezTo>
                    <a:pt x="164" y="0"/>
                    <a:pt x="145" y="8"/>
                    <a:pt x="130" y="23"/>
                  </a:cubicBezTo>
                  <a:cubicBezTo>
                    <a:pt x="116" y="8"/>
                    <a:pt x="97" y="0"/>
                    <a:pt x="76" y="0"/>
                  </a:cubicBezTo>
                  <a:cubicBezTo>
                    <a:pt x="34" y="0"/>
                    <a:pt x="0" y="35"/>
                    <a:pt x="0" y="77"/>
                  </a:cubicBezTo>
                  <a:cubicBezTo>
                    <a:pt x="0" y="119"/>
                    <a:pt x="45" y="159"/>
                    <a:pt x="73" y="183"/>
                  </a:cubicBezTo>
                  <a:cubicBezTo>
                    <a:pt x="94" y="202"/>
                    <a:pt x="126" y="234"/>
                    <a:pt x="126" y="234"/>
                  </a:cubicBezTo>
                  <a:cubicBezTo>
                    <a:pt x="130" y="238"/>
                    <a:pt x="130" y="238"/>
                    <a:pt x="130" y="238"/>
                  </a:cubicBezTo>
                  <a:cubicBezTo>
                    <a:pt x="134" y="234"/>
                    <a:pt x="134" y="234"/>
                    <a:pt x="134" y="234"/>
                  </a:cubicBezTo>
                  <a:cubicBezTo>
                    <a:pt x="135" y="234"/>
                    <a:pt x="173" y="198"/>
                    <a:pt x="188" y="182"/>
                  </a:cubicBezTo>
                  <a:cubicBezTo>
                    <a:pt x="192" y="179"/>
                    <a:pt x="196" y="175"/>
                    <a:pt x="200" y="171"/>
                  </a:cubicBezTo>
                  <a:cubicBezTo>
                    <a:pt x="227" y="145"/>
                    <a:pt x="261" y="113"/>
                    <a:pt x="261" y="76"/>
                  </a:cubicBezTo>
                  <a:cubicBezTo>
                    <a:pt x="261" y="35"/>
                    <a:pt x="226" y="0"/>
                    <a:pt x="184" y="0"/>
                  </a:cubicBezTo>
                  <a:close/>
                  <a:moveTo>
                    <a:pt x="192" y="163"/>
                  </a:moveTo>
                  <a:cubicBezTo>
                    <a:pt x="188" y="167"/>
                    <a:pt x="184" y="171"/>
                    <a:pt x="180" y="174"/>
                  </a:cubicBezTo>
                  <a:cubicBezTo>
                    <a:pt x="168" y="187"/>
                    <a:pt x="141" y="213"/>
                    <a:pt x="130" y="222"/>
                  </a:cubicBezTo>
                  <a:cubicBezTo>
                    <a:pt x="121" y="213"/>
                    <a:pt x="97" y="190"/>
                    <a:pt x="80" y="174"/>
                  </a:cubicBezTo>
                  <a:cubicBezTo>
                    <a:pt x="54" y="152"/>
                    <a:pt x="11" y="114"/>
                    <a:pt x="11" y="77"/>
                  </a:cubicBezTo>
                  <a:cubicBezTo>
                    <a:pt x="11" y="41"/>
                    <a:pt x="40" y="12"/>
                    <a:pt x="76" y="12"/>
                  </a:cubicBezTo>
                  <a:cubicBezTo>
                    <a:pt x="95" y="12"/>
                    <a:pt x="113" y="20"/>
                    <a:pt x="126" y="35"/>
                  </a:cubicBezTo>
                  <a:cubicBezTo>
                    <a:pt x="130" y="40"/>
                    <a:pt x="130" y="40"/>
                    <a:pt x="130" y="40"/>
                  </a:cubicBezTo>
                  <a:cubicBezTo>
                    <a:pt x="135" y="35"/>
                    <a:pt x="135" y="35"/>
                    <a:pt x="135" y="35"/>
                  </a:cubicBezTo>
                  <a:cubicBezTo>
                    <a:pt x="147" y="20"/>
                    <a:pt x="165" y="12"/>
                    <a:pt x="184" y="12"/>
                  </a:cubicBezTo>
                  <a:cubicBezTo>
                    <a:pt x="220" y="12"/>
                    <a:pt x="249" y="41"/>
                    <a:pt x="249" y="77"/>
                  </a:cubicBezTo>
                  <a:cubicBezTo>
                    <a:pt x="249" y="108"/>
                    <a:pt x="218" y="138"/>
                    <a:pt x="19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7" name="Freeform 31">
              <a:extLst>
                <a:ext uri="{FF2B5EF4-FFF2-40B4-BE49-F238E27FC236}">
                  <a16:creationId xmlns:a16="http://schemas.microsoft.com/office/drawing/2014/main" id="{BF599561-8531-5046-B19F-1B42B10FA1B7}"/>
                </a:ext>
              </a:extLst>
            </p:cNvPr>
            <p:cNvSpPr>
              <a:spLocks/>
            </p:cNvSpPr>
            <p:nvPr/>
          </p:nvSpPr>
          <p:spPr bwMode="auto">
            <a:xfrm>
              <a:off x="2538974" y="2478183"/>
              <a:ext cx="105737" cy="42553"/>
            </a:xfrm>
            <a:custGeom>
              <a:avLst/>
              <a:gdLst>
                <a:gd name="T0" fmla="*/ 32 w 67"/>
                <a:gd name="T1" fmla="*/ 0 h 27"/>
                <a:gd name="T2" fmla="*/ 2 w 67"/>
                <a:gd name="T3" fmla="*/ 14 h 27"/>
                <a:gd name="T4" fmla="*/ 3 w 67"/>
                <a:gd name="T5" fmla="*/ 22 h 27"/>
                <a:gd name="T6" fmla="*/ 11 w 67"/>
                <a:gd name="T7" fmla="*/ 22 h 27"/>
                <a:gd name="T8" fmla="*/ 32 w 67"/>
                <a:gd name="T9" fmla="*/ 11 h 27"/>
                <a:gd name="T10" fmla="*/ 55 w 67"/>
                <a:gd name="T11" fmla="*/ 24 h 27"/>
                <a:gd name="T12" fmla="*/ 60 w 67"/>
                <a:gd name="T13" fmla="*/ 27 h 27"/>
                <a:gd name="T14" fmla="*/ 63 w 67"/>
                <a:gd name="T15" fmla="*/ 26 h 27"/>
                <a:gd name="T16" fmla="*/ 65 w 67"/>
                <a:gd name="T17" fmla="*/ 18 h 27"/>
                <a:gd name="T18" fmla="*/ 32 w 67"/>
                <a:gd name="T1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27">
                  <a:moveTo>
                    <a:pt x="32" y="0"/>
                  </a:moveTo>
                  <a:cubicBezTo>
                    <a:pt x="21" y="0"/>
                    <a:pt x="10" y="5"/>
                    <a:pt x="2" y="14"/>
                  </a:cubicBezTo>
                  <a:cubicBezTo>
                    <a:pt x="0" y="17"/>
                    <a:pt x="1" y="20"/>
                    <a:pt x="3" y="22"/>
                  </a:cubicBezTo>
                  <a:cubicBezTo>
                    <a:pt x="5" y="24"/>
                    <a:pt x="9" y="24"/>
                    <a:pt x="11" y="22"/>
                  </a:cubicBezTo>
                  <a:cubicBezTo>
                    <a:pt x="17" y="15"/>
                    <a:pt x="24" y="11"/>
                    <a:pt x="32" y="11"/>
                  </a:cubicBezTo>
                  <a:cubicBezTo>
                    <a:pt x="41" y="11"/>
                    <a:pt x="50" y="16"/>
                    <a:pt x="55" y="24"/>
                  </a:cubicBezTo>
                  <a:cubicBezTo>
                    <a:pt x="57" y="26"/>
                    <a:pt x="58" y="27"/>
                    <a:pt x="60" y="27"/>
                  </a:cubicBezTo>
                  <a:cubicBezTo>
                    <a:pt x="61" y="27"/>
                    <a:pt x="62" y="26"/>
                    <a:pt x="63" y="26"/>
                  </a:cubicBezTo>
                  <a:cubicBezTo>
                    <a:pt x="66" y="24"/>
                    <a:pt x="67" y="21"/>
                    <a:pt x="65" y="18"/>
                  </a:cubicBezTo>
                  <a:cubicBezTo>
                    <a:pt x="57" y="7"/>
                    <a:pt x="45" y="0"/>
                    <a:pt x="3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8" name="Freeform 32">
              <a:extLst>
                <a:ext uri="{FF2B5EF4-FFF2-40B4-BE49-F238E27FC236}">
                  <a16:creationId xmlns:a16="http://schemas.microsoft.com/office/drawing/2014/main" id="{D04B6EDD-07D9-7542-AB5A-BEF470DCC140}"/>
                </a:ext>
              </a:extLst>
            </p:cNvPr>
            <p:cNvSpPr>
              <a:spLocks/>
            </p:cNvSpPr>
            <p:nvPr/>
          </p:nvSpPr>
          <p:spPr bwMode="auto">
            <a:xfrm>
              <a:off x="2375210" y="2478183"/>
              <a:ext cx="107027" cy="42553"/>
            </a:xfrm>
            <a:custGeom>
              <a:avLst/>
              <a:gdLst>
                <a:gd name="T0" fmla="*/ 56 w 67"/>
                <a:gd name="T1" fmla="*/ 22 h 27"/>
                <a:gd name="T2" fmla="*/ 64 w 67"/>
                <a:gd name="T3" fmla="*/ 22 h 27"/>
                <a:gd name="T4" fmla="*/ 65 w 67"/>
                <a:gd name="T5" fmla="*/ 14 h 27"/>
                <a:gd name="T6" fmla="*/ 35 w 67"/>
                <a:gd name="T7" fmla="*/ 0 h 27"/>
                <a:gd name="T8" fmla="*/ 2 w 67"/>
                <a:gd name="T9" fmla="*/ 18 h 27"/>
                <a:gd name="T10" fmla="*/ 4 w 67"/>
                <a:gd name="T11" fmla="*/ 26 h 27"/>
                <a:gd name="T12" fmla="*/ 7 w 67"/>
                <a:gd name="T13" fmla="*/ 27 h 27"/>
                <a:gd name="T14" fmla="*/ 12 w 67"/>
                <a:gd name="T15" fmla="*/ 24 h 27"/>
                <a:gd name="T16" fmla="*/ 35 w 67"/>
                <a:gd name="T17" fmla="*/ 11 h 27"/>
                <a:gd name="T18" fmla="*/ 56 w 67"/>
                <a:gd name="T19"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27">
                  <a:moveTo>
                    <a:pt x="56" y="22"/>
                  </a:moveTo>
                  <a:cubicBezTo>
                    <a:pt x="58" y="24"/>
                    <a:pt x="62" y="24"/>
                    <a:pt x="64" y="22"/>
                  </a:cubicBezTo>
                  <a:cubicBezTo>
                    <a:pt x="66" y="20"/>
                    <a:pt x="67" y="17"/>
                    <a:pt x="65" y="14"/>
                  </a:cubicBezTo>
                  <a:cubicBezTo>
                    <a:pt x="57" y="5"/>
                    <a:pt x="46" y="0"/>
                    <a:pt x="35" y="0"/>
                  </a:cubicBezTo>
                  <a:cubicBezTo>
                    <a:pt x="22" y="0"/>
                    <a:pt x="10" y="6"/>
                    <a:pt x="2" y="18"/>
                  </a:cubicBezTo>
                  <a:cubicBezTo>
                    <a:pt x="0" y="21"/>
                    <a:pt x="1" y="24"/>
                    <a:pt x="4" y="26"/>
                  </a:cubicBezTo>
                  <a:cubicBezTo>
                    <a:pt x="4" y="27"/>
                    <a:pt x="6" y="27"/>
                    <a:pt x="7" y="27"/>
                  </a:cubicBezTo>
                  <a:cubicBezTo>
                    <a:pt x="9" y="27"/>
                    <a:pt x="10" y="26"/>
                    <a:pt x="12" y="24"/>
                  </a:cubicBezTo>
                  <a:cubicBezTo>
                    <a:pt x="17" y="16"/>
                    <a:pt x="26" y="11"/>
                    <a:pt x="35" y="11"/>
                  </a:cubicBezTo>
                  <a:cubicBezTo>
                    <a:pt x="43" y="11"/>
                    <a:pt x="50" y="15"/>
                    <a:pt x="56" y="2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9" name="Freeform 33">
              <a:extLst>
                <a:ext uri="{FF2B5EF4-FFF2-40B4-BE49-F238E27FC236}">
                  <a16:creationId xmlns:a16="http://schemas.microsoft.com/office/drawing/2014/main" id="{1EE4DC00-8661-914A-B40E-289E0F88D7C7}"/>
                </a:ext>
              </a:extLst>
            </p:cNvPr>
            <p:cNvSpPr>
              <a:spLocks/>
            </p:cNvSpPr>
            <p:nvPr/>
          </p:nvSpPr>
          <p:spPr bwMode="auto">
            <a:xfrm>
              <a:off x="2456448" y="2554263"/>
              <a:ext cx="105737" cy="41264"/>
            </a:xfrm>
            <a:custGeom>
              <a:avLst/>
              <a:gdLst>
                <a:gd name="T0" fmla="*/ 56 w 67"/>
                <a:gd name="T1" fmla="*/ 3 h 26"/>
                <a:gd name="T2" fmla="*/ 35 w 67"/>
                <a:gd name="T3" fmla="*/ 15 h 26"/>
                <a:gd name="T4" fmla="*/ 11 w 67"/>
                <a:gd name="T5" fmla="*/ 3 h 26"/>
                <a:gd name="T6" fmla="*/ 3 w 67"/>
                <a:gd name="T7" fmla="*/ 2 h 26"/>
                <a:gd name="T8" fmla="*/ 2 w 67"/>
                <a:gd name="T9" fmla="*/ 10 h 26"/>
                <a:gd name="T10" fmla="*/ 35 w 67"/>
                <a:gd name="T11" fmla="*/ 26 h 26"/>
                <a:gd name="T12" fmla="*/ 65 w 67"/>
                <a:gd name="T13" fmla="*/ 10 h 26"/>
                <a:gd name="T14" fmla="*/ 64 w 67"/>
                <a:gd name="T15" fmla="*/ 2 h 26"/>
                <a:gd name="T16" fmla="*/ 56 w 67"/>
                <a:gd name="T1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26">
                  <a:moveTo>
                    <a:pt x="56" y="3"/>
                  </a:moveTo>
                  <a:cubicBezTo>
                    <a:pt x="49" y="10"/>
                    <a:pt x="42" y="15"/>
                    <a:pt x="35" y="15"/>
                  </a:cubicBezTo>
                  <a:cubicBezTo>
                    <a:pt x="27" y="15"/>
                    <a:pt x="18" y="13"/>
                    <a:pt x="11" y="3"/>
                  </a:cubicBezTo>
                  <a:cubicBezTo>
                    <a:pt x="10" y="0"/>
                    <a:pt x="6" y="0"/>
                    <a:pt x="3" y="2"/>
                  </a:cubicBezTo>
                  <a:cubicBezTo>
                    <a:pt x="1" y="3"/>
                    <a:pt x="0" y="7"/>
                    <a:pt x="2" y="10"/>
                  </a:cubicBezTo>
                  <a:cubicBezTo>
                    <a:pt x="9" y="20"/>
                    <a:pt x="21" y="26"/>
                    <a:pt x="35" y="26"/>
                  </a:cubicBezTo>
                  <a:cubicBezTo>
                    <a:pt x="49" y="26"/>
                    <a:pt x="59" y="16"/>
                    <a:pt x="65" y="10"/>
                  </a:cubicBezTo>
                  <a:cubicBezTo>
                    <a:pt x="67" y="8"/>
                    <a:pt x="66" y="4"/>
                    <a:pt x="64" y="2"/>
                  </a:cubicBezTo>
                  <a:cubicBezTo>
                    <a:pt x="61" y="0"/>
                    <a:pt x="58" y="0"/>
                    <a:pt x="56"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10" name="Group 109">
            <a:extLst>
              <a:ext uri="{FF2B5EF4-FFF2-40B4-BE49-F238E27FC236}">
                <a16:creationId xmlns:a16="http://schemas.microsoft.com/office/drawing/2014/main" id="{1A713C9A-BF03-BD41-8215-B00066EC78EB}"/>
              </a:ext>
            </a:extLst>
          </p:cNvPr>
          <p:cNvGrpSpPr>
            <a:grpSpLocks noChangeAspect="1"/>
          </p:cNvGrpSpPr>
          <p:nvPr/>
        </p:nvGrpSpPr>
        <p:grpSpPr>
          <a:xfrm>
            <a:off x="3836847" y="2554300"/>
            <a:ext cx="384912" cy="374873"/>
            <a:chOff x="3763097" y="2377826"/>
            <a:chExt cx="368609" cy="358995"/>
          </a:xfrm>
          <a:solidFill>
            <a:schemeClr val="tx1"/>
          </a:solidFill>
        </p:grpSpPr>
        <p:sp>
          <p:nvSpPr>
            <p:cNvPr id="111" name="Freeform 37">
              <a:extLst>
                <a:ext uri="{FF2B5EF4-FFF2-40B4-BE49-F238E27FC236}">
                  <a16:creationId xmlns:a16="http://schemas.microsoft.com/office/drawing/2014/main" id="{F56F542C-2304-F84F-A6C2-B42DAB3E4118}"/>
                </a:ext>
              </a:extLst>
            </p:cNvPr>
            <p:cNvSpPr>
              <a:spLocks noEditPoints="1"/>
            </p:cNvSpPr>
            <p:nvPr/>
          </p:nvSpPr>
          <p:spPr bwMode="auto">
            <a:xfrm>
              <a:off x="3763097" y="2377826"/>
              <a:ext cx="368609" cy="358995"/>
            </a:xfrm>
            <a:custGeom>
              <a:avLst/>
              <a:gdLst>
                <a:gd name="T0" fmla="*/ 172 w 186"/>
                <a:gd name="T1" fmla="*/ 65 h 181"/>
                <a:gd name="T2" fmla="*/ 168 w 186"/>
                <a:gd name="T3" fmla="*/ 36 h 181"/>
                <a:gd name="T4" fmla="*/ 142 w 186"/>
                <a:gd name="T5" fmla="*/ 24 h 181"/>
                <a:gd name="T6" fmla="*/ 122 w 186"/>
                <a:gd name="T7" fmla="*/ 2 h 181"/>
                <a:gd name="T8" fmla="*/ 93 w 186"/>
                <a:gd name="T9" fmla="*/ 8 h 181"/>
                <a:gd name="T10" fmla="*/ 64 w 186"/>
                <a:gd name="T11" fmla="*/ 2 h 181"/>
                <a:gd name="T12" fmla="*/ 44 w 186"/>
                <a:gd name="T13" fmla="*/ 23 h 181"/>
                <a:gd name="T14" fmla="*/ 18 w 186"/>
                <a:gd name="T15" fmla="*/ 36 h 181"/>
                <a:gd name="T16" fmla="*/ 14 w 186"/>
                <a:gd name="T17" fmla="*/ 65 h 181"/>
                <a:gd name="T18" fmla="*/ 0 w 186"/>
                <a:gd name="T19" fmla="*/ 91 h 181"/>
                <a:gd name="T20" fmla="*/ 14 w 186"/>
                <a:gd name="T21" fmla="*/ 116 h 181"/>
                <a:gd name="T22" fmla="*/ 18 w 186"/>
                <a:gd name="T23" fmla="*/ 145 h 181"/>
                <a:gd name="T24" fmla="*/ 44 w 186"/>
                <a:gd name="T25" fmla="*/ 158 h 181"/>
                <a:gd name="T26" fmla="*/ 64 w 186"/>
                <a:gd name="T27" fmla="*/ 179 h 181"/>
                <a:gd name="T28" fmla="*/ 93 w 186"/>
                <a:gd name="T29" fmla="*/ 174 h 181"/>
                <a:gd name="T30" fmla="*/ 117 w 186"/>
                <a:gd name="T31" fmla="*/ 180 h 181"/>
                <a:gd name="T32" fmla="*/ 135 w 186"/>
                <a:gd name="T33" fmla="*/ 166 h 181"/>
                <a:gd name="T34" fmla="*/ 152 w 186"/>
                <a:gd name="T35" fmla="*/ 154 h 181"/>
                <a:gd name="T36" fmla="*/ 171 w 186"/>
                <a:gd name="T37" fmla="*/ 127 h 181"/>
                <a:gd name="T38" fmla="*/ 178 w 186"/>
                <a:gd name="T39" fmla="*/ 108 h 181"/>
                <a:gd name="T40" fmla="*/ 178 w 186"/>
                <a:gd name="T41" fmla="*/ 74 h 181"/>
                <a:gd name="T42" fmla="*/ 163 w 186"/>
                <a:gd name="T43" fmla="*/ 114 h 181"/>
                <a:gd name="T44" fmla="*/ 161 w 186"/>
                <a:gd name="T45" fmla="*/ 140 h 181"/>
                <a:gd name="T46" fmla="*/ 136 w 186"/>
                <a:gd name="T47" fmla="*/ 150 h 181"/>
                <a:gd name="T48" fmla="*/ 119 w 186"/>
                <a:gd name="T49" fmla="*/ 170 h 181"/>
                <a:gd name="T50" fmla="*/ 93 w 186"/>
                <a:gd name="T51" fmla="*/ 165 h 181"/>
                <a:gd name="T52" fmla="*/ 67 w 186"/>
                <a:gd name="T53" fmla="*/ 170 h 181"/>
                <a:gd name="T54" fmla="*/ 50 w 186"/>
                <a:gd name="T55" fmla="*/ 150 h 181"/>
                <a:gd name="T56" fmla="*/ 25 w 186"/>
                <a:gd name="T57" fmla="*/ 140 h 181"/>
                <a:gd name="T58" fmla="*/ 23 w 186"/>
                <a:gd name="T59" fmla="*/ 114 h 181"/>
                <a:gd name="T60" fmla="*/ 9 w 186"/>
                <a:gd name="T61" fmla="*/ 91 h 181"/>
                <a:gd name="T62" fmla="*/ 23 w 186"/>
                <a:gd name="T63" fmla="*/ 68 h 181"/>
                <a:gd name="T64" fmla="*/ 25 w 186"/>
                <a:gd name="T65" fmla="*/ 41 h 181"/>
                <a:gd name="T66" fmla="*/ 50 w 186"/>
                <a:gd name="T67" fmla="*/ 31 h 181"/>
                <a:gd name="T68" fmla="*/ 67 w 186"/>
                <a:gd name="T69" fmla="*/ 11 h 181"/>
                <a:gd name="T70" fmla="*/ 93 w 186"/>
                <a:gd name="T71" fmla="*/ 17 h 181"/>
                <a:gd name="T72" fmla="*/ 119 w 186"/>
                <a:gd name="T73" fmla="*/ 11 h 181"/>
                <a:gd name="T74" fmla="*/ 136 w 186"/>
                <a:gd name="T75" fmla="*/ 31 h 181"/>
                <a:gd name="T76" fmla="*/ 161 w 186"/>
                <a:gd name="T77" fmla="*/ 41 h 181"/>
                <a:gd name="T78" fmla="*/ 163 w 186"/>
                <a:gd name="T79" fmla="*/ 68 h 181"/>
                <a:gd name="T80" fmla="*/ 177 w 186"/>
                <a:gd name="T81" fmla="*/ 9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6" h="181">
                  <a:moveTo>
                    <a:pt x="178" y="74"/>
                  </a:moveTo>
                  <a:cubicBezTo>
                    <a:pt x="175" y="71"/>
                    <a:pt x="173" y="68"/>
                    <a:pt x="172" y="65"/>
                  </a:cubicBezTo>
                  <a:cubicBezTo>
                    <a:pt x="171" y="62"/>
                    <a:pt x="171" y="58"/>
                    <a:pt x="171" y="54"/>
                  </a:cubicBezTo>
                  <a:cubicBezTo>
                    <a:pt x="172" y="48"/>
                    <a:pt x="172" y="41"/>
                    <a:pt x="168" y="36"/>
                  </a:cubicBezTo>
                  <a:cubicBezTo>
                    <a:pt x="164" y="31"/>
                    <a:pt x="158" y="29"/>
                    <a:pt x="152" y="27"/>
                  </a:cubicBezTo>
                  <a:cubicBezTo>
                    <a:pt x="148" y="26"/>
                    <a:pt x="144" y="25"/>
                    <a:pt x="142" y="24"/>
                  </a:cubicBezTo>
                  <a:cubicBezTo>
                    <a:pt x="139" y="22"/>
                    <a:pt x="137" y="19"/>
                    <a:pt x="135" y="15"/>
                  </a:cubicBezTo>
                  <a:cubicBezTo>
                    <a:pt x="132" y="10"/>
                    <a:pt x="128" y="4"/>
                    <a:pt x="122" y="2"/>
                  </a:cubicBezTo>
                  <a:cubicBezTo>
                    <a:pt x="116" y="0"/>
                    <a:pt x="109" y="2"/>
                    <a:pt x="103" y="5"/>
                  </a:cubicBezTo>
                  <a:cubicBezTo>
                    <a:pt x="100" y="6"/>
                    <a:pt x="96" y="8"/>
                    <a:pt x="93" y="8"/>
                  </a:cubicBezTo>
                  <a:cubicBezTo>
                    <a:pt x="90" y="8"/>
                    <a:pt x="86" y="6"/>
                    <a:pt x="82" y="5"/>
                  </a:cubicBezTo>
                  <a:cubicBezTo>
                    <a:pt x="76" y="2"/>
                    <a:pt x="70" y="0"/>
                    <a:pt x="64" y="2"/>
                  </a:cubicBezTo>
                  <a:cubicBezTo>
                    <a:pt x="58" y="4"/>
                    <a:pt x="54" y="10"/>
                    <a:pt x="51" y="15"/>
                  </a:cubicBezTo>
                  <a:cubicBezTo>
                    <a:pt x="48" y="19"/>
                    <a:pt x="46" y="22"/>
                    <a:pt x="44" y="23"/>
                  </a:cubicBezTo>
                  <a:cubicBezTo>
                    <a:pt x="42" y="25"/>
                    <a:pt x="38" y="26"/>
                    <a:pt x="34" y="27"/>
                  </a:cubicBezTo>
                  <a:cubicBezTo>
                    <a:pt x="28" y="29"/>
                    <a:pt x="22" y="31"/>
                    <a:pt x="18" y="36"/>
                  </a:cubicBezTo>
                  <a:cubicBezTo>
                    <a:pt x="14" y="41"/>
                    <a:pt x="14" y="48"/>
                    <a:pt x="14" y="54"/>
                  </a:cubicBezTo>
                  <a:cubicBezTo>
                    <a:pt x="15" y="58"/>
                    <a:pt x="15" y="62"/>
                    <a:pt x="14" y="65"/>
                  </a:cubicBezTo>
                  <a:cubicBezTo>
                    <a:pt x="13" y="68"/>
                    <a:pt x="11" y="71"/>
                    <a:pt x="8" y="74"/>
                  </a:cubicBezTo>
                  <a:cubicBezTo>
                    <a:pt x="4" y="78"/>
                    <a:pt x="0" y="84"/>
                    <a:pt x="0" y="91"/>
                  </a:cubicBezTo>
                  <a:cubicBezTo>
                    <a:pt x="0" y="98"/>
                    <a:pt x="4" y="103"/>
                    <a:pt x="8" y="108"/>
                  </a:cubicBezTo>
                  <a:cubicBezTo>
                    <a:pt x="11" y="111"/>
                    <a:pt x="13" y="114"/>
                    <a:pt x="14" y="116"/>
                  </a:cubicBezTo>
                  <a:cubicBezTo>
                    <a:pt x="15" y="119"/>
                    <a:pt x="15" y="123"/>
                    <a:pt x="14" y="127"/>
                  </a:cubicBezTo>
                  <a:cubicBezTo>
                    <a:pt x="14" y="133"/>
                    <a:pt x="14" y="140"/>
                    <a:pt x="18" y="145"/>
                  </a:cubicBezTo>
                  <a:cubicBezTo>
                    <a:pt x="22" y="151"/>
                    <a:pt x="28" y="153"/>
                    <a:pt x="34" y="154"/>
                  </a:cubicBezTo>
                  <a:cubicBezTo>
                    <a:pt x="38" y="155"/>
                    <a:pt x="42" y="156"/>
                    <a:pt x="44" y="158"/>
                  </a:cubicBezTo>
                  <a:cubicBezTo>
                    <a:pt x="46" y="160"/>
                    <a:pt x="48" y="163"/>
                    <a:pt x="51" y="166"/>
                  </a:cubicBezTo>
                  <a:cubicBezTo>
                    <a:pt x="54" y="171"/>
                    <a:pt x="58" y="177"/>
                    <a:pt x="64" y="179"/>
                  </a:cubicBezTo>
                  <a:cubicBezTo>
                    <a:pt x="70" y="181"/>
                    <a:pt x="76" y="179"/>
                    <a:pt x="82" y="177"/>
                  </a:cubicBezTo>
                  <a:cubicBezTo>
                    <a:pt x="86" y="175"/>
                    <a:pt x="90" y="174"/>
                    <a:pt x="93" y="174"/>
                  </a:cubicBezTo>
                  <a:cubicBezTo>
                    <a:pt x="96" y="174"/>
                    <a:pt x="100" y="175"/>
                    <a:pt x="103" y="177"/>
                  </a:cubicBezTo>
                  <a:cubicBezTo>
                    <a:pt x="108" y="178"/>
                    <a:pt x="112" y="180"/>
                    <a:pt x="117" y="180"/>
                  </a:cubicBezTo>
                  <a:cubicBezTo>
                    <a:pt x="119" y="180"/>
                    <a:pt x="120" y="180"/>
                    <a:pt x="122" y="179"/>
                  </a:cubicBezTo>
                  <a:cubicBezTo>
                    <a:pt x="128" y="177"/>
                    <a:pt x="132" y="171"/>
                    <a:pt x="135" y="166"/>
                  </a:cubicBezTo>
                  <a:cubicBezTo>
                    <a:pt x="137" y="163"/>
                    <a:pt x="139" y="160"/>
                    <a:pt x="142" y="158"/>
                  </a:cubicBezTo>
                  <a:cubicBezTo>
                    <a:pt x="144" y="156"/>
                    <a:pt x="148" y="155"/>
                    <a:pt x="152" y="154"/>
                  </a:cubicBezTo>
                  <a:cubicBezTo>
                    <a:pt x="158" y="153"/>
                    <a:pt x="164" y="151"/>
                    <a:pt x="168" y="145"/>
                  </a:cubicBezTo>
                  <a:cubicBezTo>
                    <a:pt x="172" y="140"/>
                    <a:pt x="172" y="133"/>
                    <a:pt x="171" y="127"/>
                  </a:cubicBezTo>
                  <a:cubicBezTo>
                    <a:pt x="171" y="123"/>
                    <a:pt x="171" y="119"/>
                    <a:pt x="172" y="116"/>
                  </a:cubicBezTo>
                  <a:cubicBezTo>
                    <a:pt x="173" y="114"/>
                    <a:pt x="175" y="111"/>
                    <a:pt x="178" y="108"/>
                  </a:cubicBezTo>
                  <a:cubicBezTo>
                    <a:pt x="182" y="103"/>
                    <a:pt x="186" y="98"/>
                    <a:pt x="186" y="91"/>
                  </a:cubicBezTo>
                  <a:cubicBezTo>
                    <a:pt x="186" y="84"/>
                    <a:pt x="182" y="78"/>
                    <a:pt x="178" y="74"/>
                  </a:cubicBezTo>
                  <a:close/>
                  <a:moveTo>
                    <a:pt x="170" y="102"/>
                  </a:moveTo>
                  <a:cubicBezTo>
                    <a:pt x="168" y="106"/>
                    <a:pt x="165" y="109"/>
                    <a:pt x="163" y="114"/>
                  </a:cubicBezTo>
                  <a:cubicBezTo>
                    <a:pt x="162" y="118"/>
                    <a:pt x="162" y="123"/>
                    <a:pt x="162" y="128"/>
                  </a:cubicBezTo>
                  <a:cubicBezTo>
                    <a:pt x="162" y="133"/>
                    <a:pt x="163" y="137"/>
                    <a:pt x="161" y="140"/>
                  </a:cubicBezTo>
                  <a:cubicBezTo>
                    <a:pt x="159" y="143"/>
                    <a:pt x="154" y="144"/>
                    <a:pt x="149" y="145"/>
                  </a:cubicBezTo>
                  <a:cubicBezTo>
                    <a:pt x="145" y="146"/>
                    <a:pt x="140" y="148"/>
                    <a:pt x="136" y="150"/>
                  </a:cubicBezTo>
                  <a:cubicBezTo>
                    <a:pt x="133" y="153"/>
                    <a:pt x="130" y="157"/>
                    <a:pt x="127" y="161"/>
                  </a:cubicBezTo>
                  <a:cubicBezTo>
                    <a:pt x="125" y="165"/>
                    <a:pt x="122" y="169"/>
                    <a:pt x="119" y="170"/>
                  </a:cubicBezTo>
                  <a:cubicBezTo>
                    <a:pt x="116" y="171"/>
                    <a:pt x="111" y="170"/>
                    <a:pt x="107" y="168"/>
                  </a:cubicBezTo>
                  <a:cubicBezTo>
                    <a:pt x="102" y="166"/>
                    <a:pt x="98" y="165"/>
                    <a:pt x="93" y="165"/>
                  </a:cubicBezTo>
                  <a:cubicBezTo>
                    <a:pt x="88" y="165"/>
                    <a:pt x="84" y="166"/>
                    <a:pt x="79" y="168"/>
                  </a:cubicBezTo>
                  <a:cubicBezTo>
                    <a:pt x="74" y="170"/>
                    <a:pt x="70" y="171"/>
                    <a:pt x="67" y="170"/>
                  </a:cubicBezTo>
                  <a:cubicBezTo>
                    <a:pt x="64" y="169"/>
                    <a:pt x="61" y="165"/>
                    <a:pt x="58" y="161"/>
                  </a:cubicBezTo>
                  <a:cubicBezTo>
                    <a:pt x="56" y="157"/>
                    <a:pt x="53" y="153"/>
                    <a:pt x="50" y="150"/>
                  </a:cubicBezTo>
                  <a:cubicBezTo>
                    <a:pt x="46" y="148"/>
                    <a:pt x="41" y="146"/>
                    <a:pt x="37" y="145"/>
                  </a:cubicBezTo>
                  <a:cubicBezTo>
                    <a:pt x="32" y="144"/>
                    <a:pt x="27" y="143"/>
                    <a:pt x="25" y="140"/>
                  </a:cubicBezTo>
                  <a:cubicBezTo>
                    <a:pt x="23" y="137"/>
                    <a:pt x="23" y="133"/>
                    <a:pt x="24" y="128"/>
                  </a:cubicBezTo>
                  <a:cubicBezTo>
                    <a:pt x="24" y="123"/>
                    <a:pt x="24" y="118"/>
                    <a:pt x="23" y="114"/>
                  </a:cubicBezTo>
                  <a:cubicBezTo>
                    <a:pt x="21" y="109"/>
                    <a:pt x="18" y="106"/>
                    <a:pt x="15" y="102"/>
                  </a:cubicBezTo>
                  <a:cubicBezTo>
                    <a:pt x="12" y="98"/>
                    <a:pt x="9" y="94"/>
                    <a:pt x="9" y="91"/>
                  </a:cubicBezTo>
                  <a:cubicBezTo>
                    <a:pt x="9" y="87"/>
                    <a:pt x="12" y="83"/>
                    <a:pt x="15" y="79"/>
                  </a:cubicBezTo>
                  <a:cubicBezTo>
                    <a:pt x="18" y="76"/>
                    <a:pt x="21" y="72"/>
                    <a:pt x="23" y="68"/>
                  </a:cubicBezTo>
                  <a:cubicBezTo>
                    <a:pt x="24" y="63"/>
                    <a:pt x="24" y="59"/>
                    <a:pt x="24" y="54"/>
                  </a:cubicBezTo>
                  <a:cubicBezTo>
                    <a:pt x="23" y="49"/>
                    <a:pt x="23" y="44"/>
                    <a:pt x="25" y="41"/>
                  </a:cubicBezTo>
                  <a:cubicBezTo>
                    <a:pt x="27" y="39"/>
                    <a:pt x="32" y="37"/>
                    <a:pt x="37" y="36"/>
                  </a:cubicBezTo>
                  <a:cubicBezTo>
                    <a:pt x="41" y="35"/>
                    <a:pt x="46" y="34"/>
                    <a:pt x="50" y="31"/>
                  </a:cubicBezTo>
                  <a:cubicBezTo>
                    <a:pt x="53" y="28"/>
                    <a:pt x="56" y="24"/>
                    <a:pt x="58" y="20"/>
                  </a:cubicBezTo>
                  <a:cubicBezTo>
                    <a:pt x="61" y="16"/>
                    <a:pt x="64" y="12"/>
                    <a:pt x="67" y="11"/>
                  </a:cubicBezTo>
                  <a:cubicBezTo>
                    <a:pt x="70" y="10"/>
                    <a:pt x="74" y="12"/>
                    <a:pt x="79" y="13"/>
                  </a:cubicBezTo>
                  <a:cubicBezTo>
                    <a:pt x="84" y="15"/>
                    <a:pt x="88" y="17"/>
                    <a:pt x="93" y="17"/>
                  </a:cubicBezTo>
                  <a:cubicBezTo>
                    <a:pt x="98" y="17"/>
                    <a:pt x="102" y="15"/>
                    <a:pt x="107" y="13"/>
                  </a:cubicBezTo>
                  <a:cubicBezTo>
                    <a:pt x="111" y="12"/>
                    <a:pt x="116" y="10"/>
                    <a:pt x="119" y="11"/>
                  </a:cubicBezTo>
                  <a:cubicBezTo>
                    <a:pt x="122" y="12"/>
                    <a:pt x="125" y="16"/>
                    <a:pt x="127" y="20"/>
                  </a:cubicBezTo>
                  <a:cubicBezTo>
                    <a:pt x="130" y="24"/>
                    <a:pt x="133" y="28"/>
                    <a:pt x="136" y="31"/>
                  </a:cubicBezTo>
                  <a:cubicBezTo>
                    <a:pt x="140" y="34"/>
                    <a:pt x="145" y="35"/>
                    <a:pt x="149" y="36"/>
                  </a:cubicBezTo>
                  <a:cubicBezTo>
                    <a:pt x="154" y="37"/>
                    <a:pt x="159" y="39"/>
                    <a:pt x="161" y="41"/>
                  </a:cubicBezTo>
                  <a:cubicBezTo>
                    <a:pt x="163" y="44"/>
                    <a:pt x="162" y="49"/>
                    <a:pt x="162" y="54"/>
                  </a:cubicBezTo>
                  <a:cubicBezTo>
                    <a:pt x="162" y="59"/>
                    <a:pt x="162" y="63"/>
                    <a:pt x="163" y="68"/>
                  </a:cubicBezTo>
                  <a:cubicBezTo>
                    <a:pt x="165" y="72"/>
                    <a:pt x="168" y="76"/>
                    <a:pt x="170" y="79"/>
                  </a:cubicBezTo>
                  <a:cubicBezTo>
                    <a:pt x="174" y="83"/>
                    <a:pt x="177" y="87"/>
                    <a:pt x="177" y="91"/>
                  </a:cubicBezTo>
                  <a:cubicBezTo>
                    <a:pt x="177" y="94"/>
                    <a:pt x="174" y="98"/>
                    <a:pt x="170" y="10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2" name="Freeform 38">
              <a:extLst>
                <a:ext uri="{FF2B5EF4-FFF2-40B4-BE49-F238E27FC236}">
                  <a16:creationId xmlns:a16="http://schemas.microsoft.com/office/drawing/2014/main" id="{8CB58969-8BA5-8C4F-9886-8C702E0E3062}"/>
                </a:ext>
              </a:extLst>
            </p:cNvPr>
            <p:cNvSpPr>
              <a:spLocks/>
            </p:cNvSpPr>
            <p:nvPr/>
          </p:nvSpPr>
          <p:spPr bwMode="auto">
            <a:xfrm>
              <a:off x="3846435" y="2456356"/>
              <a:ext cx="201934" cy="203537"/>
            </a:xfrm>
            <a:custGeom>
              <a:avLst/>
              <a:gdLst>
                <a:gd name="T0" fmla="*/ 51 w 102"/>
                <a:gd name="T1" fmla="*/ 92 h 102"/>
                <a:gd name="T2" fmla="*/ 9 w 102"/>
                <a:gd name="T3" fmla="*/ 51 h 102"/>
                <a:gd name="T4" fmla="*/ 51 w 102"/>
                <a:gd name="T5" fmla="*/ 9 h 102"/>
                <a:gd name="T6" fmla="*/ 51 w 102"/>
                <a:gd name="T7" fmla="*/ 0 h 102"/>
                <a:gd name="T8" fmla="*/ 0 w 102"/>
                <a:gd name="T9" fmla="*/ 51 h 102"/>
                <a:gd name="T10" fmla="*/ 51 w 102"/>
                <a:gd name="T11" fmla="*/ 102 h 102"/>
                <a:gd name="T12" fmla="*/ 102 w 102"/>
                <a:gd name="T13" fmla="*/ 51 h 102"/>
                <a:gd name="T14" fmla="*/ 93 w 102"/>
                <a:gd name="T15" fmla="*/ 51 h 102"/>
                <a:gd name="T16" fmla="*/ 51 w 102"/>
                <a:gd name="T17"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102">
                  <a:moveTo>
                    <a:pt x="51" y="92"/>
                  </a:moveTo>
                  <a:cubicBezTo>
                    <a:pt x="28" y="92"/>
                    <a:pt x="9" y="74"/>
                    <a:pt x="9" y="51"/>
                  </a:cubicBezTo>
                  <a:cubicBezTo>
                    <a:pt x="9" y="28"/>
                    <a:pt x="28" y="9"/>
                    <a:pt x="51" y="9"/>
                  </a:cubicBezTo>
                  <a:cubicBezTo>
                    <a:pt x="51" y="0"/>
                    <a:pt x="51" y="0"/>
                    <a:pt x="51" y="0"/>
                  </a:cubicBezTo>
                  <a:cubicBezTo>
                    <a:pt x="23" y="0"/>
                    <a:pt x="0" y="23"/>
                    <a:pt x="0" y="51"/>
                  </a:cubicBezTo>
                  <a:cubicBezTo>
                    <a:pt x="0" y="79"/>
                    <a:pt x="23" y="102"/>
                    <a:pt x="51" y="102"/>
                  </a:cubicBezTo>
                  <a:cubicBezTo>
                    <a:pt x="79" y="102"/>
                    <a:pt x="102" y="79"/>
                    <a:pt x="102" y="51"/>
                  </a:cubicBezTo>
                  <a:cubicBezTo>
                    <a:pt x="93" y="51"/>
                    <a:pt x="93" y="51"/>
                    <a:pt x="93" y="51"/>
                  </a:cubicBezTo>
                  <a:cubicBezTo>
                    <a:pt x="93" y="74"/>
                    <a:pt x="74" y="92"/>
                    <a:pt x="51" y="9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3" name="Freeform 39">
              <a:extLst>
                <a:ext uri="{FF2B5EF4-FFF2-40B4-BE49-F238E27FC236}">
                  <a16:creationId xmlns:a16="http://schemas.microsoft.com/office/drawing/2014/main" id="{F249BCAA-654B-CC4C-A7A3-BCEA3AE79ED3}"/>
                </a:ext>
              </a:extLst>
            </p:cNvPr>
            <p:cNvSpPr>
              <a:spLocks/>
            </p:cNvSpPr>
            <p:nvPr/>
          </p:nvSpPr>
          <p:spPr bwMode="auto">
            <a:xfrm>
              <a:off x="3904130" y="2478794"/>
              <a:ext cx="123404" cy="110583"/>
            </a:xfrm>
            <a:custGeom>
              <a:avLst/>
              <a:gdLst>
                <a:gd name="T0" fmla="*/ 8 w 77"/>
                <a:gd name="T1" fmla="*/ 33 h 69"/>
                <a:gd name="T2" fmla="*/ 0 w 77"/>
                <a:gd name="T3" fmla="*/ 42 h 69"/>
                <a:gd name="T4" fmla="*/ 27 w 77"/>
                <a:gd name="T5" fmla="*/ 69 h 69"/>
                <a:gd name="T6" fmla="*/ 77 w 77"/>
                <a:gd name="T7" fmla="*/ 7 h 69"/>
                <a:gd name="T8" fmla="*/ 68 w 77"/>
                <a:gd name="T9" fmla="*/ 0 h 69"/>
                <a:gd name="T10" fmla="*/ 27 w 77"/>
                <a:gd name="T11" fmla="*/ 52 h 69"/>
                <a:gd name="T12" fmla="*/ 8 w 77"/>
                <a:gd name="T13" fmla="*/ 33 h 69"/>
              </a:gdLst>
              <a:ahLst/>
              <a:cxnLst>
                <a:cxn ang="0">
                  <a:pos x="T0" y="T1"/>
                </a:cxn>
                <a:cxn ang="0">
                  <a:pos x="T2" y="T3"/>
                </a:cxn>
                <a:cxn ang="0">
                  <a:pos x="T4" y="T5"/>
                </a:cxn>
                <a:cxn ang="0">
                  <a:pos x="T6" y="T7"/>
                </a:cxn>
                <a:cxn ang="0">
                  <a:pos x="T8" y="T9"/>
                </a:cxn>
                <a:cxn ang="0">
                  <a:pos x="T10" y="T11"/>
                </a:cxn>
                <a:cxn ang="0">
                  <a:pos x="T12" y="T13"/>
                </a:cxn>
              </a:cxnLst>
              <a:rect l="0" t="0" r="r" b="b"/>
              <a:pathLst>
                <a:path w="77" h="69">
                  <a:moveTo>
                    <a:pt x="8" y="33"/>
                  </a:moveTo>
                  <a:lnTo>
                    <a:pt x="0" y="42"/>
                  </a:lnTo>
                  <a:lnTo>
                    <a:pt x="27" y="69"/>
                  </a:lnTo>
                  <a:lnTo>
                    <a:pt x="77" y="7"/>
                  </a:lnTo>
                  <a:lnTo>
                    <a:pt x="68" y="0"/>
                  </a:lnTo>
                  <a:lnTo>
                    <a:pt x="27" y="52"/>
                  </a:lnTo>
                  <a:lnTo>
                    <a:pt x="8"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14" name="Freeform 43">
            <a:extLst>
              <a:ext uri="{FF2B5EF4-FFF2-40B4-BE49-F238E27FC236}">
                <a16:creationId xmlns:a16="http://schemas.microsoft.com/office/drawing/2014/main" id="{62B5B07E-94A1-D340-B6BE-3105D27FD7B3}"/>
              </a:ext>
            </a:extLst>
          </p:cNvPr>
          <p:cNvSpPr>
            <a:spLocks noChangeAspect="1" noEditPoints="1"/>
          </p:cNvSpPr>
          <p:nvPr/>
        </p:nvSpPr>
        <p:spPr bwMode="auto">
          <a:xfrm>
            <a:off x="5133432" y="2574526"/>
            <a:ext cx="476722" cy="354647"/>
          </a:xfrm>
          <a:custGeom>
            <a:avLst/>
            <a:gdLst>
              <a:gd name="T0" fmla="*/ 80 w 369"/>
              <a:gd name="T1" fmla="*/ 222 h 273"/>
              <a:gd name="T2" fmla="*/ 72 w 369"/>
              <a:gd name="T3" fmla="*/ 230 h 273"/>
              <a:gd name="T4" fmla="*/ 8 w 369"/>
              <a:gd name="T5" fmla="*/ 230 h 273"/>
              <a:gd name="T6" fmla="*/ 0 w 369"/>
              <a:gd name="T7" fmla="*/ 222 h 273"/>
              <a:gd name="T8" fmla="*/ 8 w 369"/>
              <a:gd name="T9" fmla="*/ 214 h 273"/>
              <a:gd name="T10" fmla="*/ 72 w 369"/>
              <a:gd name="T11" fmla="*/ 214 h 273"/>
              <a:gd name="T12" fmla="*/ 80 w 369"/>
              <a:gd name="T13" fmla="*/ 222 h 273"/>
              <a:gd name="T14" fmla="*/ 366 w 369"/>
              <a:gd name="T15" fmla="*/ 217 h 273"/>
              <a:gd name="T16" fmla="*/ 324 w 369"/>
              <a:gd name="T17" fmla="*/ 174 h 273"/>
              <a:gd name="T18" fmla="*/ 312 w 369"/>
              <a:gd name="T19" fmla="*/ 174 h 273"/>
              <a:gd name="T20" fmla="*/ 312 w 369"/>
              <a:gd name="T21" fmla="*/ 186 h 273"/>
              <a:gd name="T22" fmla="*/ 341 w 369"/>
              <a:gd name="T23" fmla="*/ 214 h 273"/>
              <a:gd name="T24" fmla="*/ 176 w 369"/>
              <a:gd name="T25" fmla="*/ 214 h 273"/>
              <a:gd name="T26" fmla="*/ 85 w 369"/>
              <a:gd name="T27" fmla="*/ 123 h 273"/>
              <a:gd name="T28" fmla="*/ 176 w 369"/>
              <a:gd name="T29" fmla="*/ 32 h 273"/>
              <a:gd name="T30" fmla="*/ 267 w 369"/>
              <a:gd name="T31" fmla="*/ 123 h 273"/>
              <a:gd name="T32" fmla="*/ 254 w 369"/>
              <a:gd name="T33" fmla="*/ 169 h 273"/>
              <a:gd name="T34" fmla="*/ 252 w 369"/>
              <a:gd name="T35" fmla="*/ 173 h 273"/>
              <a:gd name="T36" fmla="*/ 254 w 369"/>
              <a:gd name="T37" fmla="*/ 184 h 273"/>
              <a:gd name="T38" fmla="*/ 265 w 369"/>
              <a:gd name="T39" fmla="*/ 182 h 273"/>
              <a:gd name="T40" fmla="*/ 265 w 369"/>
              <a:gd name="T41" fmla="*/ 182 h 273"/>
              <a:gd name="T42" fmla="*/ 268 w 369"/>
              <a:gd name="T43" fmla="*/ 178 h 273"/>
              <a:gd name="T44" fmla="*/ 230 w 369"/>
              <a:gd name="T45" fmla="*/ 31 h 273"/>
              <a:gd name="T46" fmla="*/ 83 w 369"/>
              <a:gd name="T47" fmla="*/ 68 h 273"/>
              <a:gd name="T48" fmla="*/ 121 w 369"/>
              <a:gd name="T49" fmla="*/ 215 h 273"/>
              <a:gd name="T50" fmla="*/ 176 w 369"/>
              <a:gd name="T51" fmla="*/ 230 h 273"/>
              <a:gd name="T52" fmla="*/ 341 w 369"/>
              <a:gd name="T53" fmla="*/ 230 h 273"/>
              <a:gd name="T54" fmla="*/ 312 w 369"/>
              <a:gd name="T55" fmla="*/ 259 h 273"/>
              <a:gd name="T56" fmla="*/ 312 w 369"/>
              <a:gd name="T57" fmla="*/ 270 h 273"/>
              <a:gd name="T58" fmla="*/ 324 w 369"/>
              <a:gd name="T59" fmla="*/ 270 h 273"/>
              <a:gd name="T60" fmla="*/ 366 w 369"/>
              <a:gd name="T61" fmla="*/ 228 h 273"/>
              <a:gd name="T62" fmla="*/ 366 w 369"/>
              <a:gd name="T63" fmla="*/ 217 h 273"/>
              <a:gd name="T64" fmla="*/ 366 w 369"/>
              <a:gd name="T65" fmla="*/ 217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9" h="273">
                <a:moveTo>
                  <a:pt x="80" y="222"/>
                </a:moveTo>
                <a:cubicBezTo>
                  <a:pt x="80" y="227"/>
                  <a:pt x="76" y="230"/>
                  <a:pt x="72" y="230"/>
                </a:cubicBezTo>
                <a:cubicBezTo>
                  <a:pt x="8" y="230"/>
                  <a:pt x="8" y="230"/>
                  <a:pt x="8" y="230"/>
                </a:cubicBezTo>
                <a:cubicBezTo>
                  <a:pt x="4" y="230"/>
                  <a:pt x="0" y="227"/>
                  <a:pt x="0" y="222"/>
                </a:cubicBezTo>
                <a:cubicBezTo>
                  <a:pt x="0" y="218"/>
                  <a:pt x="4" y="214"/>
                  <a:pt x="8" y="214"/>
                </a:cubicBezTo>
                <a:cubicBezTo>
                  <a:pt x="72" y="214"/>
                  <a:pt x="72" y="214"/>
                  <a:pt x="72" y="214"/>
                </a:cubicBezTo>
                <a:cubicBezTo>
                  <a:pt x="76" y="214"/>
                  <a:pt x="80" y="218"/>
                  <a:pt x="80" y="222"/>
                </a:cubicBezTo>
                <a:close/>
                <a:moveTo>
                  <a:pt x="366" y="217"/>
                </a:moveTo>
                <a:cubicBezTo>
                  <a:pt x="324" y="174"/>
                  <a:pt x="324" y="174"/>
                  <a:pt x="324" y="174"/>
                </a:cubicBezTo>
                <a:cubicBezTo>
                  <a:pt x="320" y="171"/>
                  <a:pt x="315" y="171"/>
                  <a:pt x="312" y="174"/>
                </a:cubicBezTo>
                <a:cubicBezTo>
                  <a:pt x="309" y="178"/>
                  <a:pt x="309" y="183"/>
                  <a:pt x="312" y="186"/>
                </a:cubicBezTo>
                <a:cubicBezTo>
                  <a:pt x="341" y="214"/>
                  <a:pt x="341" y="214"/>
                  <a:pt x="341" y="214"/>
                </a:cubicBezTo>
                <a:cubicBezTo>
                  <a:pt x="176" y="214"/>
                  <a:pt x="176" y="214"/>
                  <a:pt x="176" y="214"/>
                </a:cubicBezTo>
                <a:cubicBezTo>
                  <a:pt x="125" y="214"/>
                  <a:pt x="84" y="173"/>
                  <a:pt x="85" y="123"/>
                </a:cubicBezTo>
                <a:cubicBezTo>
                  <a:pt x="85" y="73"/>
                  <a:pt x="125" y="32"/>
                  <a:pt x="176" y="32"/>
                </a:cubicBezTo>
                <a:cubicBezTo>
                  <a:pt x="226" y="32"/>
                  <a:pt x="267" y="73"/>
                  <a:pt x="267" y="123"/>
                </a:cubicBezTo>
                <a:cubicBezTo>
                  <a:pt x="267" y="139"/>
                  <a:pt x="263" y="155"/>
                  <a:pt x="254" y="169"/>
                </a:cubicBezTo>
                <a:cubicBezTo>
                  <a:pt x="254" y="171"/>
                  <a:pt x="253" y="172"/>
                  <a:pt x="252" y="173"/>
                </a:cubicBezTo>
                <a:cubicBezTo>
                  <a:pt x="249" y="177"/>
                  <a:pt x="250" y="182"/>
                  <a:pt x="254" y="184"/>
                </a:cubicBezTo>
                <a:cubicBezTo>
                  <a:pt x="258" y="187"/>
                  <a:pt x="263" y="186"/>
                  <a:pt x="265" y="182"/>
                </a:cubicBezTo>
                <a:cubicBezTo>
                  <a:pt x="265" y="182"/>
                  <a:pt x="265" y="182"/>
                  <a:pt x="265" y="182"/>
                </a:cubicBezTo>
                <a:cubicBezTo>
                  <a:pt x="266" y="180"/>
                  <a:pt x="267" y="179"/>
                  <a:pt x="268" y="178"/>
                </a:cubicBezTo>
                <a:cubicBezTo>
                  <a:pt x="298" y="127"/>
                  <a:pt x="281" y="61"/>
                  <a:pt x="230" y="31"/>
                </a:cubicBezTo>
                <a:cubicBezTo>
                  <a:pt x="179" y="0"/>
                  <a:pt x="114" y="17"/>
                  <a:pt x="83" y="68"/>
                </a:cubicBezTo>
                <a:cubicBezTo>
                  <a:pt x="53" y="119"/>
                  <a:pt x="70" y="185"/>
                  <a:pt x="121" y="215"/>
                </a:cubicBezTo>
                <a:cubicBezTo>
                  <a:pt x="138" y="225"/>
                  <a:pt x="156" y="230"/>
                  <a:pt x="176" y="230"/>
                </a:cubicBezTo>
                <a:cubicBezTo>
                  <a:pt x="341" y="230"/>
                  <a:pt x="341" y="230"/>
                  <a:pt x="341" y="230"/>
                </a:cubicBezTo>
                <a:cubicBezTo>
                  <a:pt x="312" y="259"/>
                  <a:pt x="312" y="259"/>
                  <a:pt x="312" y="259"/>
                </a:cubicBezTo>
                <a:cubicBezTo>
                  <a:pt x="309" y="262"/>
                  <a:pt x="309" y="267"/>
                  <a:pt x="312" y="270"/>
                </a:cubicBezTo>
                <a:cubicBezTo>
                  <a:pt x="315" y="273"/>
                  <a:pt x="320" y="273"/>
                  <a:pt x="324" y="270"/>
                </a:cubicBezTo>
                <a:cubicBezTo>
                  <a:pt x="366" y="228"/>
                  <a:pt x="366" y="228"/>
                  <a:pt x="366" y="228"/>
                </a:cubicBezTo>
                <a:cubicBezTo>
                  <a:pt x="369" y="225"/>
                  <a:pt x="369" y="220"/>
                  <a:pt x="366" y="217"/>
                </a:cubicBezTo>
                <a:cubicBezTo>
                  <a:pt x="366" y="217"/>
                  <a:pt x="366" y="217"/>
                  <a:pt x="366" y="21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15" name="Group 114">
            <a:extLst>
              <a:ext uri="{FF2B5EF4-FFF2-40B4-BE49-F238E27FC236}">
                <a16:creationId xmlns:a16="http://schemas.microsoft.com/office/drawing/2014/main" id="{EFDB9EB1-0270-6243-A0F4-FEF22DA0B595}"/>
              </a:ext>
            </a:extLst>
          </p:cNvPr>
          <p:cNvGrpSpPr>
            <a:grpSpLocks noChangeAspect="1"/>
          </p:cNvGrpSpPr>
          <p:nvPr/>
        </p:nvGrpSpPr>
        <p:grpSpPr>
          <a:xfrm>
            <a:off x="8050839" y="2553887"/>
            <a:ext cx="400008" cy="396000"/>
            <a:chOff x="8003537" y="2361945"/>
            <a:chExt cx="446505" cy="442031"/>
          </a:xfrm>
          <a:solidFill>
            <a:schemeClr val="tx1"/>
          </a:solidFill>
        </p:grpSpPr>
        <p:sp>
          <p:nvSpPr>
            <p:cNvPr id="116" name="Freeform 54">
              <a:extLst>
                <a:ext uri="{FF2B5EF4-FFF2-40B4-BE49-F238E27FC236}">
                  <a16:creationId xmlns:a16="http://schemas.microsoft.com/office/drawing/2014/main" id="{16178A05-AF16-CA4B-A3B2-214C7BEBDD3E}"/>
                </a:ext>
              </a:extLst>
            </p:cNvPr>
            <p:cNvSpPr>
              <a:spLocks noEditPoints="1"/>
            </p:cNvSpPr>
            <p:nvPr/>
          </p:nvSpPr>
          <p:spPr bwMode="auto">
            <a:xfrm>
              <a:off x="8003537" y="2631279"/>
              <a:ext cx="142273" cy="141378"/>
            </a:xfrm>
            <a:custGeom>
              <a:avLst/>
              <a:gdLst>
                <a:gd name="T0" fmla="*/ 65 w 130"/>
                <a:gd name="T1" fmla="*/ 0 h 129"/>
                <a:gd name="T2" fmla="*/ 0 w 130"/>
                <a:gd name="T3" fmla="*/ 64 h 129"/>
                <a:gd name="T4" fmla="*/ 65 w 130"/>
                <a:gd name="T5" fmla="*/ 129 h 129"/>
                <a:gd name="T6" fmla="*/ 130 w 130"/>
                <a:gd name="T7" fmla="*/ 64 h 129"/>
                <a:gd name="T8" fmla="*/ 65 w 130"/>
                <a:gd name="T9" fmla="*/ 0 h 129"/>
                <a:gd name="T10" fmla="*/ 65 w 130"/>
                <a:gd name="T11" fmla="*/ 115 h 129"/>
                <a:gd name="T12" fmla="*/ 14 w 130"/>
                <a:gd name="T13" fmla="*/ 64 h 129"/>
                <a:gd name="T14" fmla="*/ 65 w 130"/>
                <a:gd name="T15" fmla="*/ 14 h 129"/>
                <a:gd name="T16" fmla="*/ 116 w 130"/>
                <a:gd name="T17" fmla="*/ 64 h 129"/>
                <a:gd name="T18" fmla="*/ 65 w 130"/>
                <a:gd name="T19" fmla="*/ 11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29">
                  <a:moveTo>
                    <a:pt x="65" y="0"/>
                  </a:moveTo>
                  <a:cubicBezTo>
                    <a:pt x="29" y="0"/>
                    <a:pt x="0" y="29"/>
                    <a:pt x="0" y="64"/>
                  </a:cubicBezTo>
                  <a:cubicBezTo>
                    <a:pt x="0" y="100"/>
                    <a:pt x="29" y="129"/>
                    <a:pt x="65" y="129"/>
                  </a:cubicBezTo>
                  <a:cubicBezTo>
                    <a:pt x="101" y="129"/>
                    <a:pt x="130" y="100"/>
                    <a:pt x="130" y="64"/>
                  </a:cubicBezTo>
                  <a:cubicBezTo>
                    <a:pt x="130" y="29"/>
                    <a:pt x="101" y="0"/>
                    <a:pt x="65" y="0"/>
                  </a:cubicBezTo>
                  <a:close/>
                  <a:moveTo>
                    <a:pt x="65" y="115"/>
                  </a:moveTo>
                  <a:cubicBezTo>
                    <a:pt x="37" y="115"/>
                    <a:pt x="14" y="92"/>
                    <a:pt x="14" y="64"/>
                  </a:cubicBezTo>
                  <a:cubicBezTo>
                    <a:pt x="14" y="36"/>
                    <a:pt x="37" y="14"/>
                    <a:pt x="65" y="14"/>
                  </a:cubicBezTo>
                  <a:cubicBezTo>
                    <a:pt x="93" y="14"/>
                    <a:pt x="116" y="36"/>
                    <a:pt x="116" y="64"/>
                  </a:cubicBezTo>
                  <a:cubicBezTo>
                    <a:pt x="116" y="92"/>
                    <a:pt x="93" y="115"/>
                    <a:pt x="65" y="11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7" name="Freeform 55">
              <a:extLst>
                <a:ext uri="{FF2B5EF4-FFF2-40B4-BE49-F238E27FC236}">
                  <a16:creationId xmlns:a16="http://schemas.microsoft.com/office/drawing/2014/main" id="{A0CDA92E-A7D8-EC48-8D8B-1A7735AEAD53}"/>
                </a:ext>
              </a:extLst>
            </p:cNvPr>
            <p:cNvSpPr>
              <a:spLocks noEditPoints="1"/>
            </p:cNvSpPr>
            <p:nvPr/>
          </p:nvSpPr>
          <p:spPr bwMode="auto">
            <a:xfrm>
              <a:off x="8155653" y="2660808"/>
              <a:ext cx="143168" cy="143168"/>
            </a:xfrm>
            <a:custGeom>
              <a:avLst/>
              <a:gdLst>
                <a:gd name="T0" fmla="*/ 65 w 130"/>
                <a:gd name="T1" fmla="*/ 0 h 130"/>
                <a:gd name="T2" fmla="*/ 0 w 130"/>
                <a:gd name="T3" fmla="*/ 65 h 130"/>
                <a:gd name="T4" fmla="*/ 65 w 130"/>
                <a:gd name="T5" fmla="*/ 130 h 130"/>
                <a:gd name="T6" fmla="*/ 130 w 130"/>
                <a:gd name="T7" fmla="*/ 65 h 130"/>
                <a:gd name="T8" fmla="*/ 65 w 130"/>
                <a:gd name="T9" fmla="*/ 0 h 130"/>
                <a:gd name="T10" fmla="*/ 65 w 130"/>
                <a:gd name="T11" fmla="*/ 116 h 130"/>
                <a:gd name="T12" fmla="*/ 14 w 130"/>
                <a:gd name="T13" fmla="*/ 65 h 130"/>
                <a:gd name="T14" fmla="*/ 65 w 130"/>
                <a:gd name="T15" fmla="*/ 14 h 130"/>
                <a:gd name="T16" fmla="*/ 116 w 130"/>
                <a:gd name="T17" fmla="*/ 65 h 130"/>
                <a:gd name="T18" fmla="*/ 65 w 130"/>
                <a:gd name="T19" fmla="*/ 11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30">
                  <a:moveTo>
                    <a:pt x="65" y="0"/>
                  </a:moveTo>
                  <a:cubicBezTo>
                    <a:pt x="29" y="0"/>
                    <a:pt x="0" y="29"/>
                    <a:pt x="0" y="65"/>
                  </a:cubicBezTo>
                  <a:cubicBezTo>
                    <a:pt x="0" y="101"/>
                    <a:pt x="29" y="130"/>
                    <a:pt x="65" y="130"/>
                  </a:cubicBezTo>
                  <a:cubicBezTo>
                    <a:pt x="101" y="130"/>
                    <a:pt x="130" y="101"/>
                    <a:pt x="130" y="65"/>
                  </a:cubicBezTo>
                  <a:cubicBezTo>
                    <a:pt x="130" y="29"/>
                    <a:pt x="101" y="0"/>
                    <a:pt x="65" y="0"/>
                  </a:cubicBezTo>
                  <a:close/>
                  <a:moveTo>
                    <a:pt x="65" y="116"/>
                  </a:moveTo>
                  <a:cubicBezTo>
                    <a:pt x="37" y="116"/>
                    <a:pt x="14" y="93"/>
                    <a:pt x="14" y="65"/>
                  </a:cubicBezTo>
                  <a:cubicBezTo>
                    <a:pt x="14" y="37"/>
                    <a:pt x="37" y="14"/>
                    <a:pt x="65" y="14"/>
                  </a:cubicBezTo>
                  <a:cubicBezTo>
                    <a:pt x="93" y="14"/>
                    <a:pt x="116" y="37"/>
                    <a:pt x="116" y="65"/>
                  </a:cubicBezTo>
                  <a:cubicBezTo>
                    <a:pt x="116" y="93"/>
                    <a:pt x="93" y="116"/>
                    <a:pt x="65" y="1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8" name="Freeform 56">
              <a:extLst>
                <a:ext uri="{FF2B5EF4-FFF2-40B4-BE49-F238E27FC236}">
                  <a16:creationId xmlns:a16="http://schemas.microsoft.com/office/drawing/2014/main" id="{863A7996-0084-3243-8D4D-DCC079CE9BBC}"/>
                </a:ext>
              </a:extLst>
            </p:cNvPr>
            <p:cNvSpPr>
              <a:spLocks noEditPoints="1"/>
            </p:cNvSpPr>
            <p:nvPr/>
          </p:nvSpPr>
          <p:spPr bwMode="auto">
            <a:xfrm>
              <a:off x="8105544" y="2361945"/>
              <a:ext cx="243385" cy="244281"/>
            </a:xfrm>
            <a:custGeom>
              <a:avLst/>
              <a:gdLst>
                <a:gd name="T0" fmla="*/ 111 w 222"/>
                <a:gd name="T1" fmla="*/ 222 h 222"/>
                <a:gd name="T2" fmla="*/ 222 w 222"/>
                <a:gd name="T3" fmla="*/ 111 h 222"/>
                <a:gd name="T4" fmla="*/ 111 w 222"/>
                <a:gd name="T5" fmla="*/ 0 h 222"/>
                <a:gd name="T6" fmla="*/ 0 w 222"/>
                <a:gd name="T7" fmla="*/ 111 h 222"/>
                <a:gd name="T8" fmla="*/ 111 w 222"/>
                <a:gd name="T9" fmla="*/ 222 h 222"/>
                <a:gd name="T10" fmla="*/ 111 w 222"/>
                <a:gd name="T11" fmla="*/ 13 h 222"/>
                <a:gd name="T12" fmla="*/ 208 w 222"/>
                <a:gd name="T13" fmla="*/ 111 h 222"/>
                <a:gd name="T14" fmla="*/ 111 w 222"/>
                <a:gd name="T15" fmla="*/ 208 h 222"/>
                <a:gd name="T16" fmla="*/ 14 w 222"/>
                <a:gd name="T17" fmla="*/ 111 h 222"/>
                <a:gd name="T18" fmla="*/ 111 w 222"/>
                <a:gd name="T19" fmla="*/ 13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222">
                  <a:moveTo>
                    <a:pt x="111" y="222"/>
                  </a:moveTo>
                  <a:cubicBezTo>
                    <a:pt x="172" y="222"/>
                    <a:pt x="222" y="172"/>
                    <a:pt x="222" y="111"/>
                  </a:cubicBezTo>
                  <a:cubicBezTo>
                    <a:pt x="222" y="49"/>
                    <a:pt x="172" y="0"/>
                    <a:pt x="111" y="0"/>
                  </a:cubicBezTo>
                  <a:cubicBezTo>
                    <a:pt x="50" y="0"/>
                    <a:pt x="0" y="49"/>
                    <a:pt x="0" y="111"/>
                  </a:cubicBezTo>
                  <a:cubicBezTo>
                    <a:pt x="0" y="172"/>
                    <a:pt x="50" y="222"/>
                    <a:pt x="111" y="222"/>
                  </a:cubicBezTo>
                  <a:close/>
                  <a:moveTo>
                    <a:pt x="111" y="13"/>
                  </a:moveTo>
                  <a:cubicBezTo>
                    <a:pt x="165" y="13"/>
                    <a:pt x="208" y="57"/>
                    <a:pt x="208" y="111"/>
                  </a:cubicBezTo>
                  <a:cubicBezTo>
                    <a:pt x="208" y="164"/>
                    <a:pt x="165" y="208"/>
                    <a:pt x="111" y="208"/>
                  </a:cubicBezTo>
                  <a:cubicBezTo>
                    <a:pt x="57" y="208"/>
                    <a:pt x="14" y="164"/>
                    <a:pt x="14" y="111"/>
                  </a:cubicBezTo>
                  <a:cubicBezTo>
                    <a:pt x="14" y="57"/>
                    <a:pt x="57" y="13"/>
                    <a:pt x="111" y="1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9" name="Freeform 57">
              <a:extLst>
                <a:ext uri="{FF2B5EF4-FFF2-40B4-BE49-F238E27FC236}">
                  <a16:creationId xmlns:a16="http://schemas.microsoft.com/office/drawing/2014/main" id="{29B89CC0-9C73-2E4E-A69A-96E999A23003}"/>
                </a:ext>
              </a:extLst>
            </p:cNvPr>
            <p:cNvSpPr>
              <a:spLocks noEditPoints="1"/>
            </p:cNvSpPr>
            <p:nvPr/>
          </p:nvSpPr>
          <p:spPr bwMode="auto">
            <a:xfrm>
              <a:off x="8308664" y="2631279"/>
              <a:ext cx="141378" cy="141378"/>
            </a:xfrm>
            <a:custGeom>
              <a:avLst/>
              <a:gdLst>
                <a:gd name="T0" fmla="*/ 65 w 129"/>
                <a:gd name="T1" fmla="*/ 0 h 129"/>
                <a:gd name="T2" fmla="*/ 0 w 129"/>
                <a:gd name="T3" fmla="*/ 64 h 129"/>
                <a:gd name="T4" fmla="*/ 65 w 129"/>
                <a:gd name="T5" fmla="*/ 129 h 129"/>
                <a:gd name="T6" fmla="*/ 129 w 129"/>
                <a:gd name="T7" fmla="*/ 64 h 129"/>
                <a:gd name="T8" fmla="*/ 65 w 129"/>
                <a:gd name="T9" fmla="*/ 0 h 129"/>
                <a:gd name="T10" fmla="*/ 65 w 129"/>
                <a:gd name="T11" fmla="*/ 115 h 129"/>
                <a:gd name="T12" fmla="*/ 14 w 129"/>
                <a:gd name="T13" fmla="*/ 64 h 129"/>
                <a:gd name="T14" fmla="*/ 65 w 129"/>
                <a:gd name="T15" fmla="*/ 14 h 129"/>
                <a:gd name="T16" fmla="*/ 116 w 129"/>
                <a:gd name="T17" fmla="*/ 64 h 129"/>
                <a:gd name="T18" fmla="*/ 65 w 129"/>
                <a:gd name="T19" fmla="*/ 11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129">
                  <a:moveTo>
                    <a:pt x="65" y="0"/>
                  </a:moveTo>
                  <a:cubicBezTo>
                    <a:pt x="29" y="0"/>
                    <a:pt x="0" y="29"/>
                    <a:pt x="0" y="64"/>
                  </a:cubicBezTo>
                  <a:cubicBezTo>
                    <a:pt x="0" y="100"/>
                    <a:pt x="29" y="129"/>
                    <a:pt x="65" y="129"/>
                  </a:cubicBezTo>
                  <a:cubicBezTo>
                    <a:pt x="100" y="129"/>
                    <a:pt x="129" y="100"/>
                    <a:pt x="129" y="64"/>
                  </a:cubicBezTo>
                  <a:cubicBezTo>
                    <a:pt x="129" y="29"/>
                    <a:pt x="100" y="0"/>
                    <a:pt x="65" y="0"/>
                  </a:cubicBezTo>
                  <a:close/>
                  <a:moveTo>
                    <a:pt x="65" y="115"/>
                  </a:moveTo>
                  <a:cubicBezTo>
                    <a:pt x="37" y="115"/>
                    <a:pt x="14" y="92"/>
                    <a:pt x="14" y="64"/>
                  </a:cubicBezTo>
                  <a:cubicBezTo>
                    <a:pt x="14" y="36"/>
                    <a:pt x="37" y="14"/>
                    <a:pt x="65" y="14"/>
                  </a:cubicBezTo>
                  <a:cubicBezTo>
                    <a:pt x="93" y="14"/>
                    <a:pt x="116" y="36"/>
                    <a:pt x="116" y="64"/>
                  </a:cubicBezTo>
                  <a:cubicBezTo>
                    <a:pt x="116" y="92"/>
                    <a:pt x="93" y="115"/>
                    <a:pt x="65" y="11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0" name="Oval 119">
              <a:extLst>
                <a:ext uri="{FF2B5EF4-FFF2-40B4-BE49-F238E27FC236}">
                  <a16:creationId xmlns:a16="http://schemas.microsoft.com/office/drawing/2014/main" id="{EF6963D1-F4BB-8D4F-876B-8762AC978BA2}"/>
                </a:ext>
              </a:extLst>
            </p:cNvPr>
            <p:cNvSpPr>
              <a:spLocks noChangeArrowheads="1"/>
            </p:cNvSpPr>
            <p:nvPr/>
          </p:nvSpPr>
          <p:spPr bwMode="auto">
            <a:xfrm>
              <a:off x="8219184" y="2638438"/>
              <a:ext cx="16106" cy="14317"/>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1" name="Oval 120">
              <a:extLst>
                <a:ext uri="{FF2B5EF4-FFF2-40B4-BE49-F238E27FC236}">
                  <a16:creationId xmlns:a16="http://schemas.microsoft.com/office/drawing/2014/main" id="{77DDB3D1-B6B5-9D4A-9C58-06A5E97829BA}"/>
                </a:ext>
              </a:extLst>
            </p:cNvPr>
            <p:cNvSpPr>
              <a:spLocks noChangeArrowheads="1"/>
            </p:cNvSpPr>
            <p:nvPr/>
          </p:nvSpPr>
          <p:spPr bwMode="auto">
            <a:xfrm>
              <a:off x="8219184" y="2612489"/>
              <a:ext cx="16106" cy="15212"/>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2" name="Oval 121">
              <a:extLst>
                <a:ext uri="{FF2B5EF4-FFF2-40B4-BE49-F238E27FC236}">
                  <a16:creationId xmlns:a16="http://schemas.microsoft.com/office/drawing/2014/main" id="{E4F6BF84-2552-F14E-9961-F45C3AFB03F3}"/>
                </a:ext>
              </a:extLst>
            </p:cNvPr>
            <p:cNvSpPr>
              <a:spLocks noChangeArrowheads="1"/>
            </p:cNvSpPr>
            <p:nvPr/>
          </p:nvSpPr>
          <p:spPr bwMode="auto">
            <a:xfrm>
              <a:off x="8325665" y="2625911"/>
              <a:ext cx="15212" cy="15212"/>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3" name="Oval 122">
              <a:extLst>
                <a:ext uri="{FF2B5EF4-FFF2-40B4-BE49-F238E27FC236}">
                  <a16:creationId xmlns:a16="http://schemas.microsoft.com/office/drawing/2014/main" id="{D778DFA5-81DA-9945-867C-EC758489DD02}"/>
                </a:ext>
              </a:extLst>
            </p:cNvPr>
            <p:cNvSpPr>
              <a:spLocks noChangeArrowheads="1"/>
            </p:cNvSpPr>
            <p:nvPr/>
          </p:nvSpPr>
          <p:spPr bwMode="auto">
            <a:xfrm>
              <a:off x="8309558" y="2606225"/>
              <a:ext cx="15212" cy="15212"/>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4" name="Oval 123">
              <a:extLst>
                <a:ext uri="{FF2B5EF4-FFF2-40B4-BE49-F238E27FC236}">
                  <a16:creationId xmlns:a16="http://schemas.microsoft.com/office/drawing/2014/main" id="{15476E7B-D879-A942-AF64-377254E8DDAA}"/>
                </a:ext>
              </a:extLst>
            </p:cNvPr>
            <p:cNvSpPr>
              <a:spLocks noChangeArrowheads="1"/>
            </p:cNvSpPr>
            <p:nvPr/>
          </p:nvSpPr>
          <p:spPr bwMode="auto">
            <a:xfrm>
              <a:off x="8292557" y="2587434"/>
              <a:ext cx="16106" cy="15212"/>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5" name="Oval 124">
              <a:extLst>
                <a:ext uri="{FF2B5EF4-FFF2-40B4-BE49-F238E27FC236}">
                  <a16:creationId xmlns:a16="http://schemas.microsoft.com/office/drawing/2014/main" id="{E8F18190-CB5A-DD46-9A82-0089BFC97ADC}"/>
                </a:ext>
              </a:extLst>
            </p:cNvPr>
            <p:cNvSpPr>
              <a:spLocks noChangeArrowheads="1"/>
            </p:cNvSpPr>
            <p:nvPr/>
          </p:nvSpPr>
          <p:spPr bwMode="auto">
            <a:xfrm>
              <a:off x="8114492" y="2626806"/>
              <a:ext cx="14317" cy="15212"/>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6" name="Oval 125">
              <a:extLst>
                <a:ext uri="{FF2B5EF4-FFF2-40B4-BE49-F238E27FC236}">
                  <a16:creationId xmlns:a16="http://schemas.microsoft.com/office/drawing/2014/main" id="{AB340FD5-7D12-5D41-812C-FD516C48E398}"/>
                </a:ext>
              </a:extLst>
            </p:cNvPr>
            <p:cNvSpPr>
              <a:spLocks noChangeArrowheads="1"/>
            </p:cNvSpPr>
            <p:nvPr/>
          </p:nvSpPr>
          <p:spPr bwMode="auto">
            <a:xfrm>
              <a:off x="8129704" y="2607120"/>
              <a:ext cx="15212" cy="15212"/>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7" name="Oval 126">
              <a:extLst>
                <a:ext uri="{FF2B5EF4-FFF2-40B4-BE49-F238E27FC236}">
                  <a16:creationId xmlns:a16="http://schemas.microsoft.com/office/drawing/2014/main" id="{9E25B976-C759-F54B-ADBF-1AD0DA8ADDE9}"/>
                </a:ext>
              </a:extLst>
            </p:cNvPr>
            <p:cNvSpPr>
              <a:spLocks noChangeArrowheads="1"/>
            </p:cNvSpPr>
            <p:nvPr/>
          </p:nvSpPr>
          <p:spPr bwMode="auto">
            <a:xfrm>
              <a:off x="8145810" y="2587434"/>
              <a:ext cx="15212" cy="15212"/>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8" name="Freeform 66">
              <a:extLst>
                <a:ext uri="{FF2B5EF4-FFF2-40B4-BE49-F238E27FC236}">
                  <a16:creationId xmlns:a16="http://schemas.microsoft.com/office/drawing/2014/main" id="{03A9BC73-6146-5543-ACD1-C14F64E0412E}"/>
                </a:ext>
              </a:extLst>
            </p:cNvPr>
            <p:cNvSpPr>
              <a:spLocks noEditPoints="1"/>
            </p:cNvSpPr>
            <p:nvPr/>
          </p:nvSpPr>
          <p:spPr bwMode="auto">
            <a:xfrm>
              <a:off x="8340877" y="2660808"/>
              <a:ext cx="76058" cy="68005"/>
            </a:xfrm>
            <a:custGeom>
              <a:avLst/>
              <a:gdLst>
                <a:gd name="T0" fmla="*/ 55 w 69"/>
                <a:gd name="T1" fmla="*/ 37 h 62"/>
                <a:gd name="T2" fmla="*/ 53 w 69"/>
                <a:gd name="T3" fmla="*/ 35 h 62"/>
                <a:gd name="T4" fmla="*/ 57 w 69"/>
                <a:gd name="T5" fmla="*/ 22 h 62"/>
                <a:gd name="T6" fmla="*/ 35 w 69"/>
                <a:gd name="T7" fmla="*/ 0 h 62"/>
                <a:gd name="T8" fmla="*/ 12 w 69"/>
                <a:gd name="T9" fmla="*/ 22 h 62"/>
                <a:gd name="T10" fmla="*/ 17 w 69"/>
                <a:gd name="T11" fmla="*/ 35 h 62"/>
                <a:gd name="T12" fmla="*/ 14 w 69"/>
                <a:gd name="T13" fmla="*/ 37 h 62"/>
                <a:gd name="T14" fmla="*/ 2 w 69"/>
                <a:gd name="T15" fmla="*/ 52 h 62"/>
                <a:gd name="T16" fmla="*/ 6 w 69"/>
                <a:gd name="T17" fmla="*/ 61 h 62"/>
                <a:gd name="T18" fmla="*/ 15 w 69"/>
                <a:gd name="T19" fmla="*/ 57 h 62"/>
                <a:gd name="T20" fmla="*/ 22 w 69"/>
                <a:gd name="T21" fmla="*/ 48 h 62"/>
                <a:gd name="T22" fmla="*/ 35 w 69"/>
                <a:gd name="T23" fmla="*/ 45 h 62"/>
                <a:gd name="T24" fmla="*/ 48 w 69"/>
                <a:gd name="T25" fmla="*/ 48 h 62"/>
                <a:gd name="T26" fmla="*/ 55 w 69"/>
                <a:gd name="T27" fmla="*/ 57 h 62"/>
                <a:gd name="T28" fmla="*/ 63 w 69"/>
                <a:gd name="T29" fmla="*/ 61 h 62"/>
                <a:gd name="T30" fmla="*/ 68 w 69"/>
                <a:gd name="T31" fmla="*/ 52 h 62"/>
                <a:gd name="T32" fmla="*/ 55 w 69"/>
                <a:gd name="T33" fmla="*/ 37 h 62"/>
                <a:gd name="T34" fmla="*/ 35 w 69"/>
                <a:gd name="T35" fmla="*/ 31 h 62"/>
                <a:gd name="T36" fmla="*/ 26 w 69"/>
                <a:gd name="T37" fmla="*/ 22 h 62"/>
                <a:gd name="T38" fmla="*/ 35 w 69"/>
                <a:gd name="T39" fmla="*/ 14 h 62"/>
                <a:gd name="T40" fmla="*/ 43 w 69"/>
                <a:gd name="T41" fmla="*/ 22 h 62"/>
                <a:gd name="T42" fmla="*/ 35 w 69"/>
                <a:gd name="T43"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 h="62">
                  <a:moveTo>
                    <a:pt x="55" y="37"/>
                  </a:moveTo>
                  <a:cubicBezTo>
                    <a:pt x="54" y="36"/>
                    <a:pt x="54" y="36"/>
                    <a:pt x="53" y="35"/>
                  </a:cubicBezTo>
                  <a:cubicBezTo>
                    <a:pt x="55" y="32"/>
                    <a:pt x="57" y="27"/>
                    <a:pt x="57" y="22"/>
                  </a:cubicBezTo>
                  <a:cubicBezTo>
                    <a:pt x="57" y="10"/>
                    <a:pt x="47" y="0"/>
                    <a:pt x="35" y="0"/>
                  </a:cubicBezTo>
                  <a:cubicBezTo>
                    <a:pt x="22" y="0"/>
                    <a:pt x="12" y="10"/>
                    <a:pt x="12" y="22"/>
                  </a:cubicBezTo>
                  <a:cubicBezTo>
                    <a:pt x="12" y="27"/>
                    <a:pt x="14" y="32"/>
                    <a:pt x="17" y="35"/>
                  </a:cubicBezTo>
                  <a:cubicBezTo>
                    <a:pt x="16" y="36"/>
                    <a:pt x="15" y="36"/>
                    <a:pt x="14" y="37"/>
                  </a:cubicBezTo>
                  <a:cubicBezTo>
                    <a:pt x="8" y="40"/>
                    <a:pt x="4" y="46"/>
                    <a:pt x="2" y="52"/>
                  </a:cubicBezTo>
                  <a:cubicBezTo>
                    <a:pt x="0" y="56"/>
                    <a:pt x="2" y="60"/>
                    <a:pt x="6" y="61"/>
                  </a:cubicBezTo>
                  <a:cubicBezTo>
                    <a:pt x="10" y="62"/>
                    <a:pt x="14" y="60"/>
                    <a:pt x="15" y="57"/>
                  </a:cubicBezTo>
                  <a:cubicBezTo>
                    <a:pt x="16" y="54"/>
                    <a:pt x="18" y="51"/>
                    <a:pt x="22" y="48"/>
                  </a:cubicBezTo>
                  <a:cubicBezTo>
                    <a:pt x="25" y="46"/>
                    <a:pt x="30" y="45"/>
                    <a:pt x="35" y="45"/>
                  </a:cubicBezTo>
                  <a:cubicBezTo>
                    <a:pt x="40" y="45"/>
                    <a:pt x="44" y="46"/>
                    <a:pt x="48" y="48"/>
                  </a:cubicBezTo>
                  <a:cubicBezTo>
                    <a:pt x="51" y="51"/>
                    <a:pt x="54" y="54"/>
                    <a:pt x="55" y="57"/>
                  </a:cubicBezTo>
                  <a:cubicBezTo>
                    <a:pt x="56" y="60"/>
                    <a:pt x="60" y="62"/>
                    <a:pt x="63" y="61"/>
                  </a:cubicBezTo>
                  <a:cubicBezTo>
                    <a:pt x="67" y="60"/>
                    <a:pt x="69" y="56"/>
                    <a:pt x="68" y="52"/>
                  </a:cubicBezTo>
                  <a:cubicBezTo>
                    <a:pt x="66" y="46"/>
                    <a:pt x="61" y="40"/>
                    <a:pt x="55" y="37"/>
                  </a:cubicBezTo>
                  <a:close/>
                  <a:moveTo>
                    <a:pt x="35" y="31"/>
                  </a:moveTo>
                  <a:cubicBezTo>
                    <a:pt x="30" y="31"/>
                    <a:pt x="26" y="27"/>
                    <a:pt x="26" y="22"/>
                  </a:cubicBezTo>
                  <a:cubicBezTo>
                    <a:pt x="26" y="18"/>
                    <a:pt x="30" y="14"/>
                    <a:pt x="35" y="14"/>
                  </a:cubicBezTo>
                  <a:cubicBezTo>
                    <a:pt x="39" y="14"/>
                    <a:pt x="43" y="18"/>
                    <a:pt x="43" y="22"/>
                  </a:cubicBezTo>
                  <a:cubicBezTo>
                    <a:pt x="43" y="27"/>
                    <a:pt x="39" y="31"/>
                    <a:pt x="35" y="3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9" name="Freeform 67">
              <a:extLst>
                <a:ext uri="{FF2B5EF4-FFF2-40B4-BE49-F238E27FC236}">
                  <a16:creationId xmlns:a16="http://schemas.microsoft.com/office/drawing/2014/main" id="{593276C2-9B10-584A-8495-8DBFA06BB33E}"/>
                </a:ext>
              </a:extLst>
            </p:cNvPr>
            <p:cNvSpPr>
              <a:spLocks noEditPoints="1"/>
            </p:cNvSpPr>
            <p:nvPr/>
          </p:nvSpPr>
          <p:spPr bwMode="auto">
            <a:xfrm>
              <a:off x="8189655" y="2691231"/>
              <a:ext cx="75163" cy="68900"/>
            </a:xfrm>
            <a:custGeom>
              <a:avLst/>
              <a:gdLst>
                <a:gd name="T0" fmla="*/ 55 w 68"/>
                <a:gd name="T1" fmla="*/ 36 h 62"/>
                <a:gd name="T2" fmla="*/ 52 w 68"/>
                <a:gd name="T3" fmla="*/ 35 h 62"/>
                <a:gd name="T4" fmla="*/ 56 w 68"/>
                <a:gd name="T5" fmla="*/ 22 h 62"/>
                <a:gd name="T6" fmla="*/ 34 w 68"/>
                <a:gd name="T7" fmla="*/ 0 h 62"/>
                <a:gd name="T8" fmla="*/ 12 w 68"/>
                <a:gd name="T9" fmla="*/ 22 h 62"/>
                <a:gd name="T10" fmla="*/ 16 w 68"/>
                <a:gd name="T11" fmla="*/ 35 h 62"/>
                <a:gd name="T12" fmla="*/ 14 w 68"/>
                <a:gd name="T13" fmla="*/ 36 h 62"/>
                <a:gd name="T14" fmla="*/ 1 w 68"/>
                <a:gd name="T15" fmla="*/ 52 h 62"/>
                <a:gd name="T16" fmla="*/ 5 w 68"/>
                <a:gd name="T17" fmla="*/ 61 h 62"/>
                <a:gd name="T18" fmla="*/ 14 w 68"/>
                <a:gd name="T19" fmla="*/ 56 h 62"/>
                <a:gd name="T20" fmla="*/ 21 w 68"/>
                <a:gd name="T21" fmla="*/ 48 h 62"/>
                <a:gd name="T22" fmla="*/ 34 w 68"/>
                <a:gd name="T23" fmla="*/ 44 h 62"/>
                <a:gd name="T24" fmla="*/ 47 w 68"/>
                <a:gd name="T25" fmla="*/ 48 h 62"/>
                <a:gd name="T26" fmla="*/ 54 w 68"/>
                <a:gd name="T27" fmla="*/ 56 h 62"/>
                <a:gd name="T28" fmla="*/ 63 w 68"/>
                <a:gd name="T29" fmla="*/ 61 h 62"/>
                <a:gd name="T30" fmla="*/ 67 w 68"/>
                <a:gd name="T31" fmla="*/ 52 h 62"/>
                <a:gd name="T32" fmla="*/ 55 w 68"/>
                <a:gd name="T33" fmla="*/ 36 h 62"/>
                <a:gd name="T34" fmla="*/ 34 w 68"/>
                <a:gd name="T35" fmla="*/ 31 h 62"/>
                <a:gd name="T36" fmla="*/ 26 w 68"/>
                <a:gd name="T37" fmla="*/ 22 h 62"/>
                <a:gd name="T38" fmla="*/ 34 w 68"/>
                <a:gd name="T39" fmla="*/ 14 h 62"/>
                <a:gd name="T40" fmla="*/ 42 w 68"/>
                <a:gd name="T41" fmla="*/ 22 h 62"/>
                <a:gd name="T42" fmla="*/ 34 w 68"/>
                <a:gd name="T43"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62">
                  <a:moveTo>
                    <a:pt x="55" y="36"/>
                  </a:moveTo>
                  <a:cubicBezTo>
                    <a:pt x="54" y="36"/>
                    <a:pt x="53" y="36"/>
                    <a:pt x="52" y="35"/>
                  </a:cubicBezTo>
                  <a:cubicBezTo>
                    <a:pt x="55" y="31"/>
                    <a:pt x="56" y="27"/>
                    <a:pt x="56" y="22"/>
                  </a:cubicBezTo>
                  <a:cubicBezTo>
                    <a:pt x="56" y="10"/>
                    <a:pt x="46" y="0"/>
                    <a:pt x="34" y="0"/>
                  </a:cubicBezTo>
                  <a:cubicBezTo>
                    <a:pt x="22" y="0"/>
                    <a:pt x="12" y="10"/>
                    <a:pt x="12" y="22"/>
                  </a:cubicBezTo>
                  <a:cubicBezTo>
                    <a:pt x="12" y="27"/>
                    <a:pt x="13" y="31"/>
                    <a:pt x="16" y="35"/>
                  </a:cubicBezTo>
                  <a:cubicBezTo>
                    <a:pt x="15" y="36"/>
                    <a:pt x="14" y="36"/>
                    <a:pt x="14" y="36"/>
                  </a:cubicBezTo>
                  <a:cubicBezTo>
                    <a:pt x="8" y="40"/>
                    <a:pt x="3" y="45"/>
                    <a:pt x="1" y="52"/>
                  </a:cubicBezTo>
                  <a:cubicBezTo>
                    <a:pt x="0" y="56"/>
                    <a:pt x="2" y="60"/>
                    <a:pt x="5" y="61"/>
                  </a:cubicBezTo>
                  <a:cubicBezTo>
                    <a:pt x="9" y="62"/>
                    <a:pt x="13" y="60"/>
                    <a:pt x="14" y="56"/>
                  </a:cubicBezTo>
                  <a:cubicBezTo>
                    <a:pt x="15" y="53"/>
                    <a:pt x="18" y="50"/>
                    <a:pt x="21" y="48"/>
                  </a:cubicBezTo>
                  <a:cubicBezTo>
                    <a:pt x="25" y="46"/>
                    <a:pt x="29" y="44"/>
                    <a:pt x="34" y="44"/>
                  </a:cubicBezTo>
                  <a:cubicBezTo>
                    <a:pt x="39" y="44"/>
                    <a:pt x="44" y="46"/>
                    <a:pt x="47" y="48"/>
                  </a:cubicBezTo>
                  <a:cubicBezTo>
                    <a:pt x="51" y="50"/>
                    <a:pt x="53" y="53"/>
                    <a:pt x="54" y="56"/>
                  </a:cubicBezTo>
                  <a:cubicBezTo>
                    <a:pt x="55" y="60"/>
                    <a:pt x="59" y="62"/>
                    <a:pt x="63" y="61"/>
                  </a:cubicBezTo>
                  <a:cubicBezTo>
                    <a:pt x="66" y="60"/>
                    <a:pt x="68" y="56"/>
                    <a:pt x="67" y="52"/>
                  </a:cubicBezTo>
                  <a:cubicBezTo>
                    <a:pt x="65" y="45"/>
                    <a:pt x="60" y="40"/>
                    <a:pt x="55" y="36"/>
                  </a:cubicBezTo>
                  <a:close/>
                  <a:moveTo>
                    <a:pt x="34" y="31"/>
                  </a:moveTo>
                  <a:cubicBezTo>
                    <a:pt x="29" y="31"/>
                    <a:pt x="26" y="27"/>
                    <a:pt x="26" y="22"/>
                  </a:cubicBezTo>
                  <a:cubicBezTo>
                    <a:pt x="26" y="18"/>
                    <a:pt x="29" y="14"/>
                    <a:pt x="34" y="14"/>
                  </a:cubicBezTo>
                  <a:cubicBezTo>
                    <a:pt x="39" y="14"/>
                    <a:pt x="42" y="18"/>
                    <a:pt x="42" y="22"/>
                  </a:cubicBezTo>
                  <a:cubicBezTo>
                    <a:pt x="42" y="27"/>
                    <a:pt x="39" y="31"/>
                    <a:pt x="34" y="3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0" name="Freeform 68">
              <a:extLst>
                <a:ext uri="{FF2B5EF4-FFF2-40B4-BE49-F238E27FC236}">
                  <a16:creationId xmlns:a16="http://schemas.microsoft.com/office/drawing/2014/main" id="{FDF83C22-F27D-BC47-B49D-B3D0FADC7648}"/>
                </a:ext>
              </a:extLst>
            </p:cNvPr>
            <p:cNvSpPr>
              <a:spLocks noEditPoints="1"/>
            </p:cNvSpPr>
            <p:nvPr/>
          </p:nvSpPr>
          <p:spPr bwMode="auto">
            <a:xfrm>
              <a:off x="8037539" y="2660808"/>
              <a:ext cx="76058" cy="68005"/>
            </a:xfrm>
            <a:custGeom>
              <a:avLst/>
              <a:gdLst>
                <a:gd name="T0" fmla="*/ 55 w 69"/>
                <a:gd name="T1" fmla="*/ 37 h 62"/>
                <a:gd name="T2" fmla="*/ 52 w 69"/>
                <a:gd name="T3" fmla="*/ 35 h 62"/>
                <a:gd name="T4" fmla="*/ 57 w 69"/>
                <a:gd name="T5" fmla="*/ 22 h 62"/>
                <a:gd name="T6" fmla="*/ 34 w 69"/>
                <a:gd name="T7" fmla="*/ 0 h 62"/>
                <a:gd name="T8" fmla="*/ 12 w 69"/>
                <a:gd name="T9" fmla="*/ 22 h 62"/>
                <a:gd name="T10" fmla="*/ 16 w 69"/>
                <a:gd name="T11" fmla="*/ 35 h 62"/>
                <a:gd name="T12" fmla="*/ 14 w 69"/>
                <a:gd name="T13" fmla="*/ 37 h 62"/>
                <a:gd name="T14" fmla="*/ 1 w 69"/>
                <a:gd name="T15" fmla="*/ 52 h 62"/>
                <a:gd name="T16" fmla="*/ 6 w 69"/>
                <a:gd name="T17" fmla="*/ 61 h 62"/>
                <a:gd name="T18" fmla="*/ 14 w 69"/>
                <a:gd name="T19" fmla="*/ 57 h 62"/>
                <a:gd name="T20" fmla="*/ 21 w 69"/>
                <a:gd name="T21" fmla="*/ 48 h 62"/>
                <a:gd name="T22" fmla="*/ 34 w 69"/>
                <a:gd name="T23" fmla="*/ 45 h 62"/>
                <a:gd name="T24" fmla="*/ 47 w 69"/>
                <a:gd name="T25" fmla="*/ 48 h 62"/>
                <a:gd name="T26" fmla="*/ 54 w 69"/>
                <a:gd name="T27" fmla="*/ 57 h 62"/>
                <a:gd name="T28" fmla="*/ 63 w 69"/>
                <a:gd name="T29" fmla="*/ 61 h 62"/>
                <a:gd name="T30" fmla="*/ 67 w 69"/>
                <a:gd name="T31" fmla="*/ 52 h 62"/>
                <a:gd name="T32" fmla="*/ 55 w 69"/>
                <a:gd name="T33" fmla="*/ 37 h 62"/>
                <a:gd name="T34" fmla="*/ 34 w 69"/>
                <a:gd name="T35" fmla="*/ 31 h 62"/>
                <a:gd name="T36" fmla="*/ 26 w 69"/>
                <a:gd name="T37" fmla="*/ 22 h 62"/>
                <a:gd name="T38" fmla="*/ 34 w 69"/>
                <a:gd name="T39" fmla="*/ 14 h 62"/>
                <a:gd name="T40" fmla="*/ 43 w 69"/>
                <a:gd name="T41" fmla="*/ 22 h 62"/>
                <a:gd name="T42" fmla="*/ 34 w 69"/>
                <a:gd name="T43"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 h="62">
                  <a:moveTo>
                    <a:pt x="55" y="37"/>
                  </a:moveTo>
                  <a:cubicBezTo>
                    <a:pt x="54" y="36"/>
                    <a:pt x="53" y="36"/>
                    <a:pt x="52" y="35"/>
                  </a:cubicBezTo>
                  <a:cubicBezTo>
                    <a:pt x="55" y="32"/>
                    <a:pt x="57" y="27"/>
                    <a:pt x="57" y="22"/>
                  </a:cubicBezTo>
                  <a:cubicBezTo>
                    <a:pt x="57" y="10"/>
                    <a:pt x="47" y="0"/>
                    <a:pt x="34" y="0"/>
                  </a:cubicBezTo>
                  <a:cubicBezTo>
                    <a:pt x="22" y="0"/>
                    <a:pt x="12" y="10"/>
                    <a:pt x="12" y="22"/>
                  </a:cubicBezTo>
                  <a:cubicBezTo>
                    <a:pt x="12" y="27"/>
                    <a:pt x="14" y="32"/>
                    <a:pt x="16" y="35"/>
                  </a:cubicBezTo>
                  <a:cubicBezTo>
                    <a:pt x="15" y="36"/>
                    <a:pt x="15" y="36"/>
                    <a:pt x="14" y="37"/>
                  </a:cubicBezTo>
                  <a:cubicBezTo>
                    <a:pt x="8" y="40"/>
                    <a:pt x="4" y="46"/>
                    <a:pt x="1" y="52"/>
                  </a:cubicBezTo>
                  <a:cubicBezTo>
                    <a:pt x="0" y="56"/>
                    <a:pt x="2" y="60"/>
                    <a:pt x="6" y="61"/>
                  </a:cubicBezTo>
                  <a:cubicBezTo>
                    <a:pt x="9" y="62"/>
                    <a:pt x="13" y="60"/>
                    <a:pt x="14" y="57"/>
                  </a:cubicBezTo>
                  <a:cubicBezTo>
                    <a:pt x="15" y="54"/>
                    <a:pt x="18" y="51"/>
                    <a:pt x="21" y="48"/>
                  </a:cubicBezTo>
                  <a:cubicBezTo>
                    <a:pt x="25" y="46"/>
                    <a:pt x="29" y="45"/>
                    <a:pt x="34" y="45"/>
                  </a:cubicBezTo>
                  <a:cubicBezTo>
                    <a:pt x="39" y="45"/>
                    <a:pt x="44" y="46"/>
                    <a:pt x="47" y="48"/>
                  </a:cubicBezTo>
                  <a:cubicBezTo>
                    <a:pt x="51" y="51"/>
                    <a:pt x="53" y="54"/>
                    <a:pt x="54" y="57"/>
                  </a:cubicBezTo>
                  <a:cubicBezTo>
                    <a:pt x="55" y="60"/>
                    <a:pt x="59" y="62"/>
                    <a:pt x="63" y="61"/>
                  </a:cubicBezTo>
                  <a:cubicBezTo>
                    <a:pt x="67" y="60"/>
                    <a:pt x="69" y="56"/>
                    <a:pt x="67" y="52"/>
                  </a:cubicBezTo>
                  <a:cubicBezTo>
                    <a:pt x="65" y="46"/>
                    <a:pt x="61" y="40"/>
                    <a:pt x="55" y="37"/>
                  </a:cubicBezTo>
                  <a:close/>
                  <a:moveTo>
                    <a:pt x="34" y="31"/>
                  </a:moveTo>
                  <a:cubicBezTo>
                    <a:pt x="30" y="31"/>
                    <a:pt x="26" y="27"/>
                    <a:pt x="26" y="22"/>
                  </a:cubicBezTo>
                  <a:cubicBezTo>
                    <a:pt x="26" y="18"/>
                    <a:pt x="30" y="14"/>
                    <a:pt x="34" y="14"/>
                  </a:cubicBezTo>
                  <a:cubicBezTo>
                    <a:pt x="39" y="14"/>
                    <a:pt x="43" y="18"/>
                    <a:pt x="43" y="22"/>
                  </a:cubicBezTo>
                  <a:cubicBezTo>
                    <a:pt x="43" y="27"/>
                    <a:pt x="39" y="31"/>
                    <a:pt x="34" y="3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1" name="Freeform 69">
              <a:extLst>
                <a:ext uri="{FF2B5EF4-FFF2-40B4-BE49-F238E27FC236}">
                  <a16:creationId xmlns:a16="http://schemas.microsoft.com/office/drawing/2014/main" id="{773D4709-98A2-9746-A99E-77C00D9E3713}"/>
                </a:ext>
              </a:extLst>
            </p:cNvPr>
            <p:cNvSpPr>
              <a:spLocks noEditPoints="1"/>
            </p:cNvSpPr>
            <p:nvPr/>
          </p:nvSpPr>
          <p:spPr bwMode="auto">
            <a:xfrm>
              <a:off x="8169075" y="2404895"/>
              <a:ext cx="116324" cy="161064"/>
            </a:xfrm>
            <a:custGeom>
              <a:avLst/>
              <a:gdLst>
                <a:gd name="T0" fmla="*/ 19 w 106"/>
                <a:gd name="T1" fmla="*/ 88 h 147"/>
                <a:gd name="T2" fmla="*/ 24 w 106"/>
                <a:gd name="T3" fmla="*/ 94 h 147"/>
                <a:gd name="T4" fmla="*/ 25 w 106"/>
                <a:gd name="T5" fmla="*/ 100 h 147"/>
                <a:gd name="T6" fmla="*/ 25 w 106"/>
                <a:gd name="T7" fmla="*/ 130 h 147"/>
                <a:gd name="T8" fmla="*/ 42 w 106"/>
                <a:gd name="T9" fmla="*/ 147 h 147"/>
                <a:gd name="T10" fmla="*/ 64 w 106"/>
                <a:gd name="T11" fmla="*/ 147 h 147"/>
                <a:gd name="T12" fmla="*/ 80 w 106"/>
                <a:gd name="T13" fmla="*/ 130 h 147"/>
                <a:gd name="T14" fmla="*/ 80 w 106"/>
                <a:gd name="T15" fmla="*/ 100 h 147"/>
                <a:gd name="T16" fmla="*/ 81 w 106"/>
                <a:gd name="T17" fmla="*/ 96 h 147"/>
                <a:gd name="T18" fmla="*/ 85 w 106"/>
                <a:gd name="T19" fmla="*/ 89 h 147"/>
                <a:gd name="T20" fmla="*/ 98 w 106"/>
                <a:gd name="T21" fmla="*/ 76 h 147"/>
                <a:gd name="T22" fmla="*/ 106 w 106"/>
                <a:gd name="T23" fmla="*/ 50 h 147"/>
                <a:gd name="T24" fmla="*/ 91 w 106"/>
                <a:gd name="T25" fmla="*/ 15 h 147"/>
                <a:gd name="T26" fmla="*/ 53 w 106"/>
                <a:gd name="T27" fmla="*/ 0 h 147"/>
                <a:gd name="T28" fmla="*/ 15 w 106"/>
                <a:gd name="T29" fmla="*/ 15 h 147"/>
                <a:gd name="T30" fmla="*/ 0 w 106"/>
                <a:gd name="T31" fmla="*/ 50 h 147"/>
                <a:gd name="T32" fmla="*/ 5 w 106"/>
                <a:gd name="T33" fmla="*/ 71 h 147"/>
                <a:gd name="T34" fmla="*/ 19 w 106"/>
                <a:gd name="T35" fmla="*/ 88 h 147"/>
                <a:gd name="T36" fmla="*/ 66 w 106"/>
                <a:gd name="T37" fmla="*/ 132 h 147"/>
                <a:gd name="T38" fmla="*/ 64 w 106"/>
                <a:gd name="T39" fmla="*/ 133 h 147"/>
                <a:gd name="T40" fmla="*/ 42 w 106"/>
                <a:gd name="T41" fmla="*/ 133 h 147"/>
                <a:gd name="T42" fmla="*/ 40 w 106"/>
                <a:gd name="T43" fmla="*/ 132 h 147"/>
                <a:gd name="T44" fmla="*/ 39 w 106"/>
                <a:gd name="T45" fmla="*/ 130 h 147"/>
                <a:gd name="T46" fmla="*/ 39 w 106"/>
                <a:gd name="T47" fmla="*/ 118 h 147"/>
                <a:gd name="T48" fmla="*/ 66 w 106"/>
                <a:gd name="T49" fmla="*/ 118 h 147"/>
                <a:gd name="T50" fmla="*/ 66 w 106"/>
                <a:gd name="T51" fmla="*/ 130 h 147"/>
                <a:gd name="T52" fmla="*/ 66 w 106"/>
                <a:gd name="T53" fmla="*/ 132 h 147"/>
                <a:gd name="T54" fmla="*/ 25 w 106"/>
                <a:gd name="T55" fmla="*/ 25 h 147"/>
                <a:gd name="T56" fmla="*/ 53 w 106"/>
                <a:gd name="T57" fmla="*/ 14 h 147"/>
                <a:gd name="T58" fmla="*/ 81 w 106"/>
                <a:gd name="T59" fmla="*/ 25 h 147"/>
                <a:gd name="T60" fmla="*/ 92 w 106"/>
                <a:gd name="T61" fmla="*/ 50 h 147"/>
                <a:gd name="T62" fmla="*/ 89 w 106"/>
                <a:gd name="T63" fmla="*/ 65 h 147"/>
                <a:gd name="T64" fmla="*/ 77 w 106"/>
                <a:gd name="T65" fmla="*/ 78 h 147"/>
                <a:gd name="T66" fmla="*/ 70 w 106"/>
                <a:gd name="T67" fmla="*/ 87 h 147"/>
                <a:gd name="T68" fmla="*/ 66 w 106"/>
                <a:gd name="T69" fmla="*/ 100 h 147"/>
                <a:gd name="T70" fmla="*/ 66 w 106"/>
                <a:gd name="T71" fmla="*/ 104 h 147"/>
                <a:gd name="T72" fmla="*/ 39 w 106"/>
                <a:gd name="T73" fmla="*/ 104 h 147"/>
                <a:gd name="T74" fmla="*/ 39 w 106"/>
                <a:gd name="T75" fmla="*/ 100 h 147"/>
                <a:gd name="T76" fmla="*/ 38 w 106"/>
                <a:gd name="T77" fmla="*/ 91 h 147"/>
                <a:gd name="T78" fmla="*/ 30 w 106"/>
                <a:gd name="T79" fmla="*/ 80 h 147"/>
                <a:gd name="T80" fmla="*/ 19 w 106"/>
                <a:gd name="T81" fmla="*/ 68 h 147"/>
                <a:gd name="T82" fmla="*/ 14 w 106"/>
                <a:gd name="T83" fmla="*/ 50 h 147"/>
                <a:gd name="T84" fmla="*/ 25 w 106"/>
                <a:gd name="T85" fmla="*/ 2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6" h="147">
                  <a:moveTo>
                    <a:pt x="19" y="88"/>
                  </a:moveTo>
                  <a:cubicBezTo>
                    <a:pt x="21" y="90"/>
                    <a:pt x="23" y="92"/>
                    <a:pt x="24" y="94"/>
                  </a:cubicBezTo>
                  <a:cubicBezTo>
                    <a:pt x="25" y="96"/>
                    <a:pt x="25" y="97"/>
                    <a:pt x="25" y="100"/>
                  </a:cubicBezTo>
                  <a:cubicBezTo>
                    <a:pt x="25" y="130"/>
                    <a:pt x="25" y="130"/>
                    <a:pt x="25" y="130"/>
                  </a:cubicBezTo>
                  <a:cubicBezTo>
                    <a:pt x="25" y="139"/>
                    <a:pt x="33" y="147"/>
                    <a:pt x="42" y="147"/>
                  </a:cubicBezTo>
                  <a:cubicBezTo>
                    <a:pt x="64" y="147"/>
                    <a:pt x="64" y="147"/>
                    <a:pt x="64" y="147"/>
                  </a:cubicBezTo>
                  <a:cubicBezTo>
                    <a:pt x="73" y="147"/>
                    <a:pt x="80" y="139"/>
                    <a:pt x="80" y="130"/>
                  </a:cubicBezTo>
                  <a:cubicBezTo>
                    <a:pt x="80" y="100"/>
                    <a:pt x="80" y="100"/>
                    <a:pt x="80" y="100"/>
                  </a:cubicBezTo>
                  <a:cubicBezTo>
                    <a:pt x="80" y="98"/>
                    <a:pt x="80" y="97"/>
                    <a:pt x="81" y="96"/>
                  </a:cubicBezTo>
                  <a:cubicBezTo>
                    <a:pt x="82" y="94"/>
                    <a:pt x="83" y="92"/>
                    <a:pt x="85" y="89"/>
                  </a:cubicBezTo>
                  <a:cubicBezTo>
                    <a:pt x="89" y="86"/>
                    <a:pt x="94" y="82"/>
                    <a:pt x="98" y="76"/>
                  </a:cubicBezTo>
                  <a:cubicBezTo>
                    <a:pt x="103" y="70"/>
                    <a:pt x="106" y="61"/>
                    <a:pt x="106" y="50"/>
                  </a:cubicBezTo>
                  <a:cubicBezTo>
                    <a:pt x="106" y="37"/>
                    <a:pt x="100" y="24"/>
                    <a:pt x="91" y="15"/>
                  </a:cubicBezTo>
                  <a:cubicBezTo>
                    <a:pt x="81" y="6"/>
                    <a:pt x="68" y="0"/>
                    <a:pt x="53" y="0"/>
                  </a:cubicBezTo>
                  <a:cubicBezTo>
                    <a:pt x="38" y="0"/>
                    <a:pt x="25" y="6"/>
                    <a:pt x="15" y="15"/>
                  </a:cubicBezTo>
                  <a:cubicBezTo>
                    <a:pt x="6" y="24"/>
                    <a:pt x="0" y="37"/>
                    <a:pt x="0" y="50"/>
                  </a:cubicBezTo>
                  <a:cubicBezTo>
                    <a:pt x="0" y="59"/>
                    <a:pt x="2" y="66"/>
                    <a:pt x="5" y="71"/>
                  </a:cubicBezTo>
                  <a:cubicBezTo>
                    <a:pt x="9" y="79"/>
                    <a:pt x="15" y="84"/>
                    <a:pt x="19" y="88"/>
                  </a:cubicBezTo>
                  <a:close/>
                  <a:moveTo>
                    <a:pt x="66" y="132"/>
                  </a:moveTo>
                  <a:cubicBezTo>
                    <a:pt x="65" y="133"/>
                    <a:pt x="64" y="133"/>
                    <a:pt x="64" y="133"/>
                  </a:cubicBezTo>
                  <a:cubicBezTo>
                    <a:pt x="42" y="133"/>
                    <a:pt x="42" y="133"/>
                    <a:pt x="42" y="133"/>
                  </a:cubicBezTo>
                  <a:cubicBezTo>
                    <a:pt x="41" y="133"/>
                    <a:pt x="40" y="133"/>
                    <a:pt x="40" y="132"/>
                  </a:cubicBezTo>
                  <a:cubicBezTo>
                    <a:pt x="39" y="131"/>
                    <a:pt x="39" y="131"/>
                    <a:pt x="39" y="130"/>
                  </a:cubicBezTo>
                  <a:cubicBezTo>
                    <a:pt x="39" y="118"/>
                    <a:pt x="39" y="118"/>
                    <a:pt x="39" y="118"/>
                  </a:cubicBezTo>
                  <a:cubicBezTo>
                    <a:pt x="66" y="118"/>
                    <a:pt x="66" y="118"/>
                    <a:pt x="66" y="118"/>
                  </a:cubicBezTo>
                  <a:cubicBezTo>
                    <a:pt x="66" y="130"/>
                    <a:pt x="66" y="130"/>
                    <a:pt x="66" y="130"/>
                  </a:cubicBezTo>
                  <a:cubicBezTo>
                    <a:pt x="66" y="131"/>
                    <a:pt x="66" y="131"/>
                    <a:pt x="66" y="132"/>
                  </a:cubicBezTo>
                  <a:close/>
                  <a:moveTo>
                    <a:pt x="25" y="25"/>
                  </a:moveTo>
                  <a:cubicBezTo>
                    <a:pt x="32" y="18"/>
                    <a:pt x="42" y="14"/>
                    <a:pt x="53" y="14"/>
                  </a:cubicBezTo>
                  <a:cubicBezTo>
                    <a:pt x="64" y="14"/>
                    <a:pt x="74" y="18"/>
                    <a:pt x="81" y="25"/>
                  </a:cubicBezTo>
                  <a:cubicBezTo>
                    <a:pt x="88" y="32"/>
                    <a:pt x="92" y="41"/>
                    <a:pt x="92" y="50"/>
                  </a:cubicBezTo>
                  <a:cubicBezTo>
                    <a:pt x="92" y="57"/>
                    <a:pt x="91" y="61"/>
                    <a:pt x="89" y="65"/>
                  </a:cubicBezTo>
                  <a:cubicBezTo>
                    <a:pt x="86" y="70"/>
                    <a:pt x="82" y="74"/>
                    <a:pt x="77" y="78"/>
                  </a:cubicBezTo>
                  <a:cubicBezTo>
                    <a:pt x="74" y="81"/>
                    <a:pt x="72" y="84"/>
                    <a:pt x="70" y="87"/>
                  </a:cubicBezTo>
                  <a:cubicBezTo>
                    <a:pt x="68" y="91"/>
                    <a:pt x="66" y="95"/>
                    <a:pt x="66" y="100"/>
                  </a:cubicBezTo>
                  <a:cubicBezTo>
                    <a:pt x="66" y="104"/>
                    <a:pt x="66" y="104"/>
                    <a:pt x="66" y="104"/>
                  </a:cubicBezTo>
                  <a:cubicBezTo>
                    <a:pt x="39" y="104"/>
                    <a:pt x="39" y="104"/>
                    <a:pt x="39" y="104"/>
                  </a:cubicBezTo>
                  <a:cubicBezTo>
                    <a:pt x="39" y="100"/>
                    <a:pt x="39" y="100"/>
                    <a:pt x="39" y="100"/>
                  </a:cubicBezTo>
                  <a:cubicBezTo>
                    <a:pt x="39" y="97"/>
                    <a:pt x="39" y="94"/>
                    <a:pt x="38" y="91"/>
                  </a:cubicBezTo>
                  <a:cubicBezTo>
                    <a:pt x="36" y="86"/>
                    <a:pt x="33" y="83"/>
                    <a:pt x="30" y="80"/>
                  </a:cubicBezTo>
                  <a:cubicBezTo>
                    <a:pt x="26" y="75"/>
                    <a:pt x="22" y="72"/>
                    <a:pt x="19" y="68"/>
                  </a:cubicBezTo>
                  <a:cubicBezTo>
                    <a:pt x="16" y="64"/>
                    <a:pt x="14" y="59"/>
                    <a:pt x="14" y="50"/>
                  </a:cubicBezTo>
                  <a:cubicBezTo>
                    <a:pt x="14" y="41"/>
                    <a:pt x="18" y="32"/>
                    <a:pt x="25" y="2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32" name="Group 131">
            <a:extLst>
              <a:ext uri="{FF2B5EF4-FFF2-40B4-BE49-F238E27FC236}">
                <a16:creationId xmlns:a16="http://schemas.microsoft.com/office/drawing/2014/main" id="{E73DC4E2-6159-AF47-84A4-47C5E01B1328}"/>
              </a:ext>
            </a:extLst>
          </p:cNvPr>
          <p:cNvGrpSpPr/>
          <p:nvPr/>
        </p:nvGrpSpPr>
        <p:grpSpPr>
          <a:xfrm>
            <a:off x="9503726" y="2514123"/>
            <a:ext cx="296389" cy="353810"/>
            <a:chOff x="9503726" y="2380631"/>
            <a:chExt cx="331732" cy="396000"/>
          </a:xfrm>
          <a:solidFill>
            <a:schemeClr val="tx1"/>
          </a:solidFill>
        </p:grpSpPr>
        <p:sp>
          <p:nvSpPr>
            <p:cNvPr id="133" name="Freeform 73">
              <a:extLst>
                <a:ext uri="{FF2B5EF4-FFF2-40B4-BE49-F238E27FC236}">
                  <a16:creationId xmlns:a16="http://schemas.microsoft.com/office/drawing/2014/main" id="{C9B31C20-6F87-E14E-81F3-E4F4C9B4EA8A}"/>
                </a:ext>
              </a:extLst>
            </p:cNvPr>
            <p:cNvSpPr>
              <a:spLocks noChangeAspect="1" noEditPoints="1"/>
            </p:cNvSpPr>
            <p:nvPr/>
          </p:nvSpPr>
          <p:spPr bwMode="auto">
            <a:xfrm>
              <a:off x="9503726" y="2380631"/>
              <a:ext cx="331732" cy="396000"/>
            </a:xfrm>
            <a:custGeom>
              <a:avLst/>
              <a:gdLst>
                <a:gd name="T0" fmla="*/ 251 w 286"/>
                <a:gd name="T1" fmla="*/ 218 h 341"/>
                <a:gd name="T2" fmla="*/ 286 w 286"/>
                <a:gd name="T3" fmla="*/ 130 h 341"/>
                <a:gd name="T4" fmla="*/ 156 w 286"/>
                <a:gd name="T5" fmla="*/ 0 h 341"/>
                <a:gd name="T6" fmla="*/ 27 w 286"/>
                <a:gd name="T7" fmla="*/ 130 h 341"/>
                <a:gd name="T8" fmla="*/ 28 w 286"/>
                <a:gd name="T9" fmla="*/ 142 h 341"/>
                <a:gd name="T10" fmla="*/ 12 w 286"/>
                <a:gd name="T11" fmla="*/ 173 h 341"/>
                <a:gd name="T12" fmla="*/ 5 w 286"/>
                <a:gd name="T13" fmla="*/ 187 h 341"/>
                <a:gd name="T14" fmla="*/ 3 w 286"/>
                <a:gd name="T15" fmla="*/ 191 h 341"/>
                <a:gd name="T16" fmla="*/ 2 w 286"/>
                <a:gd name="T17" fmla="*/ 192 h 341"/>
                <a:gd name="T18" fmla="*/ 2 w 286"/>
                <a:gd name="T19" fmla="*/ 193 h 341"/>
                <a:gd name="T20" fmla="*/ 2 w 286"/>
                <a:gd name="T21" fmla="*/ 193 h 341"/>
                <a:gd name="T22" fmla="*/ 2 w 286"/>
                <a:gd name="T23" fmla="*/ 193 h 341"/>
                <a:gd name="T24" fmla="*/ 0 w 286"/>
                <a:gd name="T25" fmla="*/ 202 h 341"/>
                <a:gd name="T26" fmla="*/ 22 w 286"/>
                <a:gd name="T27" fmla="*/ 223 h 341"/>
                <a:gd name="T28" fmla="*/ 31 w 286"/>
                <a:gd name="T29" fmla="*/ 223 h 341"/>
                <a:gd name="T30" fmla="*/ 31 w 286"/>
                <a:gd name="T31" fmla="*/ 262 h 341"/>
                <a:gd name="T32" fmla="*/ 31 w 286"/>
                <a:gd name="T33" fmla="*/ 262 h 341"/>
                <a:gd name="T34" fmla="*/ 59 w 286"/>
                <a:gd name="T35" fmla="*/ 290 h 341"/>
                <a:gd name="T36" fmla="*/ 100 w 286"/>
                <a:gd name="T37" fmla="*/ 290 h 341"/>
                <a:gd name="T38" fmla="*/ 113 w 286"/>
                <a:gd name="T39" fmla="*/ 336 h 341"/>
                <a:gd name="T40" fmla="*/ 116 w 286"/>
                <a:gd name="T41" fmla="*/ 340 h 341"/>
                <a:gd name="T42" fmla="*/ 121 w 286"/>
                <a:gd name="T43" fmla="*/ 340 h 341"/>
                <a:gd name="T44" fmla="*/ 268 w 286"/>
                <a:gd name="T45" fmla="*/ 296 h 341"/>
                <a:gd name="T46" fmla="*/ 272 w 286"/>
                <a:gd name="T47" fmla="*/ 288 h 341"/>
                <a:gd name="T48" fmla="*/ 251 w 286"/>
                <a:gd name="T49" fmla="*/ 218 h 341"/>
                <a:gd name="T50" fmla="*/ 123 w 286"/>
                <a:gd name="T51" fmla="*/ 327 h 341"/>
                <a:gd name="T52" fmla="*/ 110 w 286"/>
                <a:gd name="T53" fmla="*/ 282 h 341"/>
                <a:gd name="T54" fmla="*/ 104 w 286"/>
                <a:gd name="T55" fmla="*/ 278 h 341"/>
                <a:gd name="T56" fmla="*/ 59 w 286"/>
                <a:gd name="T57" fmla="*/ 278 h 341"/>
                <a:gd name="T58" fmla="*/ 48 w 286"/>
                <a:gd name="T59" fmla="*/ 273 h 341"/>
                <a:gd name="T60" fmla="*/ 43 w 286"/>
                <a:gd name="T61" fmla="*/ 262 h 341"/>
                <a:gd name="T62" fmla="*/ 43 w 286"/>
                <a:gd name="T63" fmla="*/ 262 h 341"/>
                <a:gd name="T64" fmla="*/ 43 w 286"/>
                <a:gd name="T65" fmla="*/ 217 h 341"/>
                <a:gd name="T66" fmla="*/ 42 w 286"/>
                <a:gd name="T67" fmla="*/ 213 h 341"/>
                <a:gd name="T68" fmla="*/ 37 w 286"/>
                <a:gd name="T69" fmla="*/ 211 h 341"/>
                <a:gd name="T70" fmla="*/ 22 w 286"/>
                <a:gd name="T71" fmla="*/ 211 h 341"/>
                <a:gd name="T72" fmla="*/ 12 w 286"/>
                <a:gd name="T73" fmla="*/ 202 h 341"/>
                <a:gd name="T74" fmla="*/ 13 w 286"/>
                <a:gd name="T75" fmla="*/ 198 h 341"/>
                <a:gd name="T76" fmla="*/ 14 w 286"/>
                <a:gd name="T77" fmla="*/ 196 h 341"/>
                <a:gd name="T78" fmla="*/ 39 w 286"/>
                <a:gd name="T79" fmla="*/ 146 h 341"/>
                <a:gd name="T80" fmla="*/ 40 w 286"/>
                <a:gd name="T81" fmla="*/ 143 h 341"/>
                <a:gd name="T82" fmla="*/ 39 w 286"/>
                <a:gd name="T83" fmla="*/ 130 h 341"/>
                <a:gd name="T84" fmla="*/ 73 w 286"/>
                <a:gd name="T85" fmla="*/ 47 h 341"/>
                <a:gd name="T86" fmla="*/ 156 w 286"/>
                <a:gd name="T87" fmla="*/ 12 h 341"/>
                <a:gd name="T88" fmla="*/ 239 w 286"/>
                <a:gd name="T89" fmla="*/ 47 h 341"/>
                <a:gd name="T90" fmla="*/ 274 w 286"/>
                <a:gd name="T91" fmla="*/ 130 h 341"/>
                <a:gd name="T92" fmla="*/ 239 w 286"/>
                <a:gd name="T93" fmla="*/ 212 h 341"/>
                <a:gd name="T94" fmla="*/ 238 w 286"/>
                <a:gd name="T95" fmla="*/ 218 h 341"/>
                <a:gd name="T96" fmla="*/ 258 w 286"/>
                <a:gd name="T97" fmla="*/ 286 h 341"/>
                <a:gd name="T98" fmla="*/ 123 w 286"/>
                <a:gd name="T99" fmla="*/ 327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6" h="341">
                  <a:moveTo>
                    <a:pt x="251" y="218"/>
                  </a:moveTo>
                  <a:cubicBezTo>
                    <a:pt x="272" y="195"/>
                    <a:pt x="286" y="164"/>
                    <a:pt x="286" y="130"/>
                  </a:cubicBezTo>
                  <a:cubicBezTo>
                    <a:pt x="285" y="58"/>
                    <a:pt x="228" y="0"/>
                    <a:pt x="156" y="0"/>
                  </a:cubicBezTo>
                  <a:cubicBezTo>
                    <a:pt x="85" y="0"/>
                    <a:pt x="27" y="58"/>
                    <a:pt x="27" y="130"/>
                  </a:cubicBezTo>
                  <a:cubicBezTo>
                    <a:pt x="27" y="134"/>
                    <a:pt x="27" y="138"/>
                    <a:pt x="28" y="142"/>
                  </a:cubicBezTo>
                  <a:cubicBezTo>
                    <a:pt x="23" y="151"/>
                    <a:pt x="17" y="163"/>
                    <a:pt x="12" y="173"/>
                  </a:cubicBezTo>
                  <a:cubicBezTo>
                    <a:pt x="9" y="179"/>
                    <a:pt x="7" y="183"/>
                    <a:pt x="5" y="187"/>
                  </a:cubicBezTo>
                  <a:cubicBezTo>
                    <a:pt x="4" y="189"/>
                    <a:pt x="3" y="190"/>
                    <a:pt x="3" y="191"/>
                  </a:cubicBezTo>
                  <a:cubicBezTo>
                    <a:pt x="3" y="191"/>
                    <a:pt x="3" y="192"/>
                    <a:pt x="2" y="192"/>
                  </a:cubicBezTo>
                  <a:cubicBezTo>
                    <a:pt x="2" y="193"/>
                    <a:pt x="2" y="193"/>
                    <a:pt x="2" y="193"/>
                  </a:cubicBezTo>
                  <a:cubicBezTo>
                    <a:pt x="2" y="193"/>
                    <a:pt x="2" y="193"/>
                    <a:pt x="2" y="193"/>
                  </a:cubicBezTo>
                  <a:cubicBezTo>
                    <a:pt x="2" y="193"/>
                    <a:pt x="2" y="193"/>
                    <a:pt x="2" y="193"/>
                  </a:cubicBezTo>
                  <a:cubicBezTo>
                    <a:pt x="1" y="196"/>
                    <a:pt x="0" y="199"/>
                    <a:pt x="0" y="202"/>
                  </a:cubicBezTo>
                  <a:cubicBezTo>
                    <a:pt x="0" y="214"/>
                    <a:pt x="10" y="223"/>
                    <a:pt x="22" y="223"/>
                  </a:cubicBezTo>
                  <a:cubicBezTo>
                    <a:pt x="31" y="223"/>
                    <a:pt x="31" y="223"/>
                    <a:pt x="31" y="223"/>
                  </a:cubicBezTo>
                  <a:cubicBezTo>
                    <a:pt x="31" y="262"/>
                    <a:pt x="31" y="262"/>
                    <a:pt x="31" y="262"/>
                  </a:cubicBezTo>
                  <a:cubicBezTo>
                    <a:pt x="31" y="262"/>
                    <a:pt x="31" y="262"/>
                    <a:pt x="31" y="262"/>
                  </a:cubicBezTo>
                  <a:cubicBezTo>
                    <a:pt x="31" y="277"/>
                    <a:pt x="44" y="290"/>
                    <a:pt x="59" y="290"/>
                  </a:cubicBezTo>
                  <a:cubicBezTo>
                    <a:pt x="100" y="290"/>
                    <a:pt x="100" y="290"/>
                    <a:pt x="100" y="290"/>
                  </a:cubicBezTo>
                  <a:cubicBezTo>
                    <a:pt x="113" y="336"/>
                    <a:pt x="113" y="336"/>
                    <a:pt x="113" y="336"/>
                  </a:cubicBezTo>
                  <a:cubicBezTo>
                    <a:pt x="114" y="338"/>
                    <a:pt x="115" y="339"/>
                    <a:pt x="116" y="340"/>
                  </a:cubicBezTo>
                  <a:cubicBezTo>
                    <a:pt x="118" y="340"/>
                    <a:pt x="119" y="341"/>
                    <a:pt x="121" y="340"/>
                  </a:cubicBezTo>
                  <a:cubicBezTo>
                    <a:pt x="268" y="296"/>
                    <a:pt x="268" y="296"/>
                    <a:pt x="268" y="296"/>
                  </a:cubicBezTo>
                  <a:cubicBezTo>
                    <a:pt x="271" y="295"/>
                    <a:pt x="273" y="291"/>
                    <a:pt x="272" y="288"/>
                  </a:cubicBezTo>
                  <a:lnTo>
                    <a:pt x="251" y="218"/>
                  </a:lnTo>
                  <a:close/>
                  <a:moveTo>
                    <a:pt x="123" y="327"/>
                  </a:moveTo>
                  <a:cubicBezTo>
                    <a:pt x="110" y="282"/>
                    <a:pt x="110" y="282"/>
                    <a:pt x="110" y="282"/>
                  </a:cubicBezTo>
                  <a:cubicBezTo>
                    <a:pt x="109" y="279"/>
                    <a:pt x="107" y="278"/>
                    <a:pt x="104" y="278"/>
                  </a:cubicBezTo>
                  <a:cubicBezTo>
                    <a:pt x="59" y="278"/>
                    <a:pt x="59" y="278"/>
                    <a:pt x="59" y="278"/>
                  </a:cubicBezTo>
                  <a:cubicBezTo>
                    <a:pt x="55" y="278"/>
                    <a:pt x="51" y="276"/>
                    <a:pt x="48" y="273"/>
                  </a:cubicBezTo>
                  <a:cubicBezTo>
                    <a:pt x="45" y="270"/>
                    <a:pt x="43" y="266"/>
                    <a:pt x="43" y="262"/>
                  </a:cubicBezTo>
                  <a:cubicBezTo>
                    <a:pt x="43" y="262"/>
                    <a:pt x="43" y="262"/>
                    <a:pt x="43" y="262"/>
                  </a:cubicBezTo>
                  <a:cubicBezTo>
                    <a:pt x="43" y="217"/>
                    <a:pt x="43" y="217"/>
                    <a:pt x="43" y="217"/>
                  </a:cubicBezTo>
                  <a:cubicBezTo>
                    <a:pt x="43" y="216"/>
                    <a:pt x="43" y="214"/>
                    <a:pt x="42" y="213"/>
                  </a:cubicBezTo>
                  <a:cubicBezTo>
                    <a:pt x="41" y="212"/>
                    <a:pt x="39" y="211"/>
                    <a:pt x="37" y="211"/>
                  </a:cubicBezTo>
                  <a:cubicBezTo>
                    <a:pt x="22" y="211"/>
                    <a:pt x="22" y="211"/>
                    <a:pt x="22" y="211"/>
                  </a:cubicBezTo>
                  <a:cubicBezTo>
                    <a:pt x="16" y="211"/>
                    <a:pt x="12" y="207"/>
                    <a:pt x="12" y="202"/>
                  </a:cubicBezTo>
                  <a:cubicBezTo>
                    <a:pt x="12" y="200"/>
                    <a:pt x="12" y="199"/>
                    <a:pt x="13" y="198"/>
                  </a:cubicBezTo>
                  <a:cubicBezTo>
                    <a:pt x="13" y="198"/>
                    <a:pt x="13" y="197"/>
                    <a:pt x="14" y="196"/>
                  </a:cubicBezTo>
                  <a:cubicBezTo>
                    <a:pt x="18" y="189"/>
                    <a:pt x="31" y="162"/>
                    <a:pt x="39" y="146"/>
                  </a:cubicBezTo>
                  <a:cubicBezTo>
                    <a:pt x="40" y="145"/>
                    <a:pt x="40" y="144"/>
                    <a:pt x="40" y="143"/>
                  </a:cubicBezTo>
                  <a:cubicBezTo>
                    <a:pt x="39" y="138"/>
                    <a:pt x="39" y="134"/>
                    <a:pt x="39" y="130"/>
                  </a:cubicBezTo>
                  <a:cubicBezTo>
                    <a:pt x="39" y="97"/>
                    <a:pt x="52" y="68"/>
                    <a:pt x="73" y="47"/>
                  </a:cubicBezTo>
                  <a:cubicBezTo>
                    <a:pt x="95" y="26"/>
                    <a:pt x="124" y="12"/>
                    <a:pt x="156" y="12"/>
                  </a:cubicBezTo>
                  <a:cubicBezTo>
                    <a:pt x="189" y="12"/>
                    <a:pt x="218" y="26"/>
                    <a:pt x="239" y="47"/>
                  </a:cubicBezTo>
                  <a:cubicBezTo>
                    <a:pt x="260" y="68"/>
                    <a:pt x="273" y="97"/>
                    <a:pt x="274" y="130"/>
                  </a:cubicBezTo>
                  <a:cubicBezTo>
                    <a:pt x="273" y="162"/>
                    <a:pt x="261" y="191"/>
                    <a:pt x="239" y="212"/>
                  </a:cubicBezTo>
                  <a:cubicBezTo>
                    <a:pt x="238" y="214"/>
                    <a:pt x="237" y="216"/>
                    <a:pt x="238" y="218"/>
                  </a:cubicBezTo>
                  <a:cubicBezTo>
                    <a:pt x="258" y="286"/>
                    <a:pt x="258" y="286"/>
                    <a:pt x="258" y="286"/>
                  </a:cubicBezTo>
                  <a:lnTo>
                    <a:pt x="123" y="327"/>
                  </a:lnTo>
                  <a:close/>
                </a:path>
              </a:pathLst>
            </a:custGeom>
            <a:grpFill/>
            <a:ln w="3175">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4" name="Freeform 74">
              <a:extLst>
                <a:ext uri="{FF2B5EF4-FFF2-40B4-BE49-F238E27FC236}">
                  <a16:creationId xmlns:a16="http://schemas.microsoft.com/office/drawing/2014/main" id="{19438B36-29E6-CE47-B533-392C06BF7B58}"/>
                </a:ext>
              </a:extLst>
            </p:cNvPr>
            <p:cNvSpPr>
              <a:spLocks noEditPoints="1"/>
            </p:cNvSpPr>
            <p:nvPr/>
          </p:nvSpPr>
          <p:spPr bwMode="auto">
            <a:xfrm>
              <a:off x="9612481" y="2437218"/>
              <a:ext cx="116712" cy="162690"/>
            </a:xfrm>
            <a:custGeom>
              <a:avLst/>
              <a:gdLst>
                <a:gd name="T0" fmla="*/ 54 w 108"/>
                <a:gd name="T1" fmla="*/ 0 h 150"/>
                <a:gd name="T2" fmla="*/ 16 w 108"/>
                <a:gd name="T3" fmla="*/ 16 h 150"/>
                <a:gd name="T4" fmla="*/ 0 w 108"/>
                <a:gd name="T5" fmla="*/ 52 h 150"/>
                <a:gd name="T6" fmla="*/ 5 w 108"/>
                <a:gd name="T7" fmla="*/ 73 h 150"/>
                <a:gd name="T8" fmla="*/ 20 w 108"/>
                <a:gd name="T9" fmla="*/ 90 h 150"/>
                <a:gd name="T10" fmla="*/ 25 w 108"/>
                <a:gd name="T11" fmla="*/ 96 h 150"/>
                <a:gd name="T12" fmla="*/ 27 w 108"/>
                <a:gd name="T13" fmla="*/ 103 h 150"/>
                <a:gd name="T14" fmla="*/ 27 w 108"/>
                <a:gd name="T15" fmla="*/ 134 h 150"/>
                <a:gd name="T16" fmla="*/ 43 w 108"/>
                <a:gd name="T17" fmla="*/ 150 h 150"/>
                <a:gd name="T18" fmla="*/ 65 w 108"/>
                <a:gd name="T19" fmla="*/ 150 h 150"/>
                <a:gd name="T20" fmla="*/ 81 w 108"/>
                <a:gd name="T21" fmla="*/ 134 h 150"/>
                <a:gd name="T22" fmla="*/ 81 w 108"/>
                <a:gd name="T23" fmla="*/ 103 h 150"/>
                <a:gd name="T24" fmla="*/ 82 w 108"/>
                <a:gd name="T25" fmla="*/ 98 h 150"/>
                <a:gd name="T26" fmla="*/ 87 w 108"/>
                <a:gd name="T27" fmla="*/ 91 h 150"/>
                <a:gd name="T28" fmla="*/ 100 w 108"/>
                <a:gd name="T29" fmla="*/ 77 h 150"/>
                <a:gd name="T30" fmla="*/ 108 w 108"/>
                <a:gd name="T31" fmla="*/ 52 h 150"/>
                <a:gd name="T32" fmla="*/ 92 w 108"/>
                <a:gd name="T33" fmla="*/ 16 h 150"/>
                <a:gd name="T34" fmla="*/ 54 w 108"/>
                <a:gd name="T35" fmla="*/ 0 h 150"/>
                <a:gd name="T36" fmla="*/ 68 w 108"/>
                <a:gd name="T37" fmla="*/ 137 h 150"/>
                <a:gd name="T38" fmla="*/ 65 w 108"/>
                <a:gd name="T39" fmla="*/ 138 h 150"/>
                <a:gd name="T40" fmla="*/ 43 w 108"/>
                <a:gd name="T41" fmla="*/ 138 h 150"/>
                <a:gd name="T42" fmla="*/ 40 w 108"/>
                <a:gd name="T43" fmla="*/ 137 h 150"/>
                <a:gd name="T44" fmla="*/ 39 w 108"/>
                <a:gd name="T45" fmla="*/ 134 h 150"/>
                <a:gd name="T46" fmla="*/ 39 w 108"/>
                <a:gd name="T47" fmla="*/ 120 h 150"/>
                <a:gd name="T48" fmla="*/ 69 w 108"/>
                <a:gd name="T49" fmla="*/ 120 h 150"/>
                <a:gd name="T50" fmla="*/ 69 w 108"/>
                <a:gd name="T51" fmla="*/ 134 h 150"/>
                <a:gd name="T52" fmla="*/ 68 w 108"/>
                <a:gd name="T53" fmla="*/ 137 h 150"/>
                <a:gd name="T54" fmla="*/ 93 w 108"/>
                <a:gd name="T55" fmla="*/ 67 h 150"/>
                <a:gd name="T56" fmla="*/ 80 w 108"/>
                <a:gd name="T57" fmla="*/ 82 h 150"/>
                <a:gd name="T58" fmla="*/ 72 w 108"/>
                <a:gd name="T59" fmla="*/ 90 h 150"/>
                <a:gd name="T60" fmla="*/ 69 w 108"/>
                <a:gd name="T61" fmla="*/ 103 h 150"/>
                <a:gd name="T62" fmla="*/ 69 w 108"/>
                <a:gd name="T63" fmla="*/ 108 h 150"/>
                <a:gd name="T64" fmla="*/ 39 w 108"/>
                <a:gd name="T65" fmla="*/ 108 h 150"/>
                <a:gd name="T66" fmla="*/ 39 w 108"/>
                <a:gd name="T67" fmla="*/ 103 h 150"/>
                <a:gd name="T68" fmla="*/ 37 w 108"/>
                <a:gd name="T69" fmla="*/ 94 h 150"/>
                <a:gd name="T70" fmla="*/ 30 w 108"/>
                <a:gd name="T71" fmla="*/ 83 h 150"/>
                <a:gd name="T72" fmla="*/ 18 w 108"/>
                <a:gd name="T73" fmla="*/ 70 h 150"/>
                <a:gd name="T74" fmla="*/ 12 w 108"/>
                <a:gd name="T75" fmla="*/ 52 h 150"/>
                <a:gd name="T76" fmla="*/ 24 w 108"/>
                <a:gd name="T77" fmla="*/ 25 h 150"/>
                <a:gd name="T78" fmla="*/ 54 w 108"/>
                <a:gd name="T79" fmla="*/ 12 h 150"/>
                <a:gd name="T80" fmla="*/ 84 w 108"/>
                <a:gd name="T81" fmla="*/ 25 h 150"/>
                <a:gd name="T82" fmla="*/ 96 w 108"/>
                <a:gd name="T83" fmla="*/ 52 h 150"/>
                <a:gd name="T84" fmla="*/ 93 w 108"/>
                <a:gd name="T85" fmla="*/ 6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8" h="150">
                  <a:moveTo>
                    <a:pt x="54" y="0"/>
                  </a:moveTo>
                  <a:cubicBezTo>
                    <a:pt x="39" y="0"/>
                    <a:pt x="25" y="7"/>
                    <a:pt x="16" y="16"/>
                  </a:cubicBezTo>
                  <a:cubicBezTo>
                    <a:pt x="6" y="25"/>
                    <a:pt x="0" y="38"/>
                    <a:pt x="0" y="52"/>
                  </a:cubicBezTo>
                  <a:cubicBezTo>
                    <a:pt x="0" y="60"/>
                    <a:pt x="2" y="67"/>
                    <a:pt x="5" y="73"/>
                  </a:cubicBezTo>
                  <a:cubicBezTo>
                    <a:pt x="9" y="81"/>
                    <a:pt x="16" y="86"/>
                    <a:pt x="20" y="90"/>
                  </a:cubicBezTo>
                  <a:cubicBezTo>
                    <a:pt x="22" y="92"/>
                    <a:pt x="24" y="94"/>
                    <a:pt x="25" y="96"/>
                  </a:cubicBezTo>
                  <a:cubicBezTo>
                    <a:pt x="26" y="98"/>
                    <a:pt x="26" y="100"/>
                    <a:pt x="27" y="103"/>
                  </a:cubicBezTo>
                  <a:cubicBezTo>
                    <a:pt x="27" y="134"/>
                    <a:pt x="27" y="134"/>
                    <a:pt x="27" y="134"/>
                  </a:cubicBezTo>
                  <a:cubicBezTo>
                    <a:pt x="27" y="143"/>
                    <a:pt x="34" y="150"/>
                    <a:pt x="43" y="150"/>
                  </a:cubicBezTo>
                  <a:cubicBezTo>
                    <a:pt x="65" y="150"/>
                    <a:pt x="65" y="150"/>
                    <a:pt x="65" y="150"/>
                  </a:cubicBezTo>
                  <a:cubicBezTo>
                    <a:pt x="74" y="150"/>
                    <a:pt x="81" y="143"/>
                    <a:pt x="81" y="134"/>
                  </a:cubicBezTo>
                  <a:cubicBezTo>
                    <a:pt x="81" y="103"/>
                    <a:pt x="81" y="103"/>
                    <a:pt x="81" y="103"/>
                  </a:cubicBezTo>
                  <a:cubicBezTo>
                    <a:pt x="81" y="101"/>
                    <a:pt x="81" y="100"/>
                    <a:pt x="82" y="98"/>
                  </a:cubicBezTo>
                  <a:cubicBezTo>
                    <a:pt x="83" y="96"/>
                    <a:pt x="84" y="94"/>
                    <a:pt x="87" y="91"/>
                  </a:cubicBezTo>
                  <a:cubicBezTo>
                    <a:pt x="90" y="88"/>
                    <a:pt x="96" y="84"/>
                    <a:pt x="100" y="77"/>
                  </a:cubicBezTo>
                  <a:cubicBezTo>
                    <a:pt x="105" y="71"/>
                    <a:pt x="108" y="63"/>
                    <a:pt x="108" y="52"/>
                  </a:cubicBezTo>
                  <a:cubicBezTo>
                    <a:pt x="108" y="38"/>
                    <a:pt x="102" y="25"/>
                    <a:pt x="92" y="16"/>
                  </a:cubicBezTo>
                  <a:cubicBezTo>
                    <a:pt x="83" y="7"/>
                    <a:pt x="69" y="0"/>
                    <a:pt x="54" y="0"/>
                  </a:cubicBezTo>
                  <a:close/>
                  <a:moveTo>
                    <a:pt x="68" y="137"/>
                  </a:moveTo>
                  <a:cubicBezTo>
                    <a:pt x="67" y="138"/>
                    <a:pt x="66" y="138"/>
                    <a:pt x="65" y="138"/>
                  </a:cubicBezTo>
                  <a:cubicBezTo>
                    <a:pt x="43" y="138"/>
                    <a:pt x="43" y="138"/>
                    <a:pt x="43" y="138"/>
                  </a:cubicBezTo>
                  <a:cubicBezTo>
                    <a:pt x="41" y="138"/>
                    <a:pt x="40" y="138"/>
                    <a:pt x="40" y="137"/>
                  </a:cubicBezTo>
                  <a:cubicBezTo>
                    <a:pt x="39" y="136"/>
                    <a:pt x="39" y="135"/>
                    <a:pt x="39" y="134"/>
                  </a:cubicBezTo>
                  <a:cubicBezTo>
                    <a:pt x="39" y="120"/>
                    <a:pt x="39" y="120"/>
                    <a:pt x="39" y="120"/>
                  </a:cubicBezTo>
                  <a:cubicBezTo>
                    <a:pt x="69" y="120"/>
                    <a:pt x="69" y="120"/>
                    <a:pt x="69" y="120"/>
                  </a:cubicBezTo>
                  <a:cubicBezTo>
                    <a:pt x="69" y="134"/>
                    <a:pt x="69" y="134"/>
                    <a:pt x="69" y="134"/>
                  </a:cubicBezTo>
                  <a:cubicBezTo>
                    <a:pt x="69" y="135"/>
                    <a:pt x="69" y="136"/>
                    <a:pt x="68" y="137"/>
                  </a:cubicBezTo>
                  <a:close/>
                  <a:moveTo>
                    <a:pt x="93" y="67"/>
                  </a:moveTo>
                  <a:cubicBezTo>
                    <a:pt x="90" y="73"/>
                    <a:pt x="85" y="77"/>
                    <a:pt x="80" y="82"/>
                  </a:cubicBezTo>
                  <a:cubicBezTo>
                    <a:pt x="77" y="84"/>
                    <a:pt x="74" y="87"/>
                    <a:pt x="72" y="90"/>
                  </a:cubicBezTo>
                  <a:cubicBezTo>
                    <a:pt x="70" y="94"/>
                    <a:pt x="69" y="98"/>
                    <a:pt x="69" y="103"/>
                  </a:cubicBezTo>
                  <a:cubicBezTo>
                    <a:pt x="69" y="108"/>
                    <a:pt x="69" y="108"/>
                    <a:pt x="69" y="108"/>
                  </a:cubicBezTo>
                  <a:cubicBezTo>
                    <a:pt x="39" y="108"/>
                    <a:pt x="39" y="108"/>
                    <a:pt x="39" y="108"/>
                  </a:cubicBezTo>
                  <a:cubicBezTo>
                    <a:pt x="39" y="103"/>
                    <a:pt x="39" y="103"/>
                    <a:pt x="39" y="103"/>
                  </a:cubicBezTo>
                  <a:cubicBezTo>
                    <a:pt x="39" y="100"/>
                    <a:pt x="38" y="97"/>
                    <a:pt x="37" y="94"/>
                  </a:cubicBezTo>
                  <a:cubicBezTo>
                    <a:pt x="35" y="89"/>
                    <a:pt x="32" y="86"/>
                    <a:pt x="30" y="83"/>
                  </a:cubicBezTo>
                  <a:cubicBezTo>
                    <a:pt x="25" y="79"/>
                    <a:pt x="21" y="75"/>
                    <a:pt x="18" y="70"/>
                  </a:cubicBezTo>
                  <a:cubicBezTo>
                    <a:pt x="14" y="66"/>
                    <a:pt x="12" y="61"/>
                    <a:pt x="12" y="52"/>
                  </a:cubicBezTo>
                  <a:cubicBezTo>
                    <a:pt x="12" y="42"/>
                    <a:pt x="17" y="32"/>
                    <a:pt x="24" y="25"/>
                  </a:cubicBezTo>
                  <a:cubicBezTo>
                    <a:pt x="32" y="17"/>
                    <a:pt x="42" y="12"/>
                    <a:pt x="54" y="12"/>
                  </a:cubicBezTo>
                  <a:cubicBezTo>
                    <a:pt x="66" y="12"/>
                    <a:pt x="76" y="17"/>
                    <a:pt x="84" y="25"/>
                  </a:cubicBezTo>
                  <a:cubicBezTo>
                    <a:pt x="92" y="32"/>
                    <a:pt x="96" y="42"/>
                    <a:pt x="96" y="52"/>
                  </a:cubicBezTo>
                  <a:cubicBezTo>
                    <a:pt x="96" y="58"/>
                    <a:pt x="95" y="63"/>
                    <a:pt x="93" y="67"/>
                  </a:cubicBezTo>
                  <a:close/>
                </a:path>
              </a:pathLst>
            </a:custGeom>
            <a:grpFill/>
            <a:ln w="3175">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35" name="Freeform 5">
            <a:extLst>
              <a:ext uri="{FF2B5EF4-FFF2-40B4-BE49-F238E27FC236}">
                <a16:creationId xmlns:a16="http://schemas.microsoft.com/office/drawing/2014/main" id="{8512E7D8-E54C-954C-B0E1-E3A6D02F721C}"/>
              </a:ext>
            </a:extLst>
          </p:cNvPr>
          <p:cNvSpPr>
            <a:spLocks noChangeAspect="1" noEditPoints="1"/>
          </p:cNvSpPr>
          <p:nvPr/>
        </p:nvSpPr>
        <p:spPr bwMode="auto">
          <a:xfrm>
            <a:off x="10854565" y="2537351"/>
            <a:ext cx="474677" cy="314254"/>
          </a:xfrm>
          <a:custGeom>
            <a:avLst/>
            <a:gdLst>
              <a:gd name="T0" fmla="*/ 300 w 352"/>
              <a:gd name="T1" fmla="*/ 0 h 232"/>
              <a:gd name="T2" fmla="*/ 239 w 352"/>
              <a:gd name="T3" fmla="*/ 21 h 232"/>
              <a:gd name="T4" fmla="*/ 175 w 352"/>
              <a:gd name="T5" fmla="*/ 13 h 232"/>
              <a:gd name="T6" fmla="*/ 114 w 352"/>
              <a:gd name="T7" fmla="*/ 15 h 232"/>
              <a:gd name="T8" fmla="*/ 60 w 352"/>
              <a:gd name="T9" fmla="*/ 5 h 232"/>
              <a:gd name="T10" fmla="*/ 0 w 352"/>
              <a:gd name="T11" fmla="*/ 66 h 232"/>
              <a:gd name="T12" fmla="*/ 18 w 352"/>
              <a:gd name="T13" fmla="*/ 139 h 232"/>
              <a:gd name="T14" fmla="*/ 35 w 352"/>
              <a:gd name="T15" fmla="*/ 173 h 232"/>
              <a:gd name="T16" fmla="*/ 59 w 352"/>
              <a:gd name="T17" fmla="*/ 198 h 232"/>
              <a:gd name="T18" fmla="*/ 92 w 352"/>
              <a:gd name="T19" fmla="*/ 215 h 232"/>
              <a:gd name="T20" fmla="*/ 128 w 352"/>
              <a:gd name="T21" fmla="*/ 230 h 232"/>
              <a:gd name="T22" fmla="*/ 189 w 352"/>
              <a:gd name="T23" fmla="*/ 232 h 232"/>
              <a:gd name="T24" fmla="*/ 220 w 352"/>
              <a:gd name="T25" fmla="*/ 219 h 232"/>
              <a:gd name="T26" fmla="*/ 259 w 352"/>
              <a:gd name="T27" fmla="*/ 203 h 232"/>
              <a:gd name="T28" fmla="*/ 290 w 352"/>
              <a:gd name="T29" fmla="*/ 179 h 232"/>
              <a:gd name="T30" fmla="*/ 311 w 352"/>
              <a:gd name="T31" fmla="*/ 150 h 232"/>
              <a:gd name="T32" fmla="*/ 352 w 352"/>
              <a:gd name="T33" fmla="*/ 60 h 232"/>
              <a:gd name="T34" fmla="*/ 63 w 352"/>
              <a:gd name="T35" fmla="*/ 101 h 232"/>
              <a:gd name="T36" fmla="*/ 83 w 352"/>
              <a:gd name="T37" fmla="*/ 110 h 232"/>
              <a:gd name="T38" fmla="*/ 36 w 352"/>
              <a:gd name="T39" fmla="*/ 149 h 232"/>
              <a:gd name="T40" fmla="*/ 50 w 352"/>
              <a:gd name="T41" fmla="*/ 180 h 232"/>
              <a:gd name="T42" fmla="*/ 90 w 352"/>
              <a:gd name="T43" fmla="*/ 124 h 232"/>
              <a:gd name="T44" fmla="*/ 106 w 352"/>
              <a:gd name="T45" fmla="*/ 127 h 232"/>
              <a:gd name="T46" fmla="*/ 59 w 352"/>
              <a:gd name="T47" fmla="*/ 186 h 232"/>
              <a:gd name="T48" fmla="*/ 79 w 352"/>
              <a:gd name="T49" fmla="*/ 191 h 232"/>
              <a:gd name="T50" fmla="*/ 123 w 352"/>
              <a:gd name="T51" fmla="*/ 156 h 232"/>
              <a:gd name="T52" fmla="*/ 126 w 352"/>
              <a:gd name="T53" fmla="*/ 173 h 232"/>
              <a:gd name="T54" fmla="*/ 128 w 352"/>
              <a:gd name="T55" fmla="*/ 218 h 232"/>
              <a:gd name="T56" fmla="*/ 118 w 352"/>
              <a:gd name="T57" fmla="*/ 199 h 232"/>
              <a:gd name="T58" fmla="*/ 152 w 352"/>
              <a:gd name="T59" fmla="*/ 183 h 232"/>
              <a:gd name="T60" fmla="*/ 135 w 352"/>
              <a:gd name="T61" fmla="*/ 215 h 232"/>
              <a:gd name="T62" fmla="*/ 279 w 352"/>
              <a:gd name="T63" fmla="*/ 160 h 232"/>
              <a:gd name="T64" fmla="*/ 278 w 352"/>
              <a:gd name="T65" fmla="*/ 179 h 232"/>
              <a:gd name="T66" fmla="*/ 258 w 352"/>
              <a:gd name="T67" fmla="*/ 189 h 232"/>
              <a:gd name="T68" fmla="*/ 248 w 352"/>
              <a:gd name="T69" fmla="*/ 200 h 232"/>
              <a:gd name="T70" fmla="*/ 228 w 352"/>
              <a:gd name="T71" fmla="*/ 211 h 232"/>
              <a:gd name="T72" fmla="*/ 178 w 352"/>
              <a:gd name="T73" fmla="*/ 181 h 232"/>
              <a:gd name="T74" fmla="*/ 199 w 352"/>
              <a:gd name="T75" fmla="*/ 200 h 232"/>
              <a:gd name="T76" fmla="*/ 189 w 352"/>
              <a:gd name="T77" fmla="*/ 220 h 232"/>
              <a:gd name="T78" fmla="*/ 160 w 352"/>
              <a:gd name="T79" fmla="*/ 175 h 232"/>
              <a:gd name="T80" fmla="*/ 141 w 352"/>
              <a:gd name="T81" fmla="*/ 166 h 232"/>
              <a:gd name="T82" fmla="*/ 121 w 352"/>
              <a:gd name="T83" fmla="*/ 134 h 232"/>
              <a:gd name="T84" fmla="*/ 95 w 352"/>
              <a:gd name="T85" fmla="*/ 110 h 232"/>
              <a:gd name="T86" fmla="*/ 70 w 352"/>
              <a:gd name="T87" fmla="*/ 86 h 232"/>
              <a:gd name="T88" fmla="*/ 12 w 352"/>
              <a:gd name="T89" fmla="*/ 66 h 232"/>
              <a:gd name="T90" fmla="*/ 60 w 352"/>
              <a:gd name="T91" fmla="*/ 17 h 232"/>
              <a:gd name="T92" fmla="*/ 118 w 352"/>
              <a:gd name="T93" fmla="*/ 26 h 232"/>
              <a:gd name="T94" fmla="*/ 164 w 352"/>
              <a:gd name="T95" fmla="*/ 21 h 232"/>
              <a:gd name="T96" fmla="*/ 141 w 352"/>
              <a:gd name="T97" fmla="*/ 64 h 232"/>
              <a:gd name="T98" fmla="*/ 186 w 352"/>
              <a:gd name="T99" fmla="*/ 67 h 232"/>
              <a:gd name="T100" fmla="*/ 260 w 352"/>
              <a:gd name="T101" fmla="*/ 110 h 232"/>
              <a:gd name="T102" fmla="*/ 337 w 352"/>
              <a:gd name="T103" fmla="*/ 68 h 232"/>
              <a:gd name="T104" fmla="*/ 213 w 352"/>
              <a:gd name="T105" fmla="*/ 58 h 232"/>
              <a:gd name="T106" fmla="*/ 163 w 352"/>
              <a:gd name="T107" fmla="*/ 65 h 232"/>
              <a:gd name="T108" fmla="*/ 149 w 352"/>
              <a:gd name="T109" fmla="*/ 52 h 232"/>
              <a:gd name="T110" fmla="*/ 207 w 352"/>
              <a:gd name="T111" fmla="*/ 19 h 232"/>
              <a:gd name="T112" fmla="*/ 294 w 352"/>
              <a:gd name="T113" fmla="*/ 13 h 232"/>
              <a:gd name="T114" fmla="*/ 340 w 352"/>
              <a:gd name="T115" fmla="*/ 6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2" h="232">
                <a:moveTo>
                  <a:pt x="352" y="60"/>
                </a:moveTo>
                <a:cubicBezTo>
                  <a:pt x="352" y="54"/>
                  <a:pt x="351" y="49"/>
                  <a:pt x="347" y="44"/>
                </a:cubicBezTo>
                <a:cubicBezTo>
                  <a:pt x="319" y="9"/>
                  <a:pt x="319" y="9"/>
                  <a:pt x="319" y="9"/>
                </a:cubicBezTo>
                <a:cubicBezTo>
                  <a:pt x="315" y="3"/>
                  <a:pt x="307" y="0"/>
                  <a:pt x="300" y="0"/>
                </a:cubicBezTo>
                <a:cubicBezTo>
                  <a:pt x="296" y="0"/>
                  <a:pt x="292" y="1"/>
                  <a:pt x="288" y="3"/>
                </a:cubicBezTo>
                <a:cubicBezTo>
                  <a:pt x="261" y="20"/>
                  <a:pt x="261" y="20"/>
                  <a:pt x="261" y="20"/>
                </a:cubicBezTo>
                <a:cubicBezTo>
                  <a:pt x="258" y="22"/>
                  <a:pt x="253" y="23"/>
                  <a:pt x="248" y="23"/>
                </a:cubicBezTo>
                <a:cubicBezTo>
                  <a:pt x="245" y="23"/>
                  <a:pt x="241" y="23"/>
                  <a:pt x="239" y="21"/>
                </a:cubicBezTo>
                <a:cubicBezTo>
                  <a:pt x="212" y="8"/>
                  <a:pt x="212" y="8"/>
                  <a:pt x="212" y="8"/>
                </a:cubicBezTo>
                <a:cubicBezTo>
                  <a:pt x="208" y="6"/>
                  <a:pt x="203" y="6"/>
                  <a:pt x="198" y="6"/>
                </a:cubicBezTo>
                <a:cubicBezTo>
                  <a:pt x="191" y="6"/>
                  <a:pt x="184" y="7"/>
                  <a:pt x="179" y="11"/>
                </a:cubicBezTo>
                <a:cubicBezTo>
                  <a:pt x="175" y="13"/>
                  <a:pt x="175" y="13"/>
                  <a:pt x="175" y="13"/>
                </a:cubicBezTo>
                <a:cubicBezTo>
                  <a:pt x="173" y="12"/>
                  <a:pt x="169" y="10"/>
                  <a:pt x="165" y="8"/>
                </a:cubicBezTo>
                <a:cubicBezTo>
                  <a:pt x="160" y="6"/>
                  <a:pt x="154" y="5"/>
                  <a:pt x="148" y="5"/>
                </a:cubicBezTo>
                <a:cubicBezTo>
                  <a:pt x="142" y="5"/>
                  <a:pt x="136" y="5"/>
                  <a:pt x="132" y="7"/>
                </a:cubicBezTo>
                <a:cubicBezTo>
                  <a:pt x="114" y="15"/>
                  <a:pt x="114" y="15"/>
                  <a:pt x="114" y="15"/>
                </a:cubicBezTo>
                <a:cubicBezTo>
                  <a:pt x="111" y="16"/>
                  <a:pt x="106" y="17"/>
                  <a:pt x="101" y="17"/>
                </a:cubicBezTo>
                <a:cubicBezTo>
                  <a:pt x="97" y="17"/>
                  <a:pt x="92" y="16"/>
                  <a:pt x="89" y="15"/>
                </a:cubicBezTo>
                <a:cubicBezTo>
                  <a:pt x="71" y="7"/>
                  <a:pt x="71" y="7"/>
                  <a:pt x="71" y="7"/>
                </a:cubicBezTo>
                <a:cubicBezTo>
                  <a:pt x="67" y="6"/>
                  <a:pt x="64" y="5"/>
                  <a:pt x="60" y="5"/>
                </a:cubicBezTo>
                <a:cubicBezTo>
                  <a:pt x="56" y="5"/>
                  <a:pt x="52" y="6"/>
                  <a:pt x="49" y="8"/>
                </a:cubicBezTo>
                <a:cubicBezTo>
                  <a:pt x="45" y="9"/>
                  <a:pt x="41" y="11"/>
                  <a:pt x="39" y="15"/>
                </a:cubicBezTo>
                <a:cubicBezTo>
                  <a:pt x="6" y="52"/>
                  <a:pt x="6" y="52"/>
                  <a:pt x="6" y="52"/>
                </a:cubicBezTo>
                <a:cubicBezTo>
                  <a:pt x="2" y="56"/>
                  <a:pt x="0" y="61"/>
                  <a:pt x="0" y="66"/>
                </a:cubicBezTo>
                <a:cubicBezTo>
                  <a:pt x="0" y="72"/>
                  <a:pt x="3" y="78"/>
                  <a:pt x="8" y="82"/>
                </a:cubicBezTo>
                <a:cubicBezTo>
                  <a:pt x="39" y="109"/>
                  <a:pt x="39" y="109"/>
                  <a:pt x="39" y="109"/>
                </a:cubicBezTo>
                <a:cubicBezTo>
                  <a:pt x="24" y="124"/>
                  <a:pt x="24" y="124"/>
                  <a:pt x="24" y="124"/>
                </a:cubicBezTo>
                <a:cubicBezTo>
                  <a:pt x="20" y="128"/>
                  <a:pt x="18" y="134"/>
                  <a:pt x="18" y="139"/>
                </a:cubicBezTo>
                <a:cubicBezTo>
                  <a:pt x="18" y="145"/>
                  <a:pt x="20" y="150"/>
                  <a:pt x="25" y="155"/>
                </a:cubicBezTo>
                <a:cubicBezTo>
                  <a:pt x="28" y="158"/>
                  <a:pt x="28" y="158"/>
                  <a:pt x="28" y="158"/>
                </a:cubicBezTo>
                <a:cubicBezTo>
                  <a:pt x="30" y="160"/>
                  <a:pt x="34" y="162"/>
                  <a:pt x="37" y="163"/>
                </a:cubicBezTo>
                <a:cubicBezTo>
                  <a:pt x="36" y="166"/>
                  <a:pt x="35" y="170"/>
                  <a:pt x="35" y="173"/>
                </a:cubicBezTo>
                <a:cubicBezTo>
                  <a:pt x="35" y="179"/>
                  <a:pt x="37" y="185"/>
                  <a:pt x="41" y="189"/>
                </a:cubicBezTo>
                <a:cubicBezTo>
                  <a:pt x="41" y="189"/>
                  <a:pt x="41" y="189"/>
                  <a:pt x="41" y="189"/>
                </a:cubicBezTo>
                <a:cubicBezTo>
                  <a:pt x="44" y="192"/>
                  <a:pt x="44" y="192"/>
                  <a:pt x="44" y="192"/>
                </a:cubicBezTo>
                <a:cubicBezTo>
                  <a:pt x="49" y="196"/>
                  <a:pt x="54" y="198"/>
                  <a:pt x="59" y="198"/>
                </a:cubicBezTo>
                <a:cubicBezTo>
                  <a:pt x="62" y="198"/>
                  <a:pt x="65" y="197"/>
                  <a:pt x="68" y="196"/>
                </a:cubicBezTo>
                <a:cubicBezTo>
                  <a:pt x="69" y="200"/>
                  <a:pt x="71" y="204"/>
                  <a:pt x="74" y="207"/>
                </a:cubicBezTo>
                <a:cubicBezTo>
                  <a:pt x="77" y="209"/>
                  <a:pt x="77" y="209"/>
                  <a:pt x="77" y="209"/>
                </a:cubicBezTo>
                <a:cubicBezTo>
                  <a:pt x="81" y="213"/>
                  <a:pt x="87" y="215"/>
                  <a:pt x="92" y="215"/>
                </a:cubicBezTo>
                <a:cubicBezTo>
                  <a:pt x="96" y="215"/>
                  <a:pt x="101" y="214"/>
                  <a:pt x="104" y="212"/>
                </a:cubicBezTo>
                <a:cubicBezTo>
                  <a:pt x="105" y="215"/>
                  <a:pt x="107" y="219"/>
                  <a:pt x="110" y="221"/>
                </a:cubicBezTo>
                <a:cubicBezTo>
                  <a:pt x="113" y="224"/>
                  <a:pt x="113" y="224"/>
                  <a:pt x="113" y="224"/>
                </a:cubicBezTo>
                <a:cubicBezTo>
                  <a:pt x="117" y="228"/>
                  <a:pt x="123" y="230"/>
                  <a:pt x="128" y="230"/>
                </a:cubicBezTo>
                <a:cubicBezTo>
                  <a:pt x="134" y="230"/>
                  <a:pt x="140" y="228"/>
                  <a:pt x="144" y="223"/>
                </a:cubicBezTo>
                <a:cubicBezTo>
                  <a:pt x="157" y="210"/>
                  <a:pt x="157" y="210"/>
                  <a:pt x="157" y="210"/>
                </a:cubicBezTo>
                <a:cubicBezTo>
                  <a:pt x="175" y="226"/>
                  <a:pt x="175" y="226"/>
                  <a:pt x="175" y="226"/>
                </a:cubicBezTo>
                <a:cubicBezTo>
                  <a:pt x="179" y="230"/>
                  <a:pt x="184" y="232"/>
                  <a:pt x="189" y="232"/>
                </a:cubicBezTo>
                <a:cubicBezTo>
                  <a:pt x="195" y="232"/>
                  <a:pt x="201" y="230"/>
                  <a:pt x="206" y="225"/>
                </a:cubicBezTo>
                <a:cubicBezTo>
                  <a:pt x="208" y="222"/>
                  <a:pt x="208" y="222"/>
                  <a:pt x="208" y="222"/>
                </a:cubicBezTo>
                <a:cubicBezTo>
                  <a:pt x="211" y="219"/>
                  <a:pt x="212" y="216"/>
                  <a:pt x="213" y="213"/>
                </a:cubicBezTo>
                <a:cubicBezTo>
                  <a:pt x="220" y="219"/>
                  <a:pt x="220" y="219"/>
                  <a:pt x="220" y="219"/>
                </a:cubicBezTo>
                <a:cubicBezTo>
                  <a:pt x="224" y="223"/>
                  <a:pt x="230" y="225"/>
                  <a:pt x="235" y="225"/>
                </a:cubicBezTo>
                <a:cubicBezTo>
                  <a:pt x="241" y="225"/>
                  <a:pt x="247" y="223"/>
                  <a:pt x="251" y="218"/>
                </a:cubicBezTo>
                <a:cubicBezTo>
                  <a:pt x="254" y="215"/>
                  <a:pt x="254" y="215"/>
                  <a:pt x="254" y="215"/>
                </a:cubicBezTo>
                <a:cubicBezTo>
                  <a:pt x="257" y="212"/>
                  <a:pt x="259" y="207"/>
                  <a:pt x="259" y="203"/>
                </a:cubicBezTo>
                <a:cubicBezTo>
                  <a:pt x="261" y="204"/>
                  <a:pt x="263" y="204"/>
                  <a:pt x="265" y="204"/>
                </a:cubicBezTo>
                <a:cubicBezTo>
                  <a:pt x="271" y="204"/>
                  <a:pt x="277" y="202"/>
                  <a:pt x="281" y="197"/>
                </a:cubicBezTo>
                <a:cubicBezTo>
                  <a:pt x="284" y="194"/>
                  <a:pt x="284" y="194"/>
                  <a:pt x="284" y="194"/>
                </a:cubicBezTo>
                <a:cubicBezTo>
                  <a:pt x="288" y="190"/>
                  <a:pt x="290" y="184"/>
                  <a:pt x="290" y="179"/>
                </a:cubicBezTo>
                <a:cubicBezTo>
                  <a:pt x="290" y="177"/>
                  <a:pt x="289" y="176"/>
                  <a:pt x="289" y="174"/>
                </a:cubicBezTo>
                <a:cubicBezTo>
                  <a:pt x="294" y="174"/>
                  <a:pt x="299" y="171"/>
                  <a:pt x="302" y="167"/>
                </a:cubicBezTo>
                <a:cubicBezTo>
                  <a:pt x="305" y="164"/>
                  <a:pt x="305" y="164"/>
                  <a:pt x="305" y="164"/>
                </a:cubicBezTo>
                <a:cubicBezTo>
                  <a:pt x="309" y="160"/>
                  <a:pt x="311" y="155"/>
                  <a:pt x="311" y="150"/>
                </a:cubicBezTo>
                <a:cubicBezTo>
                  <a:pt x="311" y="144"/>
                  <a:pt x="308" y="138"/>
                  <a:pt x="304" y="134"/>
                </a:cubicBezTo>
                <a:cubicBezTo>
                  <a:pt x="299" y="129"/>
                  <a:pt x="299" y="129"/>
                  <a:pt x="299" y="129"/>
                </a:cubicBezTo>
                <a:cubicBezTo>
                  <a:pt x="346" y="76"/>
                  <a:pt x="346" y="76"/>
                  <a:pt x="346" y="76"/>
                </a:cubicBezTo>
                <a:cubicBezTo>
                  <a:pt x="350" y="72"/>
                  <a:pt x="352" y="66"/>
                  <a:pt x="352" y="60"/>
                </a:cubicBezTo>
                <a:close/>
                <a:moveTo>
                  <a:pt x="33" y="146"/>
                </a:moveTo>
                <a:cubicBezTo>
                  <a:pt x="31" y="144"/>
                  <a:pt x="30" y="142"/>
                  <a:pt x="30" y="139"/>
                </a:cubicBezTo>
                <a:cubicBezTo>
                  <a:pt x="30" y="136"/>
                  <a:pt x="31" y="134"/>
                  <a:pt x="33" y="132"/>
                </a:cubicBezTo>
                <a:cubicBezTo>
                  <a:pt x="63" y="101"/>
                  <a:pt x="63" y="101"/>
                  <a:pt x="63" y="101"/>
                </a:cubicBezTo>
                <a:cubicBezTo>
                  <a:pt x="64" y="99"/>
                  <a:pt x="67" y="98"/>
                  <a:pt x="70" y="98"/>
                </a:cubicBezTo>
                <a:cubicBezTo>
                  <a:pt x="72" y="98"/>
                  <a:pt x="75" y="99"/>
                  <a:pt x="77" y="100"/>
                </a:cubicBezTo>
                <a:cubicBezTo>
                  <a:pt x="80" y="103"/>
                  <a:pt x="80" y="103"/>
                  <a:pt x="80" y="103"/>
                </a:cubicBezTo>
                <a:cubicBezTo>
                  <a:pt x="80" y="103"/>
                  <a:pt x="83" y="108"/>
                  <a:pt x="83" y="110"/>
                </a:cubicBezTo>
                <a:cubicBezTo>
                  <a:pt x="83" y="112"/>
                  <a:pt x="82" y="114"/>
                  <a:pt x="81" y="116"/>
                </a:cubicBezTo>
                <a:cubicBezTo>
                  <a:pt x="81" y="116"/>
                  <a:pt x="49" y="150"/>
                  <a:pt x="49" y="150"/>
                </a:cubicBezTo>
                <a:cubicBezTo>
                  <a:pt x="47" y="151"/>
                  <a:pt x="45" y="152"/>
                  <a:pt x="43" y="152"/>
                </a:cubicBezTo>
                <a:cubicBezTo>
                  <a:pt x="40" y="152"/>
                  <a:pt x="38" y="151"/>
                  <a:pt x="36" y="149"/>
                </a:cubicBezTo>
                <a:lnTo>
                  <a:pt x="33" y="146"/>
                </a:lnTo>
                <a:close/>
                <a:moveTo>
                  <a:pt x="59" y="186"/>
                </a:moveTo>
                <a:cubicBezTo>
                  <a:pt x="57" y="186"/>
                  <a:pt x="54" y="185"/>
                  <a:pt x="53" y="183"/>
                </a:cubicBezTo>
                <a:cubicBezTo>
                  <a:pt x="50" y="180"/>
                  <a:pt x="50" y="180"/>
                  <a:pt x="50" y="180"/>
                </a:cubicBezTo>
                <a:cubicBezTo>
                  <a:pt x="50" y="180"/>
                  <a:pt x="50" y="180"/>
                  <a:pt x="50" y="180"/>
                </a:cubicBezTo>
                <a:cubicBezTo>
                  <a:pt x="48" y="178"/>
                  <a:pt x="47" y="176"/>
                  <a:pt x="47" y="173"/>
                </a:cubicBezTo>
                <a:cubicBezTo>
                  <a:pt x="47" y="171"/>
                  <a:pt x="47" y="168"/>
                  <a:pt x="49" y="166"/>
                </a:cubicBezTo>
                <a:cubicBezTo>
                  <a:pt x="49" y="166"/>
                  <a:pt x="89" y="125"/>
                  <a:pt x="90" y="124"/>
                </a:cubicBezTo>
                <a:cubicBezTo>
                  <a:pt x="91" y="122"/>
                  <a:pt x="94" y="122"/>
                  <a:pt x="96" y="122"/>
                </a:cubicBezTo>
                <a:cubicBezTo>
                  <a:pt x="99" y="122"/>
                  <a:pt x="101" y="122"/>
                  <a:pt x="103" y="124"/>
                </a:cubicBezTo>
                <a:cubicBezTo>
                  <a:pt x="106" y="127"/>
                  <a:pt x="106" y="127"/>
                  <a:pt x="106" y="127"/>
                </a:cubicBezTo>
                <a:cubicBezTo>
                  <a:pt x="106" y="127"/>
                  <a:pt x="106" y="127"/>
                  <a:pt x="106" y="127"/>
                </a:cubicBezTo>
                <a:cubicBezTo>
                  <a:pt x="108" y="129"/>
                  <a:pt x="109" y="132"/>
                  <a:pt x="109" y="134"/>
                </a:cubicBezTo>
                <a:cubicBezTo>
                  <a:pt x="109" y="137"/>
                  <a:pt x="108" y="139"/>
                  <a:pt x="107" y="141"/>
                </a:cubicBezTo>
                <a:cubicBezTo>
                  <a:pt x="67" y="183"/>
                  <a:pt x="67" y="183"/>
                  <a:pt x="67" y="183"/>
                </a:cubicBezTo>
                <a:cubicBezTo>
                  <a:pt x="65" y="185"/>
                  <a:pt x="62" y="186"/>
                  <a:pt x="59" y="186"/>
                </a:cubicBezTo>
                <a:close/>
                <a:moveTo>
                  <a:pt x="92" y="204"/>
                </a:moveTo>
                <a:cubicBezTo>
                  <a:pt x="90" y="204"/>
                  <a:pt x="87" y="203"/>
                  <a:pt x="85" y="201"/>
                </a:cubicBezTo>
                <a:cubicBezTo>
                  <a:pt x="82" y="198"/>
                  <a:pt x="82" y="198"/>
                  <a:pt x="82" y="198"/>
                </a:cubicBezTo>
                <a:cubicBezTo>
                  <a:pt x="80" y="196"/>
                  <a:pt x="79" y="193"/>
                  <a:pt x="79" y="191"/>
                </a:cubicBezTo>
                <a:cubicBezTo>
                  <a:pt x="79" y="189"/>
                  <a:pt x="80" y="186"/>
                  <a:pt x="81" y="185"/>
                </a:cubicBezTo>
                <a:cubicBezTo>
                  <a:pt x="109" y="156"/>
                  <a:pt x="109" y="156"/>
                  <a:pt x="109" y="156"/>
                </a:cubicBezTo>
                <a:cubicBezTo>
                  <a:pt x="111" y="154"/>
                  <a:pt x="113" y="153"/>
                  <a:pt x="116" y="153"/>
                </a:cubicBezTo>
                <a:cubicBezTo>
                  <a:pt x="118" y="153"/>
                  <a:pt x="121" y="154"/>
                  <a:pt x="123" y="156"/>
                </a:cubicBezTo>
                <a:cubicBezTo>
                  <a:pt x="126" y="159"/>
                  <a:pt x="126" y="159"/>
                  <a:pt x="126" y="159"/>
                </a:cubicBezTo>
                <a:cubicBezTo>
                  <a:pt x="126" y="159"/>
                  <a:pt x="126" y="159"/>
                  <a:pt x="126" y="159"/>
                </a:cubicBezTo>
                <a:cubicBezTo>
                  <a:pt x="128" y="161"/>
                  <a:pt x="129" y="163"/>
                  <a:pt x="129" y="166"/>
                </a:cubicBezTo>
                <a:cubicBezTo>
                  <a:pt x="129" y="168"/>
                  <a:pt x="128" y="171"/>
                  <a:pt x="126" y="173"/>
                </a:cubicBezTo>
                <a:cubicBezTo>
                  <a:pt x="99" y="200"/>
                  <a:pt x="99" y="200"/>
                  <a:pt x="99" y="200"/>
                </a:cubicBezTo>
                <a:cubicBezTo>
                  <a:pt x="97" y="203"/>
                  <a:pt x="95" y="204"/>
                  <a:pt x="92" y="204"/>
                </a:cubicBezTo>
                <a:close/>
                <a:moveTo>
                  <a:pt x="135" y="215"/>
                </a:moveTo>
                <a:cubicBezTo>
                  <a:pt x="133" y="217"/>
                  <a:pt x="131" y="218"/>
                  <a:pt x="128" y="218"/>
                </a:cubicBezTo>
                <a:cubicBezTo>
                  <a:pt x="126" y="218"/>
                  <a:pt x="123" y="217"/>
                  <a:pt x="121" y="215"/>
                </a:cubicBezTo>
                <a:cubicBezTo>
                  <a:pt x="118" y="213"/>
                  <a:pt x="118" y="213"/>
                  <a:pt x="118" y="213"/>
                </a:cubicBezTo>
                <a:cubicBezTo>
                  <a:pt x="116" y="211"/>
                  <a:pt x="115" y="208"/>
                  <a:pt x="115" y="205"/>
                </a:cubicBezTo>
                <a:cubicBezTo>
                  <a:pt x="115" y="203"/>
                  <a:pt x="116" y="200"/>
                  <a:pt x="118" y="199"/>
                </a:cubicBezTo>
                <a:cubicBezTo>
                  <a:pt x="135" y="181"/>
                  <a:pt x="135" y="181"/>
                  <a:pt x="135" y="181"/>
                </a:cubicBezTo>
                <a:cubicBezTo>
                  <a:pt x="137" y="179"/>
                  <a:pt x="139" y="178"/>
                  <a:pt x="142" y="178"/>
                </a:cubicBezTo>
                <a:cubicBezTo>
                  <a:pt x="145" y="178"/>
                  <a:pt x="147" y="179"/>
                  <a:pt x="149" y="181"/>
                </a:cubicBezTo>
                <a:cubicBezTo>
                  <a:pt x="152" y="183"/>
                  <a:pt x="152" y="183"/>
                  <a:pt x="152" y="183"/>
                </a:cubicBezTo>
                <a:cubicBezTo>
                  <a:pt x="152" y="183"/>
                  <a:pt x="152" y="183"/>
                  <a:pt x="152" y="183"/>
                </a:cubicBezTo>
                <a:cubicBezTo>
                  <a:pt x="154" y="185"/>
                  <a:pt x="155" y="188"/>
                  <a:pt x="155" y="191"/>
                </a:cubicBezTo>
                <a:cubicBezTo>
                  <a:pt x="155" y="193"/>
                  <a:pt x="154" y="196"/>
                  <a:pt x="152" y="197"/>
                </a:cubicBezTo>
                <a:lnTo>
                  <a:pt x="135" y="215"/>
                </a:lnTo>
                <a:close/>
                <a:moveTo>
                  <a:pt x="296" y="156"/>
                </a:moveTo>
                <a:cubicBezTo>
                  <a:pt x="293" y="159"/>
                  <a:pt x="293" y="159"/>
                  <a:pt x="293" y="159"/>
                </a:cubicBezTo>
                <a:cubicBezTo>
                  <a:pt x="291" y="161"/>
                  <a:pt x="289" y="163"/>
                  <a:pt x="286" y="163"/>
                </a:cubicBezTo>
                <a:cubicBezTo>
                  <a:pt x="284" y="163"/>
                  <a:pt x="281" y="162"/>
                  <a:pt x="279" y="160"/>
                </a:cubicBezTo>
                <a:cubicBezTo>
                  <a:pt x="232" y="116"/>
                  <a:pt x="232" y="116"/>
                  <a:pt x="232" y="116"/>
                </a:cubicBezTo>
                <a:cubicBezTo>
                  <a:pt x="224" y="125"/>
                  <a:pt x="224" y="125"/>
                  <a:pt x="224" y="125"/>
                </a:cubicBezTo>
                <a:cubicBezTo>
                  <a:pt x="274" y="172"/>
                  <a:pt x="274" y="172"/>
                  <a:pt x="274" y="172"/>
                </a:cubicBezTo>
                <a:cubicBezTo>
                  <a:pt x="277" y="174"/>
                  <a:pt x="278" y="176"/>
                  <a:pt x="278" y="179"/>
                </a:cubicBezTo>
                <a:cubicBezTo>
                  <a:pt x="278" y="182"/>
                  <a:pt x="277" y="184"/>
                  <a:pt x="275" y="186"/>
                </a:cubicBezTo>
                <a:cubicBezTo>
                  <a:pt x="272" y="189"/>
                  <a:pt x="272" y="189"/>
                  <a:pt x="272" y="189"/>
                </a:cubicBezTo>
                <a:cubicBezTo>
                  <a:pt x="270" y="191"/>
                  <a:pt x="268" y="192"/>
                  <a:pt x="265" y="192"/>
                </a:cubicBezTo>
                <a:cubicBezTo>
                  <a:pt x="262" y="192"/>
                  <a:pt x="260" y="191"/>
                  <a:pt x="258" y="189"/>
                </a:cubicBezTo>
                <a:cubicBezTo>
                  <a:pt x="211" y="146"/>
                  <a:pt x="211" y="146"/>
                  <a:pt x="211" y="146"/>
                </a:cubicBezTo>
                <a:cubicBezTo>
                  <a:pt x="203" y="154"/>
                  <a:pt x="203" y="154"/>
                  <a:pt x="203" y="154"/>
                </a:cubicBezTo>
                <a:cubicBezTo>
                  <a:pt x="245" y="193"/>
                  <a:pt x="245" y="193"/>
                  <a:pt x="245" y="193"/>
                </a:cubicBezTo>
                <a:cubicBezTo>
                  <a:pt x="247" y="195"/>
                  <a:pt x="248" y="198"/>
                  <a:pt x="248" y="200"/>
                </a:cubicBezTo>
                <a:cubicBezTo>
                  <a:pt x="248" y="203"/>
                  <a:pt x="247" y="205"/>
                  <a:pt x="245" y="207"/>
                </a:cubicBezTo>
                <a:cubicBezTo>
                  <a:pt x="242" y="210"/>
                  <a:pt x="242" y="210"/>
                  <a:pt x="242" y="210"/>
                </a:cubicBezTo>
                <a:cubicBezTo>
                  <a:pt x="240" y="212"/>
                  <a:pt x="238" y="213"/>
                  <a:pt x="235" y="213"/>
                </a:cubicBezTo>
                <a:cubicBezTo>
                  <a:pt x="233" y="213"/>
                  <a:pt x="230" y="212"/>
                  <a:pt x="228" y="211"/>
                </a:cubicBezTo>
                <a:cubicBezTo>
                  <a:pt x="186" y="172"/>
                  <a:pt x="186" y="172"/>
                  <a:pt x="186" y="172"/>
                </a:cubicBezTo>
                <a:cubicBezTo>
                  <a:pt x="186" y="172"/>
                  <a:pt x="186" y="172"/>
                  <a:pt x="186" y="172"/>
                </a:cubicBezTo>
                <a:cubicBezTo>
                  <a:pt x="186" y="172"/>
                  <a:pt x="186" y="172"/>
                  <a:pt x="186" y="172"/>
                </a:cubicBezTo>
                <a:cubicBezTo>
                  <a:pt x="178" y="181"/>
                  <a:pt x="178" y="181"/>
                  <a:pt x="178" y="181"/>
                </a:cubicBezTo>
                <a:cubicBezTo>
                  <a:pt x="178" y="181"/>
                  <a:pt x="178" y="181"/>
                  <a:pt x="178" y="181"/>
                </a:cubicBezTo>
                <a:cubicBezTo>
                  <a:pt x="178" y="181"/>
                  <a:pt x="178" y="181"/>
                  <a:pt x="178" y="181"/>
                </a:cubicBezTo>
                <a:cubicBezTo>
                  <a:pt x="178" y="181"/>
                  <a:pt x="178" y="181"/>
                  <a:pt x="178" y="181"/>
                </a:cubicBezTo>
                <a:cubicBezTo>
                  <a:pt x="199" y="200"/>
                  <a:pt x="199" y="200"/>
                  <a:pt x="199" y="200"/>
                </a:cubicBezTo>
                <a:cubicBezTo>
                  <a:pt x="201" y="202"/>
                  <a:pt x="202" y="205"/>
                  <a:pt x="202" y="207"/>
                </a:cubicBezTo>
                <a:cubicBezTo>
                  <a:pt x="202" y="210"/>
                  <a:pt x="201" y="212"/>
                  <a:pt x="200" y="214"/>
                </a:cubicBezTo>
                <a:cubicBezTo>
                  <a:pt x="197" y="217"/>
                  <a:pt x="197" y="217"/>
                  <a:pt x="197" y="217"/>
                </a:cubicBezTo>
                <a:cubicBezTo>
                  <a:pt x="195" y="219"/>
                  <a:pt x="192" y="220"/>
                  <a:pt x="189" y="220"/>
                </a:cubicBezTo>
                <a:cubicBezTo>
                  <a:pt x="187" y="220"/>
                  <a:pt x="185" y="219"/>
                  <a:pt x="183" y="217"/>
                </a:cubicBezTo>
                <a:cubicBezTo>
                  <a:pt x="164" y="200"/>
                  <a:pt x="164" y="200"/>
                  <a:pt x="164" y="200"/>
                </a:cubicBezTo>
                <a:cubicBezTo>
                  <a:pt x="166" y="197"/>
                  <a:pt x="167" y="194"/>
                  <a:pt x="167" y="191"/>
                </a:cubicBezTo>
                <a:cubicBezTo>
                  <a:pt x="167" y="185"/>
                  <a:pt x="165" y="179"/>
                  <a:pt x="160" y="175"/>
                </a:cubicBezTo>
                <a:cubicBezTo>
                  <a:pt x="157" y="172"/>
                  <a:pt x="157" y="172"/>
                  <a:pt x="157" y="172"/>
                </a:cubicBezTo>
                <a:cubicBezTo>
                  <a:pt x="153" y="168"/>
                  <a:pt x="147" y="166"/>
                  <a:pt x="142" y="166"/>
                </a:cubicBezTo>
                <a:cubicBezTo>
                  <a:pt x="142" y="166"/>
                  <a:pt x="141" y="166"/>
                  <a:pt x="141" y="166"/>
                </a:cubicBezTo>
                <a:cubicBezTo>
                  <a:pt x="141" y="166"/>
                  <a:pt x="141" y="166"/>
                  <a:pt x="141" y="166"/>
                </a:cubicBezTo>
                <a:cubicBezTo>
                  <a:pt x="141" y="160"/>
                  <a:pt x="134" y="150"/>
                  <a:pt x="134" y="150"/>
                </a:cubicBezTo>
                <a:cubicBezTo>
                  <a:pt x="131" y="147"/>
                  <a:pt x="131" y="147"/>
                  <a:pt x="131" y="147"/>
                </a:cubicBezTo>
                <a:cubicBezTo>
                  <a:pt x="128" y="144"/>
                  <a:pt x="124" y="142"/>
                  <a:pt x="120" y="141"/>
                </a:cubicBezTo>
                <a:cubicBezTo>
                  <a:pt x="121" y="139"/>
                  <a:pt x="121" y="137"/>
                  <a:pt x="121" y="134"/>
                </a:cubicBezTo>
                <a:cubicBezTo>
                  <a:pt x="121" y="129"/>
                  <a:pt x="119" y="123"/>
                  <a:pt x="115" y="118"/>
                </a:cubicBezTo>
                <a:cubicBezTo>
                  <a:pt x="112" y="116"/>
                  <a:pt x="112" y="116"/>
                  <a:pt x="112" y="116"/>
                </a:cubicBezTo>
                <a:cubicBezTo>
                  <a:pt x="107" y="112"/>
                  <a:pt x="102" y="110"/>
                  <a:pt x="96" y="110"/>
                </a:cubicBezTo>
                <a:cubicBezTo>
                  <a:pt x="96" y="110"/>
                  <a:pt x="95" y="110"/>
                  <a:pt x="95" y="110"/>
                </a:cubicBezTo>
                <a:cubicBezTo>
                  <a:pt x="94" y="104"/>
                  <a:pt x="92" y="99"/>
                  <a:pt x="88" y="95"/>
                </a:cubicBezTo>
                <a:cubicBezTo>
                  <a:pt x="88" y="95"/>
                  <a:pt x="88" y="95"/>
                  <a:pt x="88" y="95"/>
                </a:cubicBezTo>
                <a:cubicBezTo>
                  <a:pt x="85" y="92"/>
                  <a:pt x="85" y="92"/>
                  <a:pt x="85" y="92"/>
                </a:cubicBezTo>
                <a:cubicBezTo>
                  <a:pt x="81" y="88"/>
                  <a:pt x="75" y="86"/>
                  <a:pt x="70" y="86"/>
                </a:cubicBezTo>
                <a:cubicBezTo>
                  <a:pt x="64" y="86"/>
                  <a:pt x="58" y="88"/>
                  <a:pt x="54" y="93"/>
                </a:cubicBezTo>
                <a:cubicBezTo>
                  <a:pt x="47" y="100"/>
                  <a:pt x="47" y="100"/>
                  <a:pt x="47" y="100"/>
                </a:cubicBezTo>
                <a:cubicBezTo>
                  <a:pt x="15" y="73"/>
                  <a:pt x="15" y="73"/>
                  <a:pt x="15" y="73"/>
                </a:cubicBezTo>
                <a:cubicBezTo>
                  <a:pt x="13" y="71"/>
                  <a:pt x="12" y="69"/>
                  <a:pt x="12" y="66"/>
                </a:cubicBezTo>
                <a:cubicBezTo>
                  <a:pt x="12" y="64"/>
                  <a:pt x="13" y="61"/>
                  <a:pt x="15" y="60"/>
                </a:cubicBezTo>
                <a:cubicBezTo>
                  <a:pt x="48" y="22"/>
                  <a:pt x="48" y="22"/>
                  <a:pt x="48" y="22"/>
                </a:cubicBezTo>
                <a:cubicBezTo>
                  <a:pt x="49" y="21"/>
                  <a:pt x="51" y="20"/>
                  <a:pt x="53" y="19"/>
                </a:cubicBezTo>
                <a:cubicBezTo>
                  <a:pt x="55" y="18"/>
                  <a:pt x="58" y="17"/>
                  <a:pt x="60" y="17"/>
                </a:cubicBezTo>
                <a:cubicBezTo>
                  <a:pt x="62" y="17"/>
                  <a:pt x="64" y="18"/>
                  <a:pt x="66" y="18"/>
                </a:cubicBezTo>
                <a:cubicBezTo>
                  <a:pt x="84" y="26"/>
                  <a:pt x="84" y="26"/>
                  <a:pt x="84" y="26"/>
                </a:cubicBezTo>
                <a:cubicBezTo>
                  <a:pt x="89" y="28"/>
                  <a:pt x="95" y="29"/>
                  <a:pt x="101" y="29"/>
                </a:cubicBezTo>
                <a:cubicBezTo>
                  <a:pt x="107" y="29"/>
                  <a:pt x="113" y="28"/>
                  <a:pt x="118" y="26"/>
                </a:cubicBezTo>
                <a:cubicBezTo>
                  <a:pt x="136" y="18"/>
                  <a:pt x="136" y="18"/>
                  <a:pt x="136" y="18"/>
                </a:cubicBezTo>
                <a:cubicBezTo>
                  <a:pt x="139" y="17"/>
                  <a:pt x="143" y="16"/>
                  <a:pt x="148" y="16"/>
                </a:cubicBezTo>
                <a:cubicBezTo>
                  <a:pt x="152" y="16"/>
                  <a:pt x="157" y="17"/>
                  <a:pt x="160" y="19"/>
                </a:cubicBezTo>
                <a:cubicBezTo>
                  <a:pt x="161" y="20"/>
                  <a:pt x="163" y="20"/>
                  <a:pt x="164" y="21"/>
                </a:cubicBezTo>
                <a:cubicBezTo>
                  <a:pt x="146" y="34"/>
                  <a:pt x="146" y="34"/>
                  <a:pt x="146" y="34"/>
                </a:cubicBezTo>
                <a:cubicBezTo>
                  <a:pt x="140" y="38"/>
                  <a:pt x="137" y="45"/>
                  <a:pt x="137" y="52"/>
                </a:cubicBezTo>
                <a:cubicBezTo>
                  <a:pt x="137" y="56"/>
                  <a:pt x="138" y="61"/>
                  <a:pt x="141" y="64"/>
                </a:cubicBezTo>
                <a:cubicBezTo>
                  <a:pt x="141" y="64"/>
                  <a:pt x="141" y="64"/>
                  <a:pt x="141" y="64"/>
                </a:cubicBezTo>
                <a:cubicBezTo>
                  <a:pt x="143" y="68"/>
                  <a:pt x="143" y="68"/>
                  <a:pt x="143" y="68"/>
                </a:cubicBezTo>
                <a:cubicBezTo>
                  <a:pt x="148" y="74"/>
                  <a:pt x="155" y="77"/>
                  <a:pt x="163" y="77"/>
                </a:cubicBezTo>
                <a:cubicBezTo>
                  <a:pt x="167" y="77"/>
                  <a:pt x="171" y="76"/>
                  <a:pt x="175" y="74"/>
                </a:cubicBezTo>
                <a:cubicBezTo>
                  <a:pt x="186" y="67"/>
                  <a:pt x="186" y="67"/>
                  <a:pt x="186" y="67"/>
                </a:cubicBezTo>
                <a:cubicBezTo>
                  <a:pt x="188" y="66"/>
                  <a:pt x="191" y="65"/>
                  <a:pt x="195" y="65"/>
                </a:cubicBezTo>
                <a:cubicBezTo>
                  <a:pt x="199" y="65"/>
                  <a:pt x="203" y="66"/>
                  <a:pt x="206" y="68"/>
                </a:cubicBezTo>
                <a:cubicBezTo>
                  <a:pt x="236" y="90"/>
                  <a:pt x="236" y="90"/>
                  <a:pt x="236" y="90"/>
                </a:cubicBezTo>
                <a:cubicBezTo>
                  <a:pt x="243" y="95"/>
                  <a:pt x="254" y="104"/>
                  <a:pt x="260" y="110"/>
                </a:cubicBezTo>
                <a:cubicBezTo>
                  <a:pt x="296" y="142"/>
                  <a:pt x="296" y="142"/>
                  <a:pt x="296" y="142"/>
                </a:cubicBezTo>
                <a:cubicBezTo>
                  <a:pt x="298" y="144"/>
                  <a:pt x="299" y="147"/>
                  <a:pt x="299" y="150"/>
                </a:cubicBezTo>
                <a:cubicBezTo>
                  <a:pt x="299" y="152"/>
                  <a:pt x="298" y="154"/>
                  <a:pt x="296" y="156"/>
                </a:cubicBezTo>
                <a:close/>
                <a:moveTo>
                  <a:pt x="337" y="68"/>
                </a:moveTo>
                <a:cubicBezTo>
                  <a:pt x="290" y="121"/>
                  <a:pt x="290" y="121"/>
                  <a:pt x="290" y="121"/>
                </a:cubicBezTo>
                <a:cubicBezTo>
                  <a:pt x="268" y="101"/>
                  <a:pt x="268" y="101"/>
                  <a:pt x="268" y="101"/>
                </a:cubicBezTo>
                <a:cubicBezTo>
                  <a:pt x="262" y="95"/>
                  <a:pt x="251" y="86"/>
                  <a:pt x="243" y="80"/>
                </a:cubicBezTo>
                <a:cubicBezTo>
                  <a:pt x="213" y="58"/>
                  <a:pt x="213" y="58"/>
                  <a:pt x="213" y="58"/>
                </a:cubicBezTo>
                <a:cubicBezTo>
                  <a:pt x="207" y="55"/>
                  <a:pt x="201" y="53"/>
                  <a:pt x="195" y="53"/>
                </a:cubicBezTo>
                <a:cubicBezTo>
                  <a:pt x="189" y="53"/>
                  <a:pt x="184" y="54"/>
                  <a:pt x="179" y="57"/>
                </a:cubicBezTo>
                <a:cubicBezTo>
                  <a:pt x="168" y="64"/>
                  <a:pt x="168" y="64"/>
                  <a:pt x="168" y="64"/>
                </a:cubicBezTo>
                <a:cubicBezTo>
                  <a:pt x="167" y="65"/>
                  <a:pt x="165" y="65"/>
                  <a:pt x="163" y="65"/>
                </a:cubicBezTo>
                <a:cubicBezTo>
                  <a:pt x="159" y="65"/>
                  <a:pt x="155" y="63"/>
                  <a:pt x="153" y="61"/>
                </a:cubicBezTo>
                <a:cubicBezTo>
                  <a:pt x="151" y="57"/>
                  <a:pt x="151" y="57"/>
                  <a:pt x="151" y="57"/>
                </a:cubicBezTo>
                <a:cubicBezTo>
                  <a:pt x="151" y="57"/>
                  <a:pt x="151" y="57"/>
                  <a:pt x="151" y="57"/>
                </a:cubicBezTo>
                <a:cubicBezTo>
                  <a:pt x="149" y="56"/>
                  <a:pt x="149" y="54"/>
                  <a:pt x="149" y="52"/>
                </a:cubicBezTo>
                <a:cubicBezTo>
                  <a:pt x="149" y="49"/>
                  <a:pt x="150" y="46"/>
                  <a:pt x="153" y="44"/>
                </a:cubicBezTo>
                <a:cubicBezTo>
                  <a:pt x="186" y="21"/>
                  <a:pt x="186" y="21"/>
                  <a:pt x="186" y="21"/>
                </a:cubicBezTo>
                <a:cubicBezTo>
                  <a:pt x="188" y="19"/>
                  <a:pt x="193" y="17"/>
                  <a:pt x="198" y="17"/>
                </a:cubicBezTo>
                <a:cubicBezTo>
                  <a:pt x="201" y="17"/>
                  <a:pt x="205" y="18"/>
                  <a:pt x="207" y="19"/>
                </a:cubicBezTo>
                <a:cubicBezTo>
                  <a:pt x="233" y="32"/>
                  <a:pt x="233" y="32"/>
                  <a:pt x="233" y="32"/>
                </a:cubicBezTo>
                <a:cubicBezTo>
                  <a:pt x="238" y="34"/>
                  <a:pt x="243" y="35"/>
                  <a:pt x="248" y="35"/>
                </a:cubicBezTo>
                <a:cubicBezTo>
                  <a:pt x="255" y="35"/>
                  <a:pt x="262" y="34"/>
                  <a:pt x="267" y="30"/>
                </a:cubicBezTo>
                <a:cubicBezTo>
                  <a:pt x="294" y="13"/>
                  <a:pt x="294" y="13"/>
                  <a:pt x="294" y="13"/>
                </a:cubicBezTo>
                <a:cubicBezTo>
                  <a:pt x="296" y="12"/>
                  <a:pt x="298" y="12"/>
                  <a:pt x="300" y="12"/>
                </a:cubicBezTo>
                <a:cubicBezTo>
                  <a:pt x="304" y="12"/>
                  <a:pt x="308" y="13"/>
                  <a:pt x="310" y="16"/>
                </a:cubicBezTo>
                <a:cubicBezTo>
                  <a:pt x="338" y="52"/>
                  <a:pt x="338" y="52"/>
                  <a:pt x="338" y="52"/>
                </a:cubicBezTo>
                <a:cubicBezTo>
                  <a:pt x="339" y="54"/>
                  <a:pt x="340" y="57"/>
                  <a:pt x="340" y="60"/>
                </a:cubicBezTo>
                <a:cubicBezTo>
                  <a:pt x="340" y="63"/>
                  <a:pt x="339" y="66"/>
                  <a:pt x="337" y="6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36" name="Group 135">
            <a:extLst>
              <a:ext uri="{FF2B5EF4-FFF2-40B4-BE49-F238E27FC236}">
                <a16:creationId xmlns:a16="http://schemas.microsoft.com/office/drawing/2014/main" id="{4B510494-D6AD-C248-A0E0-2300D4DA9939}"/>
              </a:ext>
            </a:extLst>
          </p:cNvPr>
          <p:cNvGrpSpPr>
            <a:grpSpLocks noChangeAspect="1"/>
          </p:cNvGrpSpPr>
          <p:nvPr/>
        </p:nvGrpSpPr>
        <p:grpSpPr>
          <a:xfrm>
            <a:off x="6622667" y="2567831"/>
            <a:ext cx="423613" cy="367067"/>
            <a:chOff x="6593556" y="2385032"/>
            <a:chExt cx="443695" cy="384468"/>
          </a:xfrm>
          <a:solidFill>
            <a:schemeClr val="tx1"/>
          </a:solidFill>
        </p:grpSpPr>
        <p:sp>
          <p:nvSpPr>
            <p:cNvPr id="137" name="Freeform 47">
              <a:extLst>
                <a:ext uri="{FF2B5EF4-FFF2-40B4-BE49-F238E27FC236}">
                  <a16:creationId xmlns:a16="http://schemas.microsoft.com/office/drawing/2014/main" id="{0C08392A-55E2-BA4C-831D-5A7FF5CA2463}"/>
                </a:ext>
              </a:extLst>
            </p:cNvPr>
            <p:cNvSpPr>
              <a:spLocks noEditPoints="1"/>
            </p:cNvSpPr>
            <p:nvPr/>
          </p:nvSpPr>
          <p:spPr bwMode="auto">
            <a:xfrm>
              <a:off x="6783280" y="2427193"/>
              <a:ext cx="69265" cy="68261"/>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44 h 56"/>
                <a:gd name="T12" fmla="*/ 12 w 56"/>
                <a:gd name="T13" fmla="*/ 28 h 56"/>
                <a:gd name="T14" fmla="*/ 28 w 56"/>
                <a:gd name="T15" fmla="*/ 12 h 56"/>
                <a:gd name="T16" fmla="*/ 44 w 56"/>
                <a:gd name="T17" fmla="*/ 28 h 56"/>
                <a:gd name="T18" fmla="*/ 28 w 56"/>
                <a:gd name="T19" fmla="*/ 4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4"/>
                    <a:pt x="13" y="56"/>
                    <a:pt x="28" y="56"/>
                  </a:cubicBezTo>
                  <a:cubicBezTo>
                    <a:pt x="43" y="56"/>
                    <a:pt x="56" y="44"/>
                    <a:pt x="56" y="28"/>
                  </a:cubicBezTo>
                  <a:cubicBezTo>
                    <a:pt x="56" y="13"/>
                    <a:pt x="43" y="0"/>
                    <a:pt x="28" y="0"/>
                  </a:cubicBezTo>
                  <a:close/>
                  <a:moveTo>
                    <a:pt x="28" y="44"/>
                  </a:moveTo>
                  <a:cubicBezTo>
                    <a:pt x="19" y="44"/>
                    <a:pt x="12" y="37"/>
                    <a:pt x="12" y="28"/>
                  </a:cubicBezTo>
                  <a:cubicBezTo>
                    <a:pt x="12" y="20"/>
                    <a:pt x="19" y="12"/>
                    <a:pt x="28" y="12"/>
                  </a:cubicBezTo>
                  <a:cubicBezTo>
                    <a:pt x="37" y="12"/>
                    <a:pt x="44" y="20"/>
                    <a:pt x="44" y="28"/>
                  </a:cubicBezTo>
                  <a:cubicBezTo>
                    <a:pt x="44" y="37"/>
                    <a:pt x="37" y="44"/>
                    <a:pt x="28"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8" name="Freeform 48">
              <a:extLst>
                <a:ext uri="{FF2B5EF4-FFF2-40B4-BE49-F238E27FC236}">
                  <a16:creationId xmlns:a16="http://schemas.microsoft.com/office/drawing/2014/main" id="{953039B0-542A-C747-B2AD-FAB731B43AD5}"/>
                </a:ext>
              </a:extLst>
            </p:cNvPr>
            <p:cNvSpPr>
              <a:spLocks noEditPoints="1"/>
            </p:cNvSpPr>
            <p:nvPr/>
          </p:nvSpPr>
          <p:spPr bwMode="auto">
            <a:xfrm>
              <a:off x="6613633" y="2385032"/>
              <a:ext cx="409565" cy="142544"/>
            </a:xfrm>
            <a:custGeom>
              <a:avLst/>
              <a:gdLst>
                <a:gd name="T0" fmla="*/ 6 w 333"/>
                <a:gd name="T1" fmla="*/ 116 h 116"/>
                <a:gd name="T2" fmla="*/ 326 w 333"/>
                <a:gd name="T3" fmla="*/ 116 h 116"/>
                <a:gd name="T4" fmla="*/ 332 w 333"/>
                <a:gd name="T5" fmla="*/ 112 h 116"/>
                <a:gd name="T6" fmla="*/ 329 w 333"/>
                <a:gd name="T7" fmla="*/ 105 h 116"/>
                <a:gd name="T8" fmla="*/ 169 w 333"/>
                <a:gd name="T9" fmla="*/ 1 h 116"/>
                <a:gd name="T10" fmla="*/ 163 w 333"/>
                <a:gd name="T11" fmla="*/ 1 h 116"/>
                <a:gd name="T12" fmla="*/ 3 w 333"/>
                <a:gd name="T13" fmla="*/ 105 h 116"/>
                <a:gd name="T14" fmla="*/ 0 w 333"/>
                <a:gd name="T15" fmla="*/ 112 h 116"/>
                <a:gd name="T16" fmla="*/ 6 w 333"/>
                <a:gd name="T17" fmla="*/ 116 h 116"/>
                <a:gd name="T18" fmla="*/ 166 w 333"/>
                <a:gd name="T19" fmla="*/ 14 h 116"/>
                <a:gd name="T20" fmla="*/ 306 w 333"/>
                <a:gd name="T21" fmla="*/ 104 h 116"/>
                <a:gd name="T22" fmla="*/ 26 w 333"/>
                <a:gd name="T23" fmla="*/ 104 h 116"/>
                <a:gd name="T24" fmla="*/ 166 w 333"/>
                <a:gd name="T25" fmla="*/ 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3" h="116">
                  <a:moveTo>
                    <a:pt x="6" y="116"/>
                  </a:moveTo>
                  <a:cubicBezTo>
                    <a:pt x="326" y="116"/>
                    <a:pt x="326" y="116"/>
                    <a:pt x="326" y="116"/>
                  </a:cubicBezTo>
                  <a:cubicBezTo>
                    <a:pt x="329" y="116"/>
                    <a:pt x="331" y="115"/>
                    <a:pt x="332" y="112"/>
                  </a:cubicBezTo>
                  <a:cubicBezTo>
                    <a:pt x="333" y="110"/>
                    <a:pt x="332" y="107"/>
                    <a:pt x="329" y="105"/>
                  </a:cubicBezTo>
                  <a:cubicBezTo>
                    <a:pt x="169" y="1"/>
                    <a:pt x="169" y="1"/>
                    <a:pt x="169" y="1"/>
                  </a:cubicBezTo>
                  <a:cubicBezTo>
                    <a:pt x="167" y="0"/>
                    <a:pt x="165" y="0"/>
                    <a:pt x="163" y="1"/>
                  </a:cubicBezTo>
                  <a:cubicBezTo>
                    <a:pt x="3" y="105"/>
                    <a:pt x="3" y="105"/>
                    <a:pt x="3" y="105"/>
                  </a:cubicBezTo>
                  <a:cubicBezTo>
                    <a:pt x="1" y="107"/>
                    <a:pt x="0" y="110"/>
                    <a:pt x="0" y="112"/>
                  </a:cubicBezTo>
                  <a:cubicBezTo>
                    <a:pt x="1" y="115"/>
                    <a:pt x="3" y="116"/>
                    <a:pt x="6" y="116"/>
                  </a:cubicBezTo>
                  <a:close/>
                  <a:moveTo>
                    <a:pt x="166" y="14"/>
                  </a:moveTo>
                  <a:cubicBezTo>
                    <a:pt x="306" y="104"/>
                    <a:pt x="306" y="104"/>
                    <a:pt x="306" y="104"/>
                  </a:cubicBezTo>
                  <a:cubicBezTo>
                    <a:pt x="26" y="104"/>
                    <a:pt x="26" y="104"/>
                    <a:pt x="26" y="104"/>
                  </a:cubicBezTo>
                  <a:lnTo>
                    <a:pt x="166" y="1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9" name="Freeform 49">
              <a:extLst>
                <a:ext uri="{FF2B5EF4-FFF2-40B4-BE49-F238E27FC236}">
                  <a16:creationId xmlns:a16="http://schemas.microsoft.com/office/drawing/2014/main" id="{A103280C-9A55-3A45-9A87-FF214CDB7C2A}"/>
                </a:ext>
              </a:extLst>
            </p:cNvPr>
            <p:cNvSpPr>
              <a:spLocks noEditPoints="1"/>
            </p:cNvSpPr>
            <p:nvPr/>
          </p:nvSpPr>
          <p:spPr bwMode="auto">
            <a:xfrm>
              <a:off x="6613633" y="2542634"/>
              <a:ext cx="408561" cy="196751"/>
            </a:xfrm>
            <a:custGeom>
              <a:avLst/>
              <a:gdLst>
                <a:gd name="T0" fmla="*/ 6 w 332"/>
                <a:gd name="T1" fmla="*/ 160 h 160"/>
                <a:gd name="T2" fmla="*/ 326 w 332"/>
                <a:gd name="T3" fmla="*/ 160 h 160"/>
                <a:gd name="T4" fmla="*/ 332 w 332"/>
                <a:gd name="T5" fmla="*/ 154 h 160"/>
                <a:gd name="T6" fmla="*/ 326 w 332"/>
                <a:gd name="T7" fmla="*/ 148 h 160"/>
                <a:gd name="T8" fmla="*/ 284 w 332"/>
                <a:gd name="T9" fmla="*/ 148 h 160"/>
                <a:gd name="T10" fmla="*/ 284 w 332"/>
                <a:gd name="T11" fmla="*/ 12 h 160"/>
                <a:gd name="T12" fmla="*/ 294 w 332"/>
                <a:gd name="T13" fmla="*/ 12 h 160"/>
                <a:gd name="T14" fmla="*/ 300 w 332"/>
                <a:gd name="T15" fmla="*/ 6 h 160"/>
                <a:gd name="T16" fmla="*/ 294 w 332"/>
                <a:gd name="T17" fmla="*/ 0 h 160"/>
                <a:gd name="T18" fmla="*/ 230 w 332"/>
                <a:gd name="T19" fmla="*/ 0 h 160"/>
                <a:gd name="T20" fmla="*/ 224 w 332"/>
                <a:gd name="T21" fmla="*/ 6 h 160"/>
                <a:gd name="T22" fmla="*/ 230 w 332"/>
                <a:gd name="T23" fmla="*/ 12 h 160"/>
                <a:gd name="T24" fmla="*/ 240 w 332"/>
                <a:gd name="T25" fmla="*/ 12 h 160"/>
                <a:gd name="T26" fmla="*/ 240 w 332"/>
                <a:gd name="T27" fmla="*/ 148 h 160"/>
                <a:gd name="T28" fmla="*/ 188 w 332"/>
                <a:gd name="T29" fmla="*/ 148 h 160"/>
                <a:gd name="T30" fmla="*/ 188 w 332"/>
                <a:gd name="T31" fmla="*/ 12 h 160"/>
                <a:gd name="T32" fmla="*/ 198 w 332"/>
                <a:gd name="T33" fmla="*/ 12 h 160"/>
                <a:gd name="T34" fmla="*/ 204 w 332"/>
                <a:gd name="T35" fmla="*/ 6 h 160"/>
                <a:gd name="T36" fmla="*/ 198 w 332"/>
                <a:gd name="T37" fmla="*/ 0 h 160"/>
                <a:gd name="T38" fmla="*/ 134 w 332"/>
                <a:gd name="T39" fmla="*/ 0 h 160"/>
                <a:gd name="T40" fmla="*/ 128 w 332"/>
                <a:gd name="T41" fmla="*/ 6 h 160"/>
                <a:gd name="T42" fmla="*/ 134 w 332"/>
                <a:gd name="T43" fmla="*/ 12 h 160"/>
                <a:gd name="T44" fmla="*/ 144 w 332"/>
                <a:gd name="T45" fmla="*/ 12 h 160"/>
                <a:gd name="T46" fmla="*/ 144 w 332"/>
                <a:gd name="T47" fmla="*/ 148 h 160"/>
                <a:gd name="T48" fmla="*/ 92 w 332"/>
                <a:gd name="T49" fmla="*/ 148 h 160"/>
                <a:gd name="T50" fmla="*/ 92 w 332"/>
                <a:gd name="T51" fmla="*/ 12 h 160"/>
                <a:gd name="T52" fmla="*/ 102 w 332"/>
                <a:gd name="T53" fmla="*/ 12 h 160"/>
                <a:gd name="T54" fmla="*/ 108 w 332"/>
                <a:gd name="T55" fmla="*/ 6 h 160"/>
                <a:gd name="T56" fmla="*/ 102 w 332"/>
                <a:gd name="T57" fmla="*/ 0 h 160"/>
                <a:gd name="T58" fmla="*/ 38 w 332"/>
                <a:gd name="T59" fmla="*/ 0 h 160"/>
                <a:gd name="T60" fmla="*/ 32 w 332"/>
                <a:gd name="T61" fmla="*/ 6 h 160"/>
                <a:gd name="T62" fmla="*/ 38 w 332"/>
                <a:gd name="T63" fmla="*/ 12 h 160"/>
                <a:gd name="T64" fmla="*/ 48 w 332"/>
                <a:gd name="T65" fmla="*/ 12 h 160"/>
                <a:gd name="T66" fmla="*/ 48 w 332"/>
                <a:gd name="T67" fmla="*/ 148 h 160"/>
                <a:gd name="T68" fmla="*/ 6 w 332"/>
                <a:gd name="T69" fmla="*/ 148 h 160"/>
                <a:gd name="T70" fmla="*/ 0 w 332"/>
                <a:gd name="T71" fmla="*/ 154 h 160"/>
                <a:gd name="T72" fmla="*/ 6 w 332"/>
                <a:gd name="T73" fmla="*/ 160 h 160"/>
                <a:gd name="T74" fmla="*/ 252 w 332"/>
                <a:gd name="T75" fmla="*/ 12 h 160"/>
                <a:gd name="T76" fmla="*/ 272 w 332"/>
                <a:gd name="T77" fmla="*/ 12 h 160"/>
                <a:gd name="T78" fmla="*/ 272 w 332"/>
                <a:gd name="T79" fmla="*/ 148 h 160"/>
                <a:gd name="T80" fmla="*/ 252 w 332"/>
                <a:gd name="T81" fmla="*/ 148 h 160"/>
                <a:gd name="T82" fmla="*/ 252 w 332"/>
                <a:gd name="T83" fmla="*/ 12 h 160"/>
                <a:gd name="T84" fmla="*/ 156 w 332"/>
                <a:gd name="T85" fmla="*/ 12 h 160"/>
                <a:gd name="T86" fmla="*/ 176 w 332"/>
                <a:gd name="T87" fmla="*/ 12 h 160"/>
                <a:gd name="T88" fmla="*/ 176 w 332"/>
                <a:gd name="T89" fmla="*/ 148 h 160"/>
                <a:gd name="T90" fmla="*/ 156 w 332"/>
                <a:gd name="T91" fmla="*/ 148 h 160"/>
                <a:gd name="T92" fmla="*/ 156 w 332"/>
                <a:gd name="T93" fmla="*/ 12 h 160"/>
                <a:gd name="T94" fmla="*/ 60 w 332"/>
                <a:gd name="T95" fmla="*/ 12 h 160"/>
                <a:gd name="T96" fmla="*/ 80 w 332"/>
                <a:gd name="T97" fmla="*/ 12 h 160"/>
                <a:gd name="T98" fmla="*/ 80 w 332"/>
                <a:gd name="T99" fmla="*/ 148 h 160"/>
                <a:gd name="T100" fmla="*/ 60 w 332"/>
                <a:gd name="T101" fmla="*/ 148 h 160"/>
                <a:gd name="T102" fmla="*/ 60 w 332"/>
                <a:gd name="T103" fmla="*/ 1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2" h="160">
                  <a:moveTo>
                    <a:pt x="6" y="160"/>
                  </a:moveTo>
                  <a:cubicBezTo>
                    <a:pt x="326" y="160"/>
                    <a:pt x="326" y="160"/>
                    <a:pt x="326" y="160"/>
                  </a:cubicBezTo>
                  <a:cubicBezTo>
                    <a:pt x="329" y="160"/>
                    <a:pt x="332" y="158"/>
                    <a:pt x="332" y="154"/>
                  </a:cubicBezTo>
                  <a:cubicBezTo>
                    <a:pt x="332" y="151"/>
                    <a:pt x="329" y="148"/>
                    <a:pt x="326" y="148"/>
                  </a:cubicBezTo>
                  <a:cubicBezTo>
                    <a:pt x="284" y="148"/>
                    <a:pt x="284" y="148"/>
                    <a:pt x="284" y="148"/>
                  </a:cubicBezTo>
                  <a:cubicBezTo>
                    <a:pt x="284" y="12"/>
                    <a:pt x="284" y="12"/>
                    <a:pt x="284" y="12"/>
                  </a:cubicBezTo>
                  <a:cubicBezTo>
                    <a:pt x="294" y="12"/>
                    <a:pt x="294" y="12"/>
                    <a:pt x="294" y="12"/>
                  </a:cubicBezTo>
                  <a:cubicBezTo>
                    <a:pt x="297" y="12"/>
                    <a:pt x="300" y="10"/>
                    <a:pt x="300" y="6"/>
                  </a:cubicBezTo>
                  <a:cubicBezTo>
                    <a:pt x="300" y="3"/>
                    <a:pt x="297" y="0"/>
                    <a:pt x="294" y="0"/>
                  </a:cubicBezTo>
                  <a:cubicBezTo>
                    <a:pt x="230" y="0"/>
                    <a:pt x="230" y="0"/>
                    <a:pt x="230" y="0"/>
                  </a:cubicBezTo>
                  <a:cubicBezTo>
                    <a:pt x="227" y="0"/>
                    <a:pt x="224" y="3"/>
                    <a:pt x="224" y="6"/>
                  </a:cubicBezTo>
                  <a:cubicBezTo>
                    <a:pt x="224" y="10"/>
                    <a:pt x="227" y="12"/>
                    <a:pt x="230" y="12"/>
                  </a:cubicBezTo>
                  <a:cubicBezTo>
                    <a:pt x="240" y="12"/>
                    <a:pt x="240" y="12"/>
                    <a:pt x="240" y="12"/>
                  </a:cubicBezTo>
                  <a:cubicBezTo>
                    <a:pt x="240" y="148"/>
                    <a:pt x="240" y="148"/>
                    <a:pt x="240" y="148"/>
                  </a:cubicBezTo>
                  <a:cubicBezTo>
                    <a:pt x="188" y="148"/>
                    <a:pt x="188" y="148"/>
                    <a:pt x="188" y="148"/>
                  </a:cubicBezTo>
                  <a:cubicBezTo>
                    <a:pt x="188" y="12"/>
                    <a:pt x="188" y="12"/>
                    <a:pt x="188" y="12"/>
                  </a:cubicBezTo>
                  <a:cubicBezTo>
                    <a:pt x="198" y="12"/>
                    <a:pt x="198" y="12"/>
                    <a:pt x="198" y="12"/>
                  </a:cubicBezTo>
                  <a:cubicBezTo>
                    <a:pt x="201" y="12"/>
                    <a:pt x="204" y="10"/>
                    <a:pt x="204" y="6"/>
                  </a:cubicBezTo>
                  <a:cubicBezTo>
                    <a:pt x="204" y="3"/>
                    <a:pt x="201" y="0"/>
                    <a:pt x="198" y="0"/>
                  </a:cubicBezTo>
                  <a:cubicBezTo>
                    <a:pt x="134" y="0"/>
                    <a:pt x="134" y="0"/>
                    <a:pt x="134" y="0"/>
                  </a:cubicBezTo>
                  <a:cubicBezTo>
                    <a:pt x="131" y="0"/>
                    <a:pt x="128" y="3"/>
                    <a:pt x="128" y="6"/>
                  </a:cubicBezTo>
                  <a:cubicBezTo>
                    <a:pt x="128" y="10"/>
                    <a:pt x="131" y="12"/>
                    <a:pt x="134" y="12"/>
                  </a:cubicBezTo>
                  <a:cubicBezTo>
                    <a:pt x="144" y="12"/>
                    <a:pt x="144" y="12"/>
                    <a:pt x="144" y="12"/>
                  </a:cubicBezTo>
                  <a:cubicBezTo>
                    <a:pt x="144" y="148"/>
                    <a:pt x="144" y="148"/>
                    <a:pt x="144" y="148"/>
                  </a:cubicBezTo>
                  <a:cubicBezTo>
                    <a:pt x="92" y="148"/>
                    <a:pt x="92" y="148"/>
                    <a:pt x="92" y="148"/>
                  </a:cubicBezTo>
                  <a:cubicBezTo>
                    <a:pt x="92" y="12"/>
                    <a:pt x="92" y="12"/>
                    <a:pt x="92" y="12"/>
                  </a:cubicBezTo>
                  <a:cubicBezTo>
                    <a:pt x="102" y="12"/>
                    <a:pt x="102" y="12"/>
                    <a:pt x="102" y="12"/>
                  </a:cubicBezTo>
                  <a:cubicBezTo>
                    <a:pt x="105" y="12"/>
                    <a:pt x="108" y="10"/>
                    <a:pt x="108" y="6"/>
                  </a:cubicBezTo>
                  <a:cubicBezTo>
                    <a:pt x="108" y="3"/>
                    <a:pt x="105" y="0"/>
                    <a:pt x="102" y="0"/>
                  </a:cubicBezTo>
                  <a:cubicBezTo>
                    <a:pt x="38" y="0"/>
                    <a:pt x="38" y="0"/>
                    <a:pt x="38" y="0"/>
                  </a:cubicBezTo>
                  <a:cubicBezTo>
                    <a:pt x="35" y="0"/>
                    <a:pt x="32" y="3"/>
                    <a:pt x="32" y="6"/>
                  </a:cubicBezTo>
                  <a:cubicBezTo>
                    <a:pt x="32" y="10"/>
                    <a:pt x="35" y="12"/>
                    <a:pt x="38" y="12"/>
                  </a:cubicBezTo>
                  <a:cubicBezTo>
                    <a:pt x="48" y="12"/>
                    <a:pt x="48" y="12"/>
                    <a:pt x="48" y="12"/>
                  </a:cubicBezTo>
                  <a:cubicBezTo>
                    <a:pt x="48" y="148"/>
                    <a:pt x="48" y="148"/>
                    <a:pt x="48" y="148"/>
                  </a:cubicBezTo>
                  <a:cubicBezTo>
                    <a:pt x="6" y="148"/>
                    <a:pt x="6" y="148"/>
                    <a:pt x="6" y="148"/>
                  </a:cubicBezTo>
                  <a:cubicBezTo>
                    <a:pt x="3" y="148"/>
                    <a:pt x="0" y="151"/>
                    <a:pt x="0" y="154"/>
                  </a:cubicBezTo>
                  <a:cubicBezTo>
                    <a:pt x="0" y="158"/>
                    <a:pt x="3" y="160"/>
                    <a:pt x="6" y="160"/>
                  </a:cubicBezTo>
                  <a:close/>
                  <a:moveTo>
                    <a:pt x="252" y="12"/>
                  </a:moveTo>
                  <a:cubicBezTo>
                    <a:pt x="272" y="12"/>
                    <a:pt x="272" y="12"/>
                    <a:pt x="272" y="12"/>
                  </a:cubicBezTo>
                  <a:cubicBezTo>
                    <a:pt x="272" y="148"/>
                    <a:pt x="272" y="148"/>
                    <a:pt x="272" y="148"/>
                  </a:cubicBezTo>
                  <a:cubicBezTo>
                    <a:pt x="252" y="148"/>
                    <a:pt x="252" y="148"/>
                    <a:pt x="252" y="148"/>
                  </a:cubicBezTo>
                  <a:lnTo>
                    <a:pt x="252" y="12"/>
                  </a:lnTo>
                  <a:close/>
                  <a:moveTo>
                    <a:pt x="156" y="12"/>
                  </a:moveTo>
                  <a:cubicBezTo>
                    <a:pt x="176" y="12"/>
                    <a:pt x="176" y="12"/>
                    <a:pt x="176" y="12"/>
                  </a:cubicBezTo>
                  <a:cubicBezTo>
                    <a:pt x="176" y="148"/>
                    <a:pt x="176" y="148"/>
                    <a:pt x="176" y="148"/>
                  </a:cubicBezTo>
                  <a:cubicBezTo>
                    <a:pt x="156" y="148"/>
                    <a:pt x="156" y="148"/>
                    <a:pt x="156" y="148"/>
                  </a:cubicBezTo>
                  <a:lnTo>
                    <a:pt x="156" y="12"/>
                  </a:lnTo>
                  <a:close/>
                  <a:moveTo>
                    <a:pt x="60" y="12"/>
                  </a:moveTo>
                  <a:cubicBezTo>
                    <a:pt x="80" y="12"/>
                    <a:pt x="80" y="12"/>
                    <a:pt x="80" y="12"/>
                  </a:cubicBezTo>
                  <a:cubicBezTo>
                    <a:pt x="80" y="148"/>
                    <a:pt x="80" y="148"/>
                    <a:pt x="80" y="148"/>
                  </a:cubicBezTo>
                  <a:cubicBezTo>
                    <a:pt x="60" y="148"/>
                    <a:pt x="60" y="148"/>
                    <a:pt x="60" y="148"/>
                  </a:cubicBezTo>
                  <a:lnTo>
                    <a:pt x="60" y="1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0" name="Freeform 50">
              <a:extLst>
                <a:ext uri="{FF2B5EF4-FFF2-40B4-BE49-F238E27FC236}">
                  <a16:creationId xmlns:a16="http://schemas.microsoft.com/office/drawing/2014/main" id="{C2A59A6B-133C-084F-B5D9-2DEB68CF8B00}"/>
                </a:ext>
              </a:extLst>
            </p:cNvPr>
            <p:cNvSpPr>
              <a:spLocks/>
            </p:cNvSpPr>
            <p:nvPr/>
          </p:nvSpPr>
          <p:spPr bwMode="auto">
            <a:xfrm>
              <a:off x="6593556" y="2754443"/>
              <a:ext cx="443695" cy="15057"/>
            </a:xfrm>
            <a:custGeom>
              <a:avLst/>
              <a:gdLst>
                <a:gd name="T0" fmla="*/ 354 w 360"/>
                <a:gd name="T1" fmla="*/ 0 h 12"/>
                <a:gd name="T2" fmla="*/ 6 w 360"/>
                <a:gd name="T3" fmla="*/ 0 h 12"/>
                <a:gd name="T4" fmla="*/ 0 w 360"/>
                <a:gd name="T5" fmla="*/ 6 h 12"/>
                <a:gd name="T6" fmla="*/ 6 w 360"/>
                <a:gd name="T7" fmla="*/ 12 h 12"/>
                <a:gd name="T8" fmla="*/ 354 w 360"/>
                <a:gd name="T9" fmla="*/ 12 h 12"/>
                <a:gd name="T10" fmla="*/ 360 w 360"/>
                <a:gd name="T11" fmla="*/ 6 h 12"/>
                <a:gd name="T12" fmla="*/ 354 w 36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360" h="12">
                  <a:moveTo>
                    <a:pt x="354" y="0"/>
                  </a:moveTo>
                  <a:cubicBezTo>
                    <a:pt x="6" y="0"/>
                    <a:pt x="6" y="0"/>
                    <a:pt x="6" y="0"/>
                  </a:cubicBezTo>
                  <a:cubicBezTo>
                    <a:pt x="3" y="0"/>
                    <a:pt x="0" y="3"/>
                    <a:pt x="0" y="6"/>
                  </a:cubicBezTo>
                  <a:cubicBezTo>
                    <a:pt x="0" y="10"/>
                    <a:pt x="3" y="12"/>
                    <a:pt x="6" y="12"/>
                  </a:cubicBezTo>
                  <a:cubicBezTo>
                    <a:pt x="354" y="12"/>
                    <a:pt x="354" y="12"/>
                    <a:pt x="354" y="12"/>
                  </a:cubicBezTo>
                  <a:cubicBezTo>
                    <a:pt x="357" y="12"/>
                    <a:pt x="360" y="10"/>
                    <a:pt x="360" y="6"/>
                  </a:cubicBezTo>
                  <a:cubicBezTo>
                    <a:pt x="360" y="3"/>
                    <a:pt x="357" y="0"/>
                    <a:pt x="35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41" name="Freeform 78">
            <a:extLst>
              <a:ext uri="{FF2B5EF4-FFF2-40B4-BE49-F238E27FC236}">
                <a16:creationId xmlns:a16="http://schemas.microsoft.com/office/drawing/2014/main" id="{8864E60F-6696-D14F-85AC-7FB6C3001449}"/>
              </a:ext>
            </a:extLst>
          </p:cNvPr>
          <p:cNvSpPr>
            <a:spLocks noChangeAspect="1" noEditPoints="1"/>
          </p:cNvSpPr>
          <p:nvPr/>
        </p:nvSpPr>
        <p:spPr bwMode="auto">
          <a:xfrm>
            <a:off x="1136706" y="3867717"/>
            <a:ext cx="432473" cy="428275"/>
          </a:xfrm>
          <a:custGeom>
            <a:avLst/>
            <a:gdLst>
              <a:gd name="T0" fmla="*/ 135 w 251"/>
              <a:gd name="T1" fmla="*/ 84 h 248"/>
              <a:gd name="T2" fmla="*/ 194 w 251"/>
              <a:gd name="T3" fmla="*/ 1 h 248"/>
              <a:gd name="T4" fmla="*/ 82 w 251"/>
              <a:gd name="T5" fmla="*/ 84 h 248"/>
              <a:gd name="T6" fmla="*/ 0 w 251"/>
              <a:gd name="T7" fmla="*/ 124 h 248"/>
              <a:gd name="T8" fmla="*/ 119 w 251"/>
              <a:gd name="T9" fmla="*/ 164 h 248"/>
              <a:gd name="T10" fmla="*/ 60 w 251"/>
              <a:gd name="T11" fmla="*/ 247 h 248"/>
              <a:gd name="T12" fmla="*/ 65 w 251"/>
              <a:gd name="T13" fmla="*/ 247 h 248"/>
              <a:gd name="T14" fmla="*/ 211 w 251"/>
              <a:gd name="T15" fmla="*/ 164 h 248"/>
              <a:gd name="T16" fmla="*/ 211 w 251"/>
              <a:gd name="T17" fmla="*/ 84 h 248"/>
              <a:gd name="T18" fmla="*/ 163 w 251"/>
              <a:gd name="T19" fmla="*/ 140 h 248"/>
              <a:gd name="T20" fmla="*/ 187 w 251"/>
              <a:gd name="T21" fmla="*/ 156 h 248"/>
              <a:gd name="T22" fmla="*/ 187 w 251"/>
              <a:gd name="T23" fmla="*/ 108 h 248"/>
              <a:gd name="T24" fmla="*/ 134 w 251"/>
              <a:gd name="T25" fmla="*/ 92 h 248"/>
              <a:gd name="T26" fmla="*/ 187 w 251"/>
              <a:gd name="T27" fmla="*/ 108 h 248"/>
              <a:gd name="T28" fmla="*/ 187 w 251"/>
              <a:gd name="T29" fmla="*/ 132 h 248"/>
              <a:gd name="T30" fmla="*/ 149 w 251"/>
              <a:gd name="T31" fmla="*/ 116 h 248"/>
              <a:gd name="T32" fmla="*/ 195 w 251"/>
              <a:gd name="T33" fmla="*/ 92 h 248"/>
              <a:gd name="T34" fmla="*/ 207 w 251"/>
              <a:gd name="T35" fmla="*/ 156 h 248"/>
              <a:gd name="T36" fmla="*/ 195 w 251"/>
              <a:gd name="T37" fmla="*/ 92 h 248"/>
              <a:gd name="T38" fmla="*/ 31 w 251"/>
              <a:gd name="T39" fmla="*/ 137 h 248"/>
              <a:gd name="T40" fmla="*/ 51 w 251"/>
              <a:gd name="T41" fmla="*/ 96 h 248"/>
              <a:gd name="T42" fmla="*/ 59 w 251"/>
              <a:gd name="T43" fmla="*/ 140 h 248"/>
              <a:gd name="T44" fmla="*/ 120 w 251"/>
              <a:gd name="T45" fmla="*/ 156 h 248"/>
              <a:gd name="T46" fmla="*/ 59 w 251"/>
              <a:gd name="T47" fmla="*/ 140 h 248"/>
              <a:gd name="T48" fmla="*/ 59 w 251"/>
              <a:gd name="T49" fmla="*/ 116 h 248"/>
              <a:gd name="T50" fmla="*/ 105 w 251"/>
              <a:gd name="T51" fmla="*/ 132 h 248"/>
              <a:gd name="T52" fmla="*/ 59 w 251"/>
              <a:gd name="T53" fmla="*/ 108 h 248"/>
              <a:gd name="T54" fmla="*/ 81 w 251"/>
              <a:gd name="T55" fmla="*/ 92 h 248"/>
              <a:gd name="T56" fmla="*/ 59 w 251"/>
              <a:gd name="T57" fmla="*/ 108 h 248"/>
              <a:gd name="T58" fmla="*/ 23 w 251"/>
              <a:gd name="T59" fmla="*/ 131 h 248"/>
              <a:gd name="T60" fmla="*/ 23 w 251"/>
              <a:gd name="T61" fmla="*/ 117 h 248"/>
              <a:gd name="T62" fmla="*/ 130 w 251"/>
              <a:gd name="T63" fmla="*/ 162 h 248"/>
              <a:gd name="T64" fmla="*/ 88 w 251"/>
              <a:gd name="T65" fmla="*/ 89 h 248"/>
              <a:gd name="T66" fmla="*/ 124 w 251"/>
              <a:gd name="T67" fmla="*/ 86 h 248"/>
              <a:gd name="T68" fmla="*/ 166 w 251"/>
              <a:gd name="T69" fmla="*/ 159 h 248"/>
              <a:gd name="T70" fmla="*/ 215 w 251"/>
              <a:gd name="T71" fmla="*/ 156 h 248"/>
              <a:gd name="T72" fmla="*/ 243 w 251"/>
              <a:gd name="T73"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1" h="248">
                <a:moveTo>
                  <a:pt x="211" y="84"/>
                </a:moveTo>
                <a:cubicBezTo>
                  <a:pt x="135" y="84"/>
                  <a:pt x="135" y="84"/>
                  <a:pt x="135" y="84"/>
                </a:cubicBezTo>
                <a:cubicBezTo>
                  <a:pt x="194" y="6"/>
                  <a:pt x="194" y="6"/>
                  <a:pt x="194" y="6"/>
                </a:cubicBezTo>
                <a:cubicBezTo>
                  <a:pt x="195" y="5"/>
                  <a:pt x="195" y="3"/>
                  <a:pt x="194" y="1"/>
                </a:cubicBezTo>
                <a:cubicBezTo>
                  <a:pt x="192" y="0"/>
                  <a:pt x="190" y="0"/>
                  <a:pt x="189" y="1"/>
                </a:cubicBezTo>
                <a:cubicBezTo>
                  <a:pt x="82" y="84"/>
                  <a:pt x="82" y="84"/>
                  <a:pt x="82" y="84"/>
                </a:cubicBezTo>
                <a:cubicBezTo>
                  <a:pt x="54" y="84"/>
                  <a:pt x="54" y="84"/>
                  <a:pt x="54" y="84"/>
                </a:cubicBezTo>
                <a:cubicBezTo>
                  <a:pt x="0" y="124"/>
                  <a:pt x="0" y="124"/>
                  <a:pt x="0" y="124"/>
                </a:cubicBezTo>
                <a:cubicBezTo>
                  <a:pt x="54" y="164"/>
                  <a:pt x="54" y="164"/>
                  <a:pt x="54" y="164"/>
                </a:cubicBezTo>
                <a:cubicBezTo>
                  <a:pt x="119" y="164"/>
                  <a:pt x="119" y="164"/>
                  <a:pt x="119" y="164"/>
                </a:cubicBezTo>
                <a:cubicBezTo>
                  <a:pt x="60" y="242"/>
                  <a:pt x="60" y="242"/>
                  <a:pt x="60" y="242"/>
                </a:cubicBezTo>
                <a:cubicBezTo>
                  <a:pt x="59" y="243"/>
                  <a:pt x="59" y="245"/>
                  <a:pt x="60" y="247"/>
                </a:cubicBezTo>
                <a:cubicBezTo>
                  <a:pt x="61" y="248"/>
                  <a:pt x="62" y="248"/>
                  <a:pt x="63" y="248"/>
                </a:cubicBezTo>
                <a:cubicBezTo>
                  <a:pt x="64" y="248"/>
                  <a:pt x="65" y="248"/>
                  <a:pt x="65" y="247"/>
                </a:cubicBezTo>
                <a:cubicBezTo>
                  <a:pt x="172" y="164"/>
                  <a:pt x="172" y="164"/>
                  <a:pt x="172" y="164"/>
                </a:cubicBezTo>
                <a:cubicBezTo>
                  <a:pt x="211" y="164"/>
                  <a:pt x="211" y="164"/>
                  <a:pt x="211" y="164"/>
                </a:cubicBezTo>
                <a:cubicBezTo>
                  <a:pt x="233" y="164"/>
                  <a:pt x="251" y="146"/>
                  <a:pt x="251" y="124"/>
                </a:cubicBezTo>
                <a:cubicBezTo>
                  <a:pt x="251" y="102"/>
                  <a:pt x="233" y="84"/>
                  <a:pt x="211" y="84"/>
                </a:cubicBezTo>
                <a:close/>
                <a:moveTo>
                  <a:pt x="173" y="156"/>
                </a:moveTo>
                <a:cubicBezTo>
                  <a:pt x="163" y="140"/>
                  <a:pt x="163" y="140"/>
                  <a:pt x="163" y="140"/>
                </a:cubicBezTo>
                <a:cubicBezTo>
                  <a:pt x="187" y="140"/>
                  <a:pt x="187" y="140"/>
                  <a:pt x="187" y="140"/>
                </a:cubicBezTo>
                <a:cubicBezTo>
                  <a:pt x="187" y="156"/>
                  <a:pt x="187" y="156"/>
                  <a:pt x="187" y="156"/>
                </a:cubicBezTo>
                <a:lnTo>
                  <a:pt x="173" y="156"/>
                </a:lnTo>
                <a:close/>
                <a:moveTo>
                  <a:pt x="187" y="108"/>
                </a:moveTo>
                <a:cubicBezTo>
                  <a:pt x="144" y="108"/>
                  <a:pt x="144" y="108"/>
                  <a:pt x="144" y="108"/>
                </a:cubicBezTo>
                <a:cubicBezTo>
                  <a:pt x="134" y="92"/>
                  <a:pt x="134" y="92"/>
                  <a:pt x="134" y="92"/>
                </a:cubicBezTo>
                <a:cubicBezTo>
                  <a:pt x="187" y="92"/>
                  <a:pt x="187" y="92"/>
                  <a:pt x="187" y="92"/>
                </a:cubicBezTo>
                <a:lnTo>
                  <a:pt x="187" y="108"/>
                </a:lnTo>
                <a:close/>
                <a:moveTo>
                  <a:pt x="187" y="116"/>
                </a:moveTo>
                <a:cubicBezTo>
                  <a:pt x="187" y="132"/>
                  <a:pt x="187" y="132"/>
                  <a:pt x="187" y="132"/>
                </a:cubicBezTo>
                <a:cubicBezTo>
                  <a:pt x="159" y="132"/>
                  <a:pt x="159" y="132"/>
                  <a:pt x="159" y="132"/>
                </a:cubicBezTo>
                <a:cubicBezTo>
                  <a:pt x="149" y="116"/>
                  <a:pt x="149" y="116"/>
                  <a:pt x="149" y="116"/>
                </a:cubicBezTo>
                <a:lnTo>
                  <a:pt x="187" y="116"/>
                </a:lnTo>
                <a:close/>
                <a:moveTo>
                  <a:pt x="195" y="92"/>
                </a:moveTo>
                <a:cubicBezTo>
                  <a:pt x="207" y="92"/>
                  <a:pt x="207" y="92"/>
                  <a:pt x="207" y="92"/>
                </a:cubicBezTo>
                <a:cubicBezTo>
                  <a:pt x="207" y="156"/>
                  <a:pt x="207" y="156"/>
                  <a:pt x="207" y="156"/>
                </a:cubicBezTo>
                <a:cubicBezTo>
                  <a:pt x="195" y="156"/>
                  <a:pt x="195" y="156"/>
                  <a:pt x="195" y="156"/>
                </a:cubicBezTo>
                <a:lnTo>
                  <a:pt x="195" y="92"/>
                </a:lnTo>
                <a:close/>
                <a:moveTo>
                  <a:pt x="51" y="152"/>
                </a:moveTo>
                <a:cubicBezTo>
                  <a:pt x="31" y="137"/>
                  <a:pt x="31" y="137"/>
                  <a:pt x="31" y="137"/>
                </a:cubicBezTo>
                <a:cubicBezTo>
                  <a:pt x="31" y="111"/>
                  <a:pt x="31" y="111"/>
                  <a:pt x="31" y="111"/>
                </a:cubicBezTo>
                <a:cubicBezTo>
                  <a:pt x="51" y="96"/>
                  <a:pt x="51" y="96"/>
                  <a:pt x="51" y="96"/>
                </a:cubicBezTo>
                <a:lnTo>
                  <a:pt x="51" y="152"/>
                </a:lnTo>
                <a:close/>
                <a:moveTo>
                  <a:pt x="59" y="140"/>
                </a:moveTo>
                <a:cubicBezTo>
                  <a:pt x="110" y="140"/>
                  <a:pt x="110" y="140"/>
                  <a:pt x="110" y="140"/>
                </a:cubicBezTo>
                <a:cubicBezTo>
                  <a:pt x="120" y="156"/>
                  <a:pt x="120" y="156"/>
                  <a:pt x="120" y="156"/>
                </a:cubicBezTo>
                <a:cubicBezTo>
                  <a:pt x="59" y="156"/>
                  <a:pt x="59" y="156"/>
                  <a:pt x="59" y="156"/>
                </a:cubicBezTo>
                <a:lnTo>
                  <a:pt x="59" y="140"/>
                </a:lnTo>
                <a:close/>
                <a:moveTo>
                  <a:pt x="59" y="132"/>
                </a:moveTo>
                <a:cubicBezTo>
                  <a:pt x="59" y="116"/>
                  <a:pt x="59" y="116"/>
                  <a:pt x="59" y="116"/>
                </a:cubicBezTo>
                <a:cubicBezTo>
                  <a:pt x="95" y="116"/>
                  <a:pt x="95" y="116"/>
                  <a:pt x="95" y="116"/>
                </a:cubicBezTo>
                <a:cubicBezTo>
                  <a:pt x="105" y="132"/>
                  <a:pt x="105" y="132"/>
                  <a:pt x="105" y="132"/>
                </a:cubicBezTo>
                <a:lnTo>
                  <a:pt x="59" y="132"/>
                </a:lnTo>
                <a:close/>
                <a:moveTo>
                  <a:pt x="59" y="108"/>
                </a:moveTo>
                <a:cubicBezTo>
                  <a:pt x="59" y="92"/>
                  <a:pt x="59" y="92"/>
                  <a:pt x="59" y="92"/>
                </a:cubicBezTo>
                <a:cubicBezTo>
                  <a:pt x="81" y="92"/>
                  <a:pt x="81" y="92"/>
                  <a:pt x="81" y="92"/>
                </a:cubicBezTo>
                <a:cubicBezTo>
                  <a:pt x="91" y="108"/>
                  <a:pt x="91" y="108"/>
                  <a:pt x="91" y="108"/>
                </a:cubicBezTo>
                <a:lnTo>
                  <a:pt x="59" y="108"/>
                </a:lnTo>
                <a:close/>
                <a:moveTo>
                  <a:pt x="23" y="117"/>
                </a:moveTo>
                <a:cubicBezTo>
                  <a:pt x="23" y="131"/>
                  <a:pt x="23" y="131"/>
                  <a:pt x="23" y="131"/>
                </a:cubicBezTo>
                <a:cubicBezTo>
                  <a:pt x="14" y="124"/>
                  <a:pt x="14" y="124"/>
                  <a:pt x="14" y="124"/>
                </a:cubicBezTo>
                <a:lnTo>
                  <a:pt x="23" y="117"/>
                </a:lnTo>
                <a:close/>
                <a:moveTo>
                  <a:pt x="85" y="222"/>
                </a:moveTo>
                <a:cubicBezTo>
                  <a:pt x="130" y="162"/>
                  <a:pt x="130" y="162"/>
                  <a:pt x="130" y="162"/>
                </a:cubicBezTo>
                <a:cubicBezTo>
                  <a:pt x="131" y="161"/>
                  <a:pt x="131" y="159"/>
                  <a:pt x="130" y="158"/>
                </a:cubicBezTo>
                <a:cubicBezTo>
                  <a:pt x="88" y="89"/>
                  <a:pt x="88" y="89"/>
                  <a:pt x="88" y="89"/>
                </a:cubicBezTo>
                <a:cubicBezTo>
                  <a:pt x="169" y="26"/>
                  <a:pt x="169" y="26"/>
                  <a:pt x="169" y="26"/>
                </a:cubicBezTo>
                <a:cubicBezTo>
                  <a:pt x="124" y="86"/>
                  <a:pt x="124" y="86"/>
                  <a:pt x="124" y="86"/>
                </a:cubicBezTo>
                <a:cubicBezTo>
                  <a:pt x="123" y="87"/>
                  <a:pt x="123" y="89"/>
                  <a:pt x="124" y="90"/>
                </a:cubicBezTo>
                <a:cubicBezTo>
                  <a:pt x="166" y="159"/>
                  <a:pt x="166" y="159"/>
                  <a:pt x="166" y="159"/>
                </a:cubicBezTo>
                <a:lnTo>
                  <a:pt x="85" y="222"/>
                </a:lnTo>
                <a:close/>
                <a:moveTo>
                  <a:pt x="215" y="156"/>
                </a:moveTo>
                <a:cubicBezTo>
                  <a:pt x="215" y="92"/>
                  <a:pt x="215" y="92"/>
                  <a:pt x="215" y="92"/>
                </a:cubicBezTo>
                <a:cubicBezTo>
                  <a:pt x="231" y="94"/>
                  <a:pt x="243" y="108"/>
                  <a:pt x="243" y="124"/>
                </a:cubicBezTo>
                <a:cubicBezTo>
                  <a:pt x="243" y="140"/>
                  <a:pt x="231" y="154"/>
                  <a:pt x="215" y="15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42" name="Group 141">
            <a:extLst>
              <a:ext uri="{FF2B5EF4-FFF2-40B4-BE49-F238E27FC236}">
                <a16:creationId xmlns:a16="http://schemas.microsoft.com/office/drawing/2014/main" id="{DB2288E6-BA9E-854A-9042-7DE016A63EDC}"/>
              </a:ext>
            </a:extLst>
          </p:cNvPr>
          <p:cNvGrpSpPr>
            <a:grpSpLocks noChangeAspect="1"/>
          </p:cNvGrpSpPr>
          <p:nvPr/>
        </p:nvGrpSpPr>
        <p:grpSpPr>
          <a:xfrm>
            <a:off x="3063433" y="3917442"/>
            <a:ext cx="453383" cy="378551"/>
            <a:chOff x="2996231" y="4012632"/>
            <a:chExt cx="408385" cy="340980"/>
          </a:xfrm>
          <a:solidFill>
            <a:schemeClr val="tx1"/>
          </a:solidFill>
        </p:grpSpPr>
        <p:sp>
          <p:nvSpPr>
            <p:cNvPr id="143" name="Freeform 82">
              <a:extLst>
                <a:ext uri="{FF2B5EF4-FFF2-40B4-BE49-F238E27FC236}">
                  <a16:creationId xmlns:a16="http://schemas.microsoft.com/office/drawing/2014/main" id="{89DB3FCA-28D1-5648-9133-891F966091BE}"/>
                </a:ext>
              </a:extLst>
            </p:cNvPr>
            <p:cNvSpPr>
              <a:spLocks noEditPoints="1"/>
            </p:cNvSpPr>
            <p:nvPr/>
          </p:nvSpPr>
          <p:spPr bwMode="auto">
            <a:xfrm>
              <a:off x="2996231" y="4012632"/>
              <a:ext cx="408385" cy="340980"/>
            </a:xfrm>
            <a:custGeom>
              <a:avLst/>
              <a:gdLst>
                <a:gd name="T0" fmla="*/ 320 w 336"/>
                <a:gd name="T1" fmla="*/ 0 h 280"/>
                <a:gd name="T2" fmla="*/ 16 w 336"/>
                <a:gd name="T3" fmla="*/ 0 h 280"/>
                <a:gd name="T4" fmla="*/ 0 w 336"/>
                <a:gd name="T5" fmla="*/ 16 h 280"/>
                <a:gd name="T6" fmla="*/ 0 w 336"/>
                <a:gd name="T7" fmla="*/ 228 h 280"/>
                <a:gd name="T8" fmla="*/ 16 w 336"/>
                <a:gd name="T9" fmla="*/ 244 h 280"/>
                <a:gd name="T10" fmla="*/ 132 w 336"/>
                <a:gd name="T11" fmla="*/ 244 h 280"/>
                <a:gd name="T12" fmla="*/ 132 w 336"/>
                <a:gd name="T13" fmla="*/ 268 h 280"/>
                <a:gd name="T14" fmla="*/ 102 w 336"/>
                <a:gd name="T15" fmla="*/ 268 h 280"/>
                <a:gd name="T16" fmla="*/ 96 w 336"/>
                <a:gd name="T17" fmla="*/ 274 h 280"/>
                <a:gd name="T18" fmla="*/ 102 w 336"/>
                <a:gd name="T19" fmla="*/ 280 h 280"/>
                <a:gd name="T20" fmla="*/ 235 w 336"/>
                <a:gd name="T21" fmla="*/ 280 h 280"/>
                <a:gd name="T22" fmla="*/ 241 w 336"/>
                <a:gd name="T23" fmla="*/ 274 h 280"/>
                <a:gd name="T24" fmla="*/ 235 w 336"/>
                <a:gd name="T25" fmla="*/ 268 h 280"/>
                <a:gd name="T26" fmla="*/ 204 w 336"/>
                <a:gd name="T27" fmla="*/ 268 h 280"/>
                <a:gd name="T28" fmla="*/ 204 w 336"/>
                <a:gd name="T29" fmla="*/ 244 h 280"/>
                <a:gd name="T30" fmla="*/ 320 w 336"/>
                <a:gd name="T31" fmla="*/ 244 h 280"/>
                <a:gd name="T32" fmla="*/ 336 w 336"/>
                <a:gd name="T33" fmla="*/ 228 h 280"/>
                <a:gd name="T34" fmla="*/ 336 w 336"/>
                <a:gd name="T35" fmla="*/ 16 h 280"/>
                <a:gd name="T36" fmla="*/ 320 w 336"/>
                <a:gd name="T37" fmla="*/ 0 h 280"/>
                <a:gd name="T38" fmla="*/ 16 w 336"/>
                <a:gd name="T39" fmla="*/ 12 h 280"/>
                <a:gd name="T40" fmla="*/ 320 w 336"/>
                <a:gd name="T41" fmla="*/ 12 h 280"/>
                <a:gd name="T42" fmla="*/ 324 w 336"/>
                <a:gd name="T43" fmla="*/ 16 h 280"/>
                <a:gd name="T44" fmla="*/ 324 w 336"/>
                <a:gd name="T45" fmla="*/ 188 h 280"/>
                <a:gd name="T46" fmla="*/ 12 w 336"/>
                <a:gd name="T47" fmla="*/ 188 h 280"/>
                <a:gd name="T48" fmla="*/ 12 w 336"/>
                <a:gd name="T49" fmla="*/ 16 h 280"/>
                <a:gd name="T50" fmla="*/ 16 w 336"/>
                <a:gd name="T51" fmla="*/ 12 h 280"/>
                <a:gd name="T52" fmla="*/ 192 w 336"/>
                <a:gd name="T53" fmla="*/ 268 h 280"/>
                <a:gd name="T54" fmla="*/ 144 w 336"/>
                <a:gd name="T55" fmla="*/ 268 h 280"/>
                <a:gd name="T56" fmla="*/ 144 w 336"/>
                <a:gd name="T57" fmla="*/ 244 h 280"/>
                <a:gd name="T58" fmla="*/ 192 w 336"/>
                <a:gd name="T59" fmla="*/ 244 h 280"/>
                <a:gd name="T60" fmla="*/ 192 w 336"/>
                <a:gd name="T61" fmla="*/ 268 h 280"/>
                <a:gd name="T62" fmla="*/ 320 w 336"/>
                <a:gd name="T63" fmla="*/ 232 h 280"/>
                <a:gd name="T64" fmla="*/ 16 w 336"/>
                <a:gd name="T65" fmla="*/ 232 h 280"/>
                <a:gd name="T66" fmla="*/ 12 w 336"/>
                <a:gd name="T67" fmla="*/ 228 h 280"/>
                <a:gd name="T68" fmla="*/ 12 w 336"/>
                <a:gd name="T69" fmla="*/ 200 h 280"/>
                <a:gd name="T70" fmla="*/ 324 w 336"/>
                <a:gd name="T71" fmla="*/ 200 h 280"/>
                <a:gd name="T72" fmla="*/ 324 w 336"/>
                <a:gd name="T73" fmla="*/ 228 h 280"/>
                <a:gd name="T74" fmla="*/ 320 w 336"/>
                <a:gd name="T75" fmla="*/ 23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6" h="280">
                  <a:moveTo>
                    <a:pt x="320" y="0"/>
                  </a:moveTo>
                  <a:cubicBezTo>
                    <a:pt x="16" y="0"/>
                    <a:pt x="16" y="0"/>
                    <a:pt x="16" y="0"/>
                  </a:cubicBezTo>
                  <a:cubicBezTo>
                    <a:pt x="8" y="0"/>
                    <a:pt x="0" y="7"/>
                    <a:pt x="0" y="16"/>
                  </a:cubicBezTo>
                  <a:cubicBezTo>
                    <a:pt x="0" y="228"/>
                    <a:pt x="0" y="228"/>
                    <a:pt x="0" y="228"/>
                  </a:cubicBezTo>
                  <a:cubicBezTo>
                    <a:pt x="0" y="237"/>
                    <a:pt x="8" y="244"/>
                    <a:pt x="16" y="244"/>
                  </a:cubicBezTo>
                  <a:cubicBezTo>
                    <a:pt x="132" y="244"/>
                    <a:pt x="132" y="244"/>
                    <a:pt x="132" y="244"/>
                  </a:cubicBezTo>
                  <a:cubicBezTo>
                    <a:pt x="132" y="268"/>
                    <a:pt x="132" y="268"/>
                    <a:pt x="132" y="268"/>
                  </a:cubicBezTo>
                  <a:cubicBezTo>
                    <a:pt x="102" y="268"/>
                    <a:pt x="102" y="268"/>
                    <a:pt x="102" y="268"/>
                  </a:cubicBezTo>
                  <a:cubicBezTo>
                    <a:pt x="99" y="268"/>
                    <a:pt x="96" y="270"/>
                    <a:pt x="96" y="274"/>
                  </a:cubicBezTo>
                  <a:cubicBezTo>
                    <a:pt x="96" y="277"/>
                    <a:pt x="99" y="280"/>
                    <a:pt x="102" y="280"/>
                  </a:cubicBezTo>
                  <a:cubicBezTo>
                    <a:pt x="235" y="280"/>
                    <a:pt x="235" y="280"/>
                    <a:pt x="235" y="280"/>
                  </a:cubicBezTo>
                  <a:cubicBezTo>
                    <a:pt x="238" y="280"/>
                    <a:pt x="241" y="277"/>
                    <a:pt x="241" y="274"/>
                  </a:cubicBezTo>
                  <a:cubicBezTo>
                    <a:pt x="241" y="270"/>
                    <a:pt x="238" y="268"/>
                    <a:pt x="235" y="268"/>
                  </a:cubicBezTo>
                  <a:cubicBezTo>
                    <a:pt x="204" y="268"/>
                    <a:pt x="204" y="268"/>
                    <a:pt x="204" y="268"/>
                  </a:cubicBezTo>
                  <a:cubicBezTo>
                    <a:pt x="204" y="244"/>
                    <a:pt x="204" y="244"/>
                    <a:pt x="204" y="244"/>
                  </a:cubicBezTo>
                  <a:cubicBezTo>
                    <a:pt x="320" y="244"/>
                    <a:pt x="320" y="244"/>
                    <a:pt x="320" y="244"/>
                  </a:cubicBezTo>
                  <a:cubicBezTo>
                    <a:pt x="329" y="244"/>
                    <a:pt x="336" y="237"/>
                    <a:pt x="336" y="228"/>
                  </a:cubicBezTo>
                  <a:cubicBezTo>
                    <a:pt x="336" y="16"/>
                    <a:pt x="336" y="16"/>
                    <a:pt x="336" y="16"/>
                  </a:cubicBezTo>
                  <a:cubicBezTo>
                    <a:pt x="336" y="7"/>
                    <a:pt x="329" y="0"/>
                    <a:pt x="320" y="0"/>
                  </a:cubicBezTo>
                  <a:close/>
                  <a:moveTo>
                    <a:pt x="16" y="12"/>
                  </a:moveTo>
                  <a:cubicBezTo>
                    <a:pt x="320" y="12"/>
                    <a:pt x="320" y="12"/>
                    <a:pt x="320" y="12"/>
                  </a:cubicBezTo>
                  <a:cubicBezTo>
                    <a:pt x="323" y="12"/>
                    <a:pt x="324" y="14"/>
                    <a:pt x="324" y="16"/>
                  </a:cubicBezTo>
                  <a:cubicBezTo>
                    <a:pt x="324" y="188"/>
                    <a:pt x="324" y="188"/>
                    <a:pt x="324" y="188"/>
                  </a:cubicBezTo>
                  <a:cubicBezTo>
                    <a:pt x="12" y="188"/>
                    <a:pt x="12" y="188"/>
                    <a:pt x="12" y="188"/>
                  </a:cubicBezTo>
                  <a:cubicBezTo>
                    <a:pt x="12" y="16"/>
                    <a:pt x="12" y="16"/>
                    <a:pt x="12" y="16"/>
                  </a:cubicBezTo>
                  <a:cubicBezTo>
                    <a:pt x="12" y="14"/>
                    <a:pt x="14" y="12"/>
                    <a:pt x="16" y="12"/>
                  </a:cubicBezTo>
                  <a:close/>
                  <a:moveTo>
                    <a:pt x="192" y="268"/>
                  </a:moveTo>
                  <a:cubicBezTo>
                    <a:pt x="144" y="268"/>
                    <a:pt x="144" y="268"/>
                    <a:pt x="144" y="268"/>
                  </a:cubicBezTo>
                  <a:cubicBezTo>
                    <a:pt x="144" y="244"/>
                    <a:pt x="144" y="244"/>
                    <a:pt x="144" y="244"/>
                  </a:cubicBezTo>
                  <a:cubicBezTo>
                    <a:pt x="192" y="244"/>
                    <a:pt x="192" y="244"/>
                    <a:pt x="192" y="244"/>
                  </a:cubicBezTo>
                  <a:lnTo>
                    <a:pt x="192" y="268"/>
                  </a:lnTo>
                  <a:close/>
                  <a:moveTo>
                    <a:pt x="320" y="232"/>
                  </a:moveTo>
                  <a:cubicBezTo>
                    <a:pt x="16" y="232"/>
                    <a:pt x="16" y="232"/>
                    <a:pt x="16" y="232"/>
                  </a:cubicBezTo>
                  <a:cubicBezTo>
                    <a:pt x="14" y="232"/>
                    <a:pt x="12" y="230"/>
                    <a:pt x="12" y="228"/>
                  </a:cubicBezTo>
                  <a:cubicBezTo>
                    <a:pt x="12" y="200"/>
                    <a:pt x="12" y="200"/>
                    <a:pt x="12" y="200"/>
                  </a:cubicBezTo>
                  <a:cubicBezTo>
                    <a:pt x="324" y="200"/>
                    <a:pt x="324" y="200"/>
                    <a:pt x="324" y="200"/>
                  </a:cubicBezTo>
                  <a:cubicBezTo>
                    <a:pt x="324" y="228"/>
                    <a:pt x="324" y="228"/>
                    <a:pt x="324" y="228"/>
                  </a:cubicBezTo>
                  <a:cubicBezTo>
                    <a:pt x="324" y="230"/>
                    <a:pt x="323" y="232"/>
                    <a:pt x="320" y="2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4" name="Freeform 83">
              <a:extLst>
                <a:ext uri="{FF2B5EF4-FFF2-40B4-BE49-F238E27FC236}">
                  <a16:creationId xmlns:a16="http://schemas.microsoft.com/office/drawing/2014/main" id="{E8E90065-6E3E-804A-AF2D-6CA8F08AE369}"/>
                </a:ext>
              </a:extLst>
            </p:cNvPr>
            <p:cNvSpPr>
              <a:spLocks noEditPoints="1"/>
            </p:cNvSpPr>
            <p:nvPr/>
          </p:nvSpPr>
          <p:spPr bwMode="auto">
            <a:xfrm>
              <a:off x="3125090" y="4056245"/>
              <a:ext cx="150666" cy="160578"/>
            </a:xfrm>
            <a:custGeom>
              <a:avLst/>
              <a:gdLst>
                <a:gd name="T0" fmla="*/ 6 w 124"/>
                <a:gd name="T1" fmla="*/ 132 h 132"/>
                <a:gd name="T2" fmla="*/ 118 w 124"/>
                <a:gd name="T3" fmla="*/ 132 h 132"/>
                <a:gd name="T4" fmla="*/ 123 w 124"/>
                <a:gd name="T5" fmla="*/ 130 h 132"/>
                <a:gd name="T6" fmla="*/ 124 w 124"/>
                <a:gd name="T7" fmla="*/ 126 h 132"/>
                <a:gd name="T8" fmla="*/ 84 w 124"/>
                <a:gd name="T9" fmla="*/ 67 h 132"/>
                <a:gd name="T10" fmla="*/ 100 w 124"/>
                <a:gd name="T11" fmla="*/ 37 h 132"/>
                <a:gd name="T12" fmla="*/ 62 w 124"/>
                <a:gd name="T13" fmla="*/ 0 h 132"/>
                <a:gd name="T14" fmla="*/ 25 w 124"/>
                <a:gd name="T15" fmla="*/ 37 h 132"/>
                <a:gd name="T16" fmla="*/ 40 w 124"/>
                <a:gd name="T17" fmla="*/ 67 h 132"/>
                <a:gd name="T18" fmla="*/ 0 w 124"/>
                <a:gd name="T19" fmla="*/ 126 h 132"/>
                <a:gd name="T20" fmla="*/ 2 w 124"/>
                <a:gd name="T21" fmla="*/ 130 h 132"/>
                <a:gd name="T22" fmla="*/ 6 w 124"/>
                <a:gd name="T23" fmla="*/ 132 h 132"/>
                <a:gd name="T24" fmla="*/ 45 w 124"/>
                <a:gd name="T25" fmla="*/ 20 h 132"/>
                <a:gd name="T26" fmla="*/ 62 w 124"/>
                <a:gd name="T27" fmla="*/ 12 h 132"/>
                <a:gd name="T28" fmla="*/ 80 w 124"/>
                <a:gd name="T29" fmla="*/ 20 h 132"/>
                <a:gd name="T30" fmla="*/ 88 w 124"/>
                <a:gd name="T31" fmla="*/ 37 h 132"/>
                <a:gd name="T32" fmla="*/ 80 w 124"/>
                <a:gd name="T33" fmla="*/ 55 h 132"/>
                <a:gd name="T34" fmla="*/ 62 w 124"/>
                <a:gd name="T35" fmla="*/ 63 h 132"/>
                <a:gd name="T36" fmla="*/ 45 w 124"/>
                <a:gd name="T37" fmla="*/ 55 h 132"/>
                <a:gd name="T38" fmla="*/ 37 w 124"/>
                <a:gd name="T39" fmla="*/ 37 h 132"/>
                <a:gd name="T40" fmla="*/ 45 w 124"/>
                <a:gd name="T41" fmla="*/ 20 h 132"/>
                <a:gd name="T42" fmla="*/ 27 w 124"/>
                <a:gd name="T43" fmla="*/ 90 h 132"/>
                <a:gd name="T44" fmla="*/ 62 w 124"/>
                <a:gd name="T45" fmla="*/ 75 h 132"/>
                <a:gd name="T46" fmla="*/ 98 w 124"/>
                <a:gd name="T47" fmla="*/ 90 h 132"/>
                <a:gd name="T48" fmla="*/ 112 w 124"/>
                <a:gd name="T49" fmla="*/ 120 h 132"/>
                <a:gd name="T50" fmla="*/ 13 w 124"/>
                <a:gd name="T51" fmla="*/ 120 h 132"/>
                <a:gd name="T52" fmla="*/ 27 w 124"/>
                <a:gd name="T53" fmla="*/ 9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4" h="132">
                  <a:moveTo>
                    <a:pt x="6" y="132"/>
                  </a:moveTo>
                  <a:cubicBezTo>
                    <a:pt x="118" y="132"/>
                    <a:pt x="118" y="132"/>
                    <a:pt x="118" y="132"/>
                  </a:cubicBezTo>
                  <a:cubicBezTo>
                    <a:pt x="120" y="132"/>
                    <a:pt x="122" y="131"/>
                    <a:pt x="123" y="130"/>
                  </a:cubicBezTo>
                  <a:cubicBezTo>
                    <a:pt x="124" y="129"/>
                    <a:pt x="124" y="127"/>
                    <a:pt x="124" y="126"/>
                  </a:cubicBezTo>
                  <a:cubicBezTo>
                    <a:pt x="124" y="99"/>
                    <a:pt x="108" y="76"/>
                    <a:pt x="84" y="67"/>
                  </a:cubicBezTo>
                  <a:cubicBezTo>
                    <a:pt x="94" y="61"/>
                    <a:pt x="100" y="50"/>
                    <a:pt x="100" y="37"/>
                  </a:cubicBezTo>
                  <a:cubicBezTo>
                    <a:pt x="100" y="17"/>
                    <a:pt x="83" y="0"/>
                    <a:pt x="62" y="0"/>
                  </a:cubicBezTo>
                  <a:cubicBezTo>
                    <a:pt x="42" y="0"/>
                    <a:pt x="25" y="17"/>
                    <a:pt x="25" y="37"/>
                  </a:cubicBezTo>
                  <a:cubicBezTo>
                    <a:pt x="25" y="50"/>
                    <a:pt x="31" y="61"/>
                    <a:pt x="40" y="67"/>
                  </a:cubicBezTo>
                  <a:cubicBezTo>
                    <a:pt x="17" y="76"/>
                    <a:pt x="0" y="99"/>
                    <a:pt x="0" y="126"/>
                  </a:cubicBezTo>
                  <a:cubicBezTo>
                    <a:pt x="0" y="127"/>
                    <a:pt x="1" y="129"/>
                    <a:pt x="2" y="130"/>
                  </a:cubicBezTo>
                  <a:cubicBezTo>
                    <a:pt x="3" y="131"/>
                    <a:pt x="5" y="132"/>
                    <a:pt x="6" y="132"/>
                  </a:cubicBezTo>
                  <a:close/>
                  <a:moveTo>
                    <a:pt x="45" y="20"/>
                  </a:moveTo>
                  <a:cubicBezTo>
                    <a:pt x="49" y="15"/>
                    <a:pt x="55" y="12"/>
                    <a:pt x="62" y="12"/>
                  </a:cubicBezTo>
                  <a:cubicBezTo>
                    <a:pt x="69" y="12"/>
                    <a:pt x="76" y="15"/>
                    <a:pt x="80" y="20"/>
                  </a:cubicBezTo>
                  <a:cubicBezTo>
                    <a:pt x="85" y="24"/>
                    <a:pt x="88" y="30"/>
                    <a:pt x="88" y="37"/>
                  </a:cubicBezTo>
                  <a:cubicBezTo>
                    <a:pt x="88" y="44"/>
                    <a:pt x="85" y="51"/>
                    <a:pt x="80" y="55"/>
                  </a:cubicBezTo>
                  <a:cubicBezTo>
                    <a:pt x="76" y="60"/>
                    <a:pt x="69" y="63"/>
                    <a:pt x="62" y="63"/>
                  </a:cubicBezTo>
                  <a:cubicBezTo>
                    <a:pt x="55" y="63"/>
                    <a:pt x="49" y="60"/>
                    <a:pt x="45" y="55"/>
                  </a:cubicBezTo>
                  <a:cubicBezTo>
                    <a:pt x="40" y="51"/>
                    <a:pt x="37" y="44"/>
                    <a:pt x="37" y="37"/>
                  </a:cubicBezTo>
                  <a:cubicBezTo>
                    <a:pt x="37" y="30"/>
                    <a:pt x="40" y="24"/>
                    <a:pt x="45" y="20"/>
                  </a:cubicBezTo>
                  <a:close/>
                  <a:moveTo>
                    <a:pt x="27" y="90"/>
                  </a:moveTo>
                  <a:cubicBezTo>
                    <a:pt x="36" y="81"/>
                    <a:pt x="49" y="75"/>
                    <a:pt x="62" y="75"/>
                  </a:cubicBezTo>
                  <a:cubicBezTo>
                    <a:pt x="76" y="75"/>
                    <a:pt x="89" y="81"/>
                    <a:pt x="98" y="90"/>
                  </a:cubicBezTo>
                  <a:cubicBezTo>
                    <a:pt x="105" y="98"/>
                    <a:pt x="111" y="108"/>
                    <a:pt x="112" y="120"/>
                  </a:cubicBezTo>
                  <a:cubicBezTo>
                    <a:pt x="13" y="120"/>
                    <a:pt x="13" y="120"/>
                    <a:pt x="13" y="120"/>
                  </a:cubicBezTo>
                  <a:cubicBezTo>
                    <a:pt x="14" y="108"/>
                    <a:pt x="19" y="98"/>
                    <a:pt x="27"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45" name="Group 144">
            <a:extLst>
              <a:ext uri="{FF2B5EF4-FFF2-40B4-BE49-F238E27FC236}">
                <a16:creationId xmlns:a16="http://schemas.microsoft.com/office/drawing/2014/main" id="{754B452B-A074-4947-9981-50AB2DB10EF7}"/>
              </a:ext>
            </a:extLst>
          </p:cNvPr>
          <p:cNvGrpSpPr>
            <a:grpSpLocks noChangeAspect="1"/>
          </p:cNvGrpSpPr>
          <p:nvPr/>
        </p:nvGrpSpPr>
        <p:grpSpPr>
          <a:xfrm>
            <a:off x="4934172" y="3899992"/>
            <a:ext cx="473190" cy="378551"/>
            <a:chOff x="4882077" y="4009910"/>
            <a:chExt cx="434125" cy="347299"/>
          </a:xfrm>
          <a:solidFill>
            <a:schemeClr val="tx1"/>
          </a:solidFill>
        </p:grpSpPr>
        <p:sp>
          <p:nvSpPr>
            <p:cNvPr id="146" name="Freeform 87">
              <a:extLst>
                <a:ext uri="{FF2B5EF4-FFF2-40B4-BE49-F238E27FC236}">
                  <a16:creationId xmlns:a16="http://schemas.microsoft.com/office/drawing/2014/main" id="{12C7B860-B6C2-5341-8CC8-0B5EC27E9D5A}"/>
                </a:ext>
              </a:extLst>
            </p:cNvPr>
            <p:cNvSpPr>
              <a:spLocks noEditPoints="1"/>
            </p:cNvSpPr>
            <p:nvPr/>
          </p:nvSpPr>
          <p:spPr bwMode="auto">
            <a:xfrm>
              <a:off x="5171884" y="4124894"/>
              <a:ext cx="62186" cy="62186"/>
            </a:xfrm>
            <a:custGeom>
              <a:avLst/>
              <a:gdLst>
                <a:gd name="T0" fmla="*/ 48 w 48"/>
                <a:gd name="T1" fmla="*/ 24 h 48"/>
                <a:gd name="T2" fmla="*/ 24 w 48"/>
                <a:gd name="T3" fmla="*/ 0 h 48"/>
                <a:gd name="T4" fmla="*/ 0 w 48"/>
                <a:gd name="T5" fmla="*/ 24 h 48"/>
                <a:gd name="T6" fmla="*/ 24 w 48"/>
                <a:gd name="T7" fmla="*/ 48 h 48"/>
                <a:gd name="T8" fmla="*/ 48 w 48"/>
                <a:gd name="T9" fmla="*/ 24 h 48"/>
                <a:gd name="T10" fmla="*/ 12 w 48"/>
                <a:gd name="T11" fmla="*/ 24 h 48"/>
                <a:gd name="T12" fmla="*/ 24 w 48"/>
                <a:gd name="T13" fmla="*/ 12 h 48"/>
                <a:gd name="T14" fmla="*/ 36 w 48"/>
                <a:gd name="T15" fmla="*/ 24 h 48"/>
                <a:gd name="T16" fmla="*/ 24 w 48"/>
                <a:gd name="T17" fmla="*/ 36 h 48"/>
                <a:gd name="T18" fmla="*/ 12 w 48"/>
                <a:gd name="T19"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48" y="24"/>
                  </a:moveTo>
                  <a:cubicBezTo>
                    <a:pt x="48" y="11"/>
                    <a:pt x="37" y="0"/>
                    <a:pt x="24" y="0"/>
                  </a:cubicBezTo>
                  <a:cubicBezTo>
                    <a:pt x="10" y="0"/>
                    <a:pt x="0" y="11"/>
                    <a:pt x="0" y="24"/>
                  </a:cubicBezTo>
                  <a:cubicBezTo>
                    <a:pt x="0" y="37"/>
                    <a:pt x="10" y="48"/>
                    <a:pt x="24" y="48"/>
                  </a:cubicBezTo>
                  <a:cubicBezTo>
                    <a:pt x="37" y="48"/>
                    <a:pt x="48" y="37"/>
                    <a:pt x="48" y="24"/>
                  </a:cubicBezTo>
                  <a:close/>
                  <a:moveTo>
                    <a:pt x="12" y="24"/>
                  </a:moveTo>
                  <a:cubicBezTo>
                    <a:pt x="12" y="17"/>
                    <a:pt x="17" y="12"/>
                    <a:pt x="24" y="12"/>
                  </a:cubicBezTo>
                  <a:cubicBezTo>
                    <a:pt x="30" y="12"/>
                    <a:pt x="36" y="17"/>
                    <a:pt x="36" y="24"/>
                  </a:cubicBezTo>
                  <a:cubicBezTo>
                    <a:pt x="36" y="30"/>
                    <a:pt x="30" y="36"/>
                    <a:pt x="24" y="36"/>
                  </a:cubicBezTo>
                  <a:cubicBezTo>
                    <a:pt x="17" y="36"/>
                    <a:pt x="12" y="30"/>
                    <a:pt x="12"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7" name="Freeform 88">
              <a:extLst>
                <a:ext uri="{FF2B5EF4-FFF2-40B4-BE49-F238E27FC236}">
                  <a16:creationId xmlns:a16="http://schemas.microsoft.com/office/drawing/2014/main" id="{FAA200C0-1661-4141-AAA4-5FEA05156B7A}"/>
                </a:ext>
              </a:extLst>
            </p:cNvPr>
            <p:cNvSpPr>
              <a:spLocks noEditPoints="1"/>
            </p:cNvSpPr>
            <p:nvPr/>
          </p:nvSpPr>
          <p:spPr bwMode="auto">
            <a:xfrm>
              <a:off x="4960688" y="4046283"/>
              <a:ext cx="51626" cy="51626"/>
            </a:xfrm>
            <a:custGeom>
              <a:avLst/>
              <a:gdLst>
                <a:gd name="T0" fmla="*/ 20 w 40"/>
                <a:gd name="T1" fmla="*/ 40 h 40"/>
                <a:gd name="T2" fmla="*/ 40 w 40"/>
                <a:gd name="T3" fmla="*/ 20 h 40"/>
                <a:gd name="T4" fmla="*/ 20 w 40"/>
                <a:gd name="T5" fmla="*/ 0 h 40"/>
                <a:gd name="T6" fmla="*/ 0 w 40"/>
                <a:gd name="T7" fmla="*/ 20 h 40"/>
                <a:gd name="T8" fmla="*/ 20 w 40"/>
                <a:gd name="T9" fmla="*/ 40 h 40"/>
                <a:gd name="T10" fmla="*/ 20 w 40"/>
                <a:gd name="T11" fmla="*/ 12 h 40"/>
                <a:gd name="T12" fmla="*/ 28 w 40"/>
                <a:gd name="T13" fmla="*/ 20 h 40"/>
                <a:gd name="T14" fmla="*/ 20 w 40"/>
                <a:gd name="T15" fmla="*/ 28 h 40"/>
                <a:gd name="T16" fmla="*/ 12 w 40"/>
                <a:gd name="T17" fmla="*/ 20 h 40"/>
                <a:gd name="T18" fmla="*/ 20 w 40"/>
                <a:gd name="T19"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20" y="40"/>
                  </a:moveTo>
                  <a:cubicBezTo>
                    <a:pt x="31" y="40"/>
                    <a:pt x="40" y="31"/>
                    <a:pt x="40" y="20"/>
                  </a:cubicBezTo>
                  <a:cubicBezTo>
                    <a:pt x="40" y="9"/>
                    <a:pt x="31" y="0"/>
                    <a:pt x="20" y="0"/>
                  </a:cubicBezTo>
                  <a:cubicBezTo>
                    <a:pt x="8" y="0"/>
                    <a:pt x="0" y="9"/>
                    <a:pt x="0" y="20"/>
                  </a:cubicBezTo>
                  <a:cubicBezTo>
                    <a:pt x="0" y="31"/>
                    <a:pt x="8" y="40"/>
                    <a:pt x="20" y="40"/>
                  </a:cubicBezTo>
                  <a:close/>
                  <a:moveTo>
                    <a:pt x="20" y="12"/>
                  </a:moveTo>
                  <a:cubicBezTo>
                    <a:pt x="24" y="12"/>
                    <a:pt x="28" y="15"/>
                    <a:pt x="28" y="20"/>
                  </a:cubicBezTo>
                  <a:cubicBezTo>
                    <a:pt x="28" y="24"/>
                    <a:pt x="24" y="28"/>
                    <a:pt x="20" y="28"/>
                  </a:cubicBezTo>
                  <a:cubicBezTo>
                    <a:pt x="15" y="28"/>
                    <a:pt x="12" y="24"/>
                    <a:pt x="12" y="20"/>
                  </a:cubicBezTo>
                  <a:cubicBezTo>
                    <a:pt x="12" y="15"/>
                    <a:pt x="15" y="12"/>
                    <a:pt x="2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8" name="Freeform 89">
              <a:extLst>
                <a:ext uri="{FF2B5EF4-FFF2-40B4-BE49-F238E27FC236}">
                  <a16:creationId xmlns:a16="http://schemas.microsoft.com/office/drawing/2014/main" id="{BC172EF3-21A2-5A4B-B4DE-AE16062A65B1}"/>
                </a:ext>
              </a:extLst>
            </p:cNvPr>
            <p:cNvSpPr>
              <a:spLocks noEditPoints="1"/>
            </p:cNvSpPr>
            <p:nvPr/>
          </p:nvSpPr>
          <p:spPr bwMode="auto">
            <a:xfrm>
              <a:off x="4882077" y="4009910"/>
              <a:ext cx="434125" cy="347299"/>
            </a:xfrm>
            <a:custGeom>
              <a:avLst/>
              <a:gdLst>
                <a:gd name="T0" fmla="*/ 239 w 336"/>
                <a:gd name="T1" fmla="*/ 13 h 267"/>
                <a:gd name="T2" fmla="*/ 208 w 336"/>
                <a:gd name="T3" fmla="*/ 13 h 267"/>
                <a:gd name="T4" fmla="*/ 123 w 336"/>
                <a:gd name="T5" fmla="*/ 22 h 267"/>
                <a:gd name="T6" fmla="*/ 41 w 336"/>
                <a:gd name="T7" fmla="*/ 16 h 267"/>
                <a:gd name="T8" fmla="*/ 14 w 336"/>
                <a:gd name="T9" fmla="*/ 13 h 267"/>
                <a:gd name="T10" fmla="*/ 0 w 336"/>
                <a:gd name="T11" fmla="*/ 240 h 267"/>
                <a:gd name="T12" fmla="*/ 96 w 336"/>
                <a:gd name="T13" fmla="*/ 266 h 267"/>
                <a:gd name="T14" fmla="*/ 127 w 336"/>
                <a:gd name="T15" fmla="*/ 266 h 267"/>
                <a:gd name="T16" fmla="*/ 224 w 336"/>
                <a:gd name="T17" fmla="*/ 257 h 267"/>
                <a:gd name="T18" fmla="*/ 320 w 336"/>
                <a:gd name="T19" fmla="*/ 266 h 267"/>
                <a:gd name="T20" fmla="*/ 336 w 336"/>
                <a:gd name="T21" fmla="*/ 252 h 267"/>
                <a:gd name="T22" fmla="*/ 320 w 336"/>
                <a:gd name="T23" fmla="*/ 22 h 267"/>
                <a:gd name="T24" fmla="*/ 248 w 336"/>
                <a:gd name="T25" fmla="*/ 68 h 267"/>
                <a:gd name="T26" fmla="*/ 248 w 336"/>
                <a:gd name="T27" fmla="*/ 196 h 267"/>
                <a:gd name="T28" fmla="*/ 80 w 336"/>
                <a:gd name="T29" fmla="*/ 12 h 267"/>
                <a:gd name="T30" fmla="*/ 80 w 336"/>
                <a:gd name="T31" fmla="*/ 116 h 267"/>
                <a:gd name="T32" fmla="*/ 80 w 336"/>
                <a:gd name="T33" fmla="*/ 12 h 267"/>
                <a:gd name="T34" fmla="*/ 12 w 336"/>
                <a:gd name="T35" fmla="*/ 240 h 267"/>
                <a:gd name="T36" fmla="*/ 14 w 336"/>
                <a:gd name="T37" fmla="*/ 25 h 267"/>
                <a:gd name="T38" fmla="*/ 33 w 336"/>
                <a:gd name="T39" fmla="*/ 27 h 267"/>
                <a:gd name="T40" fmla="*/ 71 w 336"/>
                <a:gd name="T41" fmla="*/ 124 h 267"/>
                <a:gd name="T42" fmla="*/ 88 w 336"/>
                <a:gd name="T43" fmla="*/ 124 h 267"/>
                <a:gd name="T44" fmla="*/ 106 w 336"/>
                <a:gd name="T45" fmla="*/ 255 h 267"/>
                <a:gd name="T46" fmla="*/ 17 w 336"/>
                <a:gd name="T47" fmla="*/ 246 h 267"/>
                <a:gd name="T48" fmla="*/ 126 w 336"/>
                <a:gd name="T49" fmla="*/ 254 h 267"/>
                <a:gd name="T50" fmla="*/ 118 w 336"/>
                <a:gd name="T51" fmla="*/ 86 h 267"/>
                <a:gd name="T52" fmla="*/ 129 w 336"/>
                <a:gd name="T53" fmla="*/ 34 h 267"/>
                <a:gd name="T54" fmla="*/ 209 w 336"/>
                <a:gd name="T55" fmla="*/ 25 h 267"/>
                <a:gd name="T56" fmla="*/ 218 w 336"/>
                <a:gd name="T57" fmla="*/ 64 h 267"/>
                <a:gd name="T58" fmla="*/ 218 w 336"/>
                <a:gd name="T59" fmla="*/ 178 h 267"/>
                <a:gd name="T60" fmla="*/ 206 w 336"/>
                <a:gd name="T61" fmla="*/ 246 h 267"/>
                <a:gd name="T62" fmla="*/ 321 w 336"/>
                <a:gd name="T63" fmla="*/ 254 h 267"/>
                <a:gd name="T64" fmla="*/ 241 w 336"/>
                <a:gd name="T65" fmla="*/ 246 h 267"/>
                <a:gd name="T66" fmla="*/ 230 w 336"/>
                <a:gd name="T67" fmla="*/ 193 h 267"/>
                <a:gd name="T68" fmla="*/ 248 w 336"/>
                <a:gd name="T69" fmla="*/ 214 h 267"/>
                <a:gd name="T70" fmla="*/ 308 w 336"/>
                <a:gd name="T71" fmla="*/ 116 h 267"/>
                <a:gd name="T72" fmla="*/ 230 w 336"/>
                <a:gd name="T73" fmla="*/ 59 h 267"/>
                <a:gd name="T74" fmla="*/ 238 w 336"/>
                <a:gd name="T75" fmla="*/ 25 h 267"/>
                <a:gd name="T76" fmla="*/ 324 w 336"/>
                <a:gd name="T77" fmla="*/ 4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6" h="267">
                  <a:moveTo>
                    <a:pt x="320" y="22"/>
                  </a:moveTo>
                  <a:cubicBezTo>
                    <a:pt x="239" y="13"/>
                    <a:pt x="239" y="13"/>
                    <a:pt x="239" y="13"/>
                  </a:cubicBezTo>
                  <a:cubicBezTo>
                    <a:pt x="235" y="13"/>
                    <a:pt x="229" y="13"/>
                    <a:pt x="224" y="13"/>
                  </a:cubicBezTo>
                  <a:cubicBezTo>
                    <a:pt x="218" y="13"/>
                    <a:pt x="212" y="13"/>
                    <a:pt x="208" y="13"/>
                  </a:cubicBezTo>
                  <a:cubicBezTo>
                    <a:pt x="127" y="22"/>
                    <a:pt x="127" y="22"/>
                    <a:pt x="127" y="22"/>
                  </a:cubicBezTo>
                  <a:cubicBezTo>
                    <a:pt x="126" y="22"/>
                    <a:pt x="124" y="22"/>
                    <a:pt x="123" y="22"/>
                  </a:cubicBezTo>
                  <a:cubicBezTo>
                    <a:pt x="113" y="9"/>
                    <a:pt x="98" y="0"/>
                    <a:pt x="80" y="0"/>
                  </a:cubicBezTo>
                  <a:cubicBezTo>
                    <a:pt x="64" y="0"/>
                    <a:pt x="51" y="6"/>
                    <a:pt x="41" y="16"/>
                  </a:cubicBezTo>
                  <a:cubicBezTo>
                    <a:pt x="15" y="13"/>
                    <a:pt x="15" y="13"/>
                    <a:pt x="15" y="13"/>
                  </a:cubicBezTo>
                  <a:cubicBezTo>
                    <a:pt x="15" y="13"/>
                    <a:pt x="14" y="13"/>
                    <a:pt x="14" y="13"/>
                  </a:cubicBezTo>
                  <a:cubicBezTo>
                    <a:pt x="6" y="13"/>
                    <a:pt x="0" y="20"/>
                    <a:pt x="0" y="28"/>
                  </a:cubicBezTo>
                  <a:cubicBezTo>
                    <a:pt x="0" y="240"/>
                    <a:pt x="0" y="240"/>
                    <a:pt x="0" y="240"/>
                  </a:cubicBezTo>
                  <a:cubicBezTo>
                    <a:pt x="0" y="249"/>
                    <a:pt x="7" y="257"/>
                    <a:pt x="15" y="257"/>
                  </a:cubicBezTo>
                  <a:cubicBezTo>
                    <a:pt x="96" y="266"/>
                    <a:pt x="96" y="266"/>
                    <a:pt x="96" y="266"/>
                  </a:cubicBezTo>
                  <a:cubicBezTo>
                    <a:pt x="100" y="267"/>
                    <a:pt x="106" y="267"/>
                    <a:pt x="112" y="267"/>
                  </a:cubicBezTo>
                  <a:cubicBezTo>
                    <a:pt x="117" y="267"/>
                    <a:pt x="123" y="267"/>
                    <a:pt x="127" y="266"/>
                  </a:cubicBezTo>
                  <a:cubicBezTo>
                    <a:pt x="208" y="257"/>
                    <a:pt x="208" y="257"/>
                    <a:pt x="208" y="257"/>
                  </a:cubicBezTo>
                  <a:cubicBezTo>
                    <a:pt x="212" y="257"/>
                    <a:pt x="218" y="257"/>
                    <a:pt x="224" y="257"/>
                  </a:cubicBezTo>
                  <a:cubicBezTo>
                    <a:pt x="229" y="257"/>
                    <a:pt x="235" y="257"/>
                    <a:pt x="239" y="257"/>
                  </a:cubicBezTo>
                  <a:cubicBezTo>
                    <a:pt x="320" y="266"/>
                    <a:pt x="320" y="266"/>
                    <a:pt x="320" y="266"/>
                  </a:cubicBezTo>
                  <a:cubicBezTo>
                    <a:pt x="320" y="266"/>
                    <a:pt x="321" y="266"/>
                    <a:pt x="321" y="266"/>
                  </a:cubicBezTo>
                  <a:cubicBezTo>
                    <a:pt x="329" y="266"/>
                    <a:pt x="336" y="260"/>
                    <a:pt x="336" y="252"/>
                  </a:cubicBezTo>
                  <a:cubicBezTo>
                    <a:pt x="336" y="40"/>
                    <a:pt x="336" y="40"/>
                    <a:pt x="336" y="40"/>
                  </a:cubicBezTo>
                  <a:cubicBezTo>
                    <a:pt x="336" y="31"/>
                    <a:pt x="328" y="23"/>
                    <a:pt x="320" y="22"/>
                  </a:cubicBezTo>
                  <a:close/>
                  <a:moveTo>
                    <a:pt x="200" y="116"/>
                  </a:moveTo>
                  <a:cubicBezTo>
                    <a:pt x="200" y="89"/>
                    <a:pt x="221" y="68"/>
                    <a:pt x="248" y="68"/>
                  </a:cubicBezTo>
                  <a:cubicBezTo>
                    <a:pt x="274" y="68"/>
                    <a:pt x="296" y="89"/>
                    <a:pt x="296" y="116"/>
                  </a:cubicBezTo>
                  <a:cubicBezTo>
                    <a:pt x="296" y="142"/>
                    <a:pt x="248" y="196"/>
                    <a:pt x="248" y="196"/>
                  </a:cubicBezTo>
                  <a:cubicBezTo>
                    <a:pt x="248" y="196"/>
                    <a:pt x="200" y="142"/>
                    <a:pt x="200" y="116"/>
                  </a:cubicBezTo>
                  <a:close/>
                  <a:moveTo>
                    <a:pt x="80" y="12"/>
                  </a:moveTo>
                  <a:cubicBezTo>
                    <a:pt x="102" y="12"/>
                    <a:pt x="120" y="29"/>
                    <a:pt x="120" y="51"/>
                  </a:cubicBezTo>
                  <a:cubicBezTo>
                    <a:pt x="120" y="72"/>
                    <a:pt x="80" y="116"/>
                    <a:pt x="80" y="116"/>
                  </a:cubicBezTo>
                  <a:cubicBezTo>
                    <a:pt x="80" y="116"/>
                    <a:pt x="40" y="72"/>
                    <a:pt x="40" y="51"/>
                  </a:cubicBezTo>
                  <a:cubicBezTo>
                    <a:pt x="40" y="29"/>
                    <a:pt x="57" y="12"/>
                    <a:pt x="80" y="12"/>
                  </a:cubicBezTo>
                  <a:close/>
                  <a:moveTo>
                    <a:pt x="17" y="246"/>
                  </a:moveTo>
                  <a:cubicBezTo>
                    <a:pt x="14" y="245"/>
                    <a:pt x="12" y="242"/>
                    <a:pt x="12" y="240"/>
                  </a:cubicBezTo>
                  <a:cubicBezTo>
                    <a:pt x="12" y="28"/>
                    <a:pt x="12" y="28"/>
                    <a:pt x="12" y="28"/>
                  </a:cubicBezTo>
                  <a:cubicBezTo>
                    <a:pt x="12" y="26"/>
                    <a:pt x="12" y="25"/>
                    <a:pt x="14" y="25"/>
                  </a:cubicBezTo>
                  <a:cubicBezTo>
                    <a:pt x="14" y="25"/>
                    <a:pt x="14" y="25"/>
                    <a:pt x="14" y="25"/>
                  </a:cubicBezTo>
                  <a:cubicBezTo>
                    <a:pt x="33" y="27"/>
                    <a:pt x="33" y="27"/>
                    <a:pt x="33" y="27"/>
                  </a:cubicBezTo>
                  <a:cubicBezTo>
                    <a:pt x="30" y="34"/>
                    <a:pt x="28" y="42"/>
                    <a:pt x="28" y="51"/>
                  </a:cubicBezTo>
                  <a:cubicBezTo>
                    <a:pt x="28" y="76"/>
                    <a:pt x="63" y="116"/>
                    <a:pt x="71" y="124"/>
                  </a:cubicBezTo>
                  <a:cubicBezTo>
                    <a:pt x="80" y="133"/>
                    <a:pt x="80" y="133"/>
                    <a:pt x="80" y="133"/>
                  </a:cubicBezTo>
                  <a:cubicBezTo>
                    <a:pt x="88" y="124"/>
                    <a:pt x="88" y="124"/>
                    <a:pt x="88" y="124"/>
                  </a:cubicBezTo>
                  <a:cubicBezTo>
                    <a:pt x="91" y="121"/>
                    <a:pt x="98" y="113"/>
                    <a:pt x="106" y="103"/>
                  </a:cubicBezTo>
                  <a:cubicBezTo>
                    <a:pt x="106" y="255"/>
                    <a:pt x="106" y="255"/>
                    <a:pt x="106" y="255"/>
                  </a:cubicBezTo>
                  <a:cubicBezTo>
                    <a:pt x="102" y="255"/>
                    <a:pt x="99" y="254"/>
                    <a:pt x="97" y="254"/>
                  </a:cubicBezTo>
                  <a:lnTo>
                    <a:pt x="17" y="246"/>
                  </a:lnTo>
                  <a:close/>
                  <a:moveTo>
                    <a:pt x="206" y="246"/>
                  </a:moveTo>
                  <a:cubicBezTo>
                    <a:pt x="126" y="254"/>
                    <a:pt x="126" y="254"/>
                    <a:pt x="126" y="254"/>
                  </a:cubicBezTo>
                  <a:cubicBezTo>
                    <a:pt x="124" y="254"/>
                    <a:pt x="121" y="255"/>
                    <a:pt x="118" y="255"/>
                  </a:cubicBezTo>
                  <a:cubicBezTo>
                    <a:pt x="118" y="86"/>
                    <a:pt x="118" y="86"/>
                    <a:pt x="118" y="86"/>
                  </a:cubicBezTo>
                  <a:cubicBezTo>
                    <a:pt x="125" y="74"/>
                    <a:pt x="132" y="61"/>
                    <a:pt x="132" y="51"/>
                  </a:cubicBezTo>
                  <a:cubicBezTo>
                    <a:pt x="132" y="45"/>
                    <a:pt x="130" y="39"/>
                    <a:pt x="129" y="34"/>
                  </a:cubicBezTo>
                  <a:cubicBezTo>
                    <a:pt x="129" y="34"/>
                    <a:pt x="129" y="34"/>
                    <a:pt x="129" y="34"/>
                  </a:cubicBezTo>
                  <a:cubicBezTo>
                    <a:pt x="209" y="25"/>
                    <a:pt x="209" y="25"/>
                    <a:pt x="209" y="25"/>
                  </a:cubicBezTo>
                  <a:cubicBezTo>
                    <a:pt x="211" y="25"/>
                    <a:pt x="214" y="25"/>
                    <a:pt x="218" y="25"/>
                  </a:cubicBezTo>
                  <a:cubicBezTo>
                    <a:pt x="218" y="64"/>
                    <a:pt x="218" y="64"/>
                    <a:pt x="218" y="64"/>
                  </a:cubicBezTo>
                  <a:cubicBezTo>
                    <a:pt x="200" y="74"/>
                    <a:pt x="188" y="94"/>
                    <a:pt x="188" y="116"/>
                  </a:cubicBezTo>
                  <a:cubicBezTo>
                    <a:pt x="188" y="134"/>
                    <a:pt x="203" y="159"/>
                    <a:pt x="218" y="178"/>
                  </a:cubicBezTo>
                  <a:cubicBezTo>
                    <a:pt x="218" y="245"/>
                    <a:pt x="218" y="245"/>
                    <a:pt x="218" y="245"/>
                  </a:cubicBezTo>
                  <a:cubicBezTo>
                    <a:pt x="213" y="245"/>
                    <a:pt x="210" y="245"/>
                    <a:pt x="206" y="246"/>
                  </a:cubicBezTo>
                  <a:close/>
                  <a:moveTo>
                    <a:pt x="324" y="252"/>
                  </a:moveTo>
                  <a:cubicBezTo>
                    <a:pt x="324" y="253"/>
                    <a:pt x="323" y="254"/>
                    <a:pt x="321" y="254"/>
                  </a:cubicBezTo>
                  <a:cubicBezTo>
                    <a:pt x="321" y="254"/>
                    <a:pt x="321" y="254"/>
                    <a:pt x="321" y="254"/>
                  </a:cubicBezTo>
                  <a:cubicBezTo>
                    <a:pt x="241" y="246"/>
                    <a:pt x="241" y="246"/>
                    <a:pt x="241" y="246"/>
                  </a:cubicBezTo>
                  <a:cubicBezTo>
                    <a:pt x="238" y="245"/>
                    <a:pt x="234" y="245"/>
                    <a:pt x="230" y="245"/>
                  </a:cubicBezTo>
                  <a:cubicBezTo>
                    <a:pt x="230" y="193"/>
                    <a:pt x="230" y="193"/>
                    <a:pt x="230" y="193"/>
                  </a:cubicBezTo>
                  <a:cubicBezTo>
                    <a:pt x="234" y="198"/>
                    <a:pt x="237" y="202"/>
                    <a:pt x="239" y="204"/>
                  </a:cubicBezTo>
                  <a:cubicBezTo>
                    <a:pt x="248" y="214"/>
                    <a:pt x="248" y="214"/>
                    <a:pt x="248" y="214"/>
                  </a:cubicBezTo>
                  <a:cubicBezTo>
                    <a:pt x="256" y="204"/>
                    <a:pt x="256" y="204"/>
                    <a:pt x="256" y="204"/>
                  </a:cubicBezTo>
                  <a:cubicBezTo>
                    <a:pt x="265" y="194"/>
                    <a:pt x="308" y="145"/>
                    <a:pt x="308" y="116"/>
                  </a:cubicBezTo>
                  <a:cubicBezTo>
                    <a:pt x="308" y="83"/>
                    <a:pt x="281" y="56"/>
                    <a:pt x="248" y="56"/>
                  </a:cubicBezTo>
                  <a:cubicBezTo>
                    <a:pt x="241" y="56"/>
                    <a:pt x="235" y="57"/>
                    <a:pt x="230" y="59"/>
                  </a:cubicBezTo>
                  <a:cubicBezTo>
                    <a:pt x="230" y="25"/>
                    <a:pt x="230" y="25"/>
                    <a:pt x="230" y="25"/>
                  </a:cubicBezTo>
                  <a:cubicBezTo>
                    <a:pt x="233" y="25"/>
                    <a:pt x="236" y="25"/>
                    <a:pt x="238" y="25"/>
                  </a:cubicBezTo>
                  <a:cubicBezTo>
                    <a:pt x="318" y="34"/>
                    <a:pt x="318" y="34"/>
                    <a:pt x="318" y="34"/>
                  </a:cubicBezTo>
                  <a:cubicBezTo>
                    <a:pt x="321" y="34"/>
                    <a:pt x="324" y="37"/>
                    <a:pt x="324" y="40"/>
                  </a:cubicBezTo>
                  <a:lnTo>
                    <a:pt x="324" y="2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49" name="Freeform 93">
            <a:extLst>
              <a:ext uri="{FF2B5EF4-FFF2-40B4-BE49-F238E27FC236}">
                <a16:creationId xmlns:a16="http://schemas.microsoft.com/office/drawing/2014/main" id="{601EB392-DD92-4242-9909-1FB9E3EF601A}"/>
              </a:ext>
            </a:extLst>
          </p:cNvPr>
          <p:cNvSpPr>
            <a:spLocks noChangeAspect="1" noEditPoints="1"/>
          </p:cNvSpPr>
          <p:nvPr/>
        </p:nvSpPr>
        <p:spPr bwMode="auto">
          <a:xfrm>
            <a:off x="6881088" y="3899993"/>
            <a:ext cx="378551" cy="378551"/>
          </a:xfrm>
          <a:custGeom>
            <a:avLst/>
            <a:gdLst>
              <a:gd name="T0" fmla="*/ 299 w 308"/>
              <a:gd name="T1" fmla="*/ 92 h 308"/>
              <a:gd name="T2" fmla="*/ 292 w 308"/>
              <a:gd name="T3" fmla="*/ 88 h 308"/>
              <a:gd name="T4" fmla="*/ 281 w 308"/>
              <a:gd name="T5" fmla="*/ 92 h 308"/>
              <a:gd name="T6" fmla="*/ 0 w 308"/>
              <a:gd name="T7" fmla="*/ 146 h 308"/>
              <a:gd name="T8" fmla="*/ 81 w 308"/>
              <a:gd name="T9" fmla="*/ 286 h 308"/>
              <a:gd name="T10" fmla="*/ 93 w 308"/>
              <a:gd name="T11" fmla="*/ 299 h 308"/>
              <a:gd name="T12" fmla="*/ 308 w 308"/>
              <a:gd name="T13" fmla="*/ 146 h 308"/>
              <a:gd name="T14" fmla="*/ 222 w 308"/>
              <a:gd name="T15" fmla="*/ 128 h 308"/>
              <a:gd name="T16" fmla="*/ 295 w 308"/>
              <a:gd name="T17" fmla="*/ 156 h 308"/>
              <a:gd name="T18" fmla="*/ 222 w 308"/>
              <a:gd name="T19" fmla="*/ 128 h 308"/>
              <a:gd name="T20" fmla="*/ 269 w 308"/>
              <a:gd name="T21" fmla="*/ 231 h 308"/>
              <a:gd name="T22" fmla="*/ 211 w 308"/>
              <a:gd name="T23" fmla="*/ 133 h 308"/>
              <a:gd name="T24" fmla="*/ 284 w 308"/>
              <a:gd name="T25" fmla="*/ 204 h 308"/>
              <a:gd name="T26" fmla="*/ 266 w 308"/>
              <a:gd name="T27" fmla="*/ 111 h 308"/>
              <a:gd name="T28" fmla="*/ 295 w 308"/>
              <a:gd name="T29" fmla="*/ 140 h 308"/>
              <a:gd name="T30" fmla="*/ 153 w 308"/>
              <a:gd name="T31" fmla="*/ 143 h 308"/>
              <a:gd name="T32" fmla="*/ 53 w 308"/>
              <a:gd name="T33" fmla="*/ 49 h 308"/>
              <a:gd name="T34" fmla="*/ 270 w 308"/>
              <a:gd name="T35" fmla="*/ 96 h 308"/>
              <a:gd name="T36" fmla="*/ 123 w 308"/>
              <a:gd name="T37" fmla="*/ 224 h 308"/>
              <a:gd name="T38" fmla="*/ 154 w 308"/>
              <a:gd name="T39" fmla="*/ 296 h 308"/>
              <a:gd name="T40" fmla="*/ 128 w 308"/>
              <a:gd name="T41" fmla="*/ 213 h 308"/>
              <a:gd name="T42" fmla="*/ 230 w 308"/>
              <a:gd name="T43" fmla="*/ 270 h 308"/>
              <a:gd name="T44" fmla="*/ 128 w 308"/>
              <a:gd name="T45" fmla="*/ 213 h 308"/>
              <a:gd name="T46" fmla="*/ 45 w 308"/>
              <a:gd name="T47" fmla="*/ 58 h 308"/>
              <a:gd name="T48" fmla="*/ 142 w 308"/>
              <a:gd name="T49" fmla="*/ 153 h 308"/>
              <a:gd name="T50" fmla="*/ 12 w 308"/>
              <a:gd name="T51" fmla="*/ 146 h 308"/>
              <a:gd name="T52" fmla="*/ 96 w 308"/>
              <a:gd name="T53" fmla="*/ 288 h 308"/>
              <a:gd name="T54" fmla="*/ 104 w 308"/>
              <a:gd name="T55" fmla="*/ 265 h 308"/>
              <a:gd name="T56" fmla="*/ 97 w 308"/>
              <a:gd name="T57" fmla="*/ 288 h 308"/>
              <a:gd name="T58" fmla="*/ 147 w 308"/>
              <a:gd name="T59" fmla="*/ 172 h 308"/>
              <a:gd name="T60" fmla="*/ 157 w 308"/>
              <a:gd name="T61" fmla="*/ 154 h 308"/>
              <a:gd name="T62" fmla="*/ 158 w 308"/>
              <a:gd name="T63" fmla="*/ 154 h 308"/>
              <a:gd name="T64" fmla="*/ 262 w 308"/>
              <a:gd name="T65" fmla="*/ 241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8" h="308">
                <a:moveTo>
                  <a:pt x="300" y="97"/>
                </a:moveTo>
                <a:cubicBezTo>
                  <a:pt x="299" y="95"/>
                  <a:pt x="299" y="92"/>
                  <a:pt x="299" y="92"/>
                </a:cubicBezTo>
                <a:cubicBezTo>
                  <a:pt x="299" y="92"/>
                  <a:pt x="299" y="92"/>
                  <a:pt x="299" y="92"/>
                </a:cubicBezTo>
                <a:cubicBezTo>
                  <a:pt x="297" y="90"/>
                  <a:pt x="295" y="88"/>
                  <a:pt x="292" y="88"/>
                </a:cubicBezTo>
                <a:cubicBezTo>
                  <a:pt x="291" y="88"/>
                  <a:pt x="290" y="88"/>
                  <a:pt x="289" y="89"/>
                </a:cubicBezTo>
                <a:cubicBezTo>
                  <a:pt x="281" y="92"/>
                  <a:pt x="281" y="92"/>
                  <a:pt x="281" y="92"/>
                </a:cubicBezTo>
                <a:cubicBezTo>
                  <a:pt x="260" y="38"/>
                  <a:pt x="207" y="0"/>
                  <a:pt x="146" y="0"/>
                </a:cubicBezTo>
                <a:cubicBezTo>
                  <a:pt x="65" y="0"/>
                  <a:pt x="0" y="65"/>
                  <a:pt x="0" y="146"/>
                </a:cubicBezTo>
                <a:cubicBezTo>
                  <a:pt x="0" y="205"/>
                  <a:pt x="34" y="255"/>
                  <a:pt x="84" y="278"/>
                </a:cubicBezTo>
                <a:cubicBezTo>
                  <a:pt x="81" y="286"/>
                  <a:pt x="81" y="286"/>
                  <a:pt x="81" y="286"/>
                </a:cubicBezTo>
                <a:cubicBezTo>
                  <a:pt x="79" y="290"/>
                  <a:pt x="81" y="295"/>
                  <a:pt x="85" y="296"/>
                </a:cubicBezTo>
                <a:cubicBezTo>
                  <a:pt x="85" y="296"/>
                  <a:pt x="88" y="298"/>
                  <a:pt x="93" y="299"/>
                </a:cubicBezTo>
                <a:cubicBezTo>
                  <a:pt x="109" y="305"/>
                  <a:pt x="127" y="308"/>
                  <a:pt x="146" y="308"/>
                </a:cubicBezTo>
                <a:cubicBezTo>
                  <a:pt x="235" y="308"/>
                  <a:pt x="308" y="236"/>
                  <a:pt x="308" y="146"/>
                </a:cubicBezTo>
                <a:cubicBezTo>
                  <a:pt x="308" y="129"/>
                  <a:pt x="305" y="112"/>
                  <a:pt x="300" y="97"/>
                </a:cubicBezTo>
                <a:close/>
                <a:moveTo>
                  <a:pt x="222" y="128"/>
                </a:moveTo>
                <a:cubicBezTo>
                  <a:pt x="253" y="116"/>
                  <a:pt x="253" y="116"/>
                  <a:pt x="253" y="116"/>
                </a:cubicBezTo>
                <a:cubicBezTo>
                  <a:pt x="295" y="156"/>
                  <a:pt x="295" y="156"/>
                  <a:pt x="295" y="156"/>
                </a:cubicBezTo>
                <a:cubicBezTo>
                  <a:pt x="294" y="169"/>
                  <a:pt x="292" y="180"/>
                  <a:pt x="289" y="191"/>
                </a:cubicBezTo>
                <a:lnTo>
                  <a:pt x="222" y="128"/>
                </a:lnTo>
                <a:close/>
                <a:moveTo>
                  <a:pt x="284" y="204"/>
                </a:moveTo>
                <a:cubicBezTo>
                  <a:pt x="280" y="213"/>
                  <a:pt x="275" y="223"/>
                  <a:pt x="269" y="231"/>
                </a:cubicBezTo>
                <a:cubicBezTo>
                  <a:pt x="180" y="145"/>
                  <a:pt x="180" y="145"/>
                  <a:pt x="180" y="145"/>
                </a:cubicBezTo>
                <a:cubicBezTo>
                  <a:pt x="211" y="133"/>
                  <a:pt x="211" y="133"/>
                  <a:pt x="211" y="133"/>
                </a:cubicBezTo>
                <a:cubicBezTo>
                  <a:pt x="211" y="134"/>
                  <a:pt x="211" y="134"/>
                  <a:pt x="211" y="134"/>
                </a:cubicBezTo>
                <a:lnTo>
                  <a:pt x="284" y="204"/>
                </a:lnTo>
                <a:close/>
                <a:moveTo>
                  <a:pt x="295" y="140"/>
                </a:moveTo>
                <a:cubicBezTo>
                  <a:pt x="266" y="111"/>
                  <a:pt x="266" y="111"/>
                  <a:pt x="266" y="111"/>
                </a:cubicBezTo>
                <a:cubicBezTo>
                  <a:pt x="289" y="102"/>
                  <a:pt x="289" y="102"/>
                  <a:pt x="289" y="102"/>
                </a:cubicBezTo>
                <a:cubicBezTo>
                  <a:pt x="293" y="114"/>
                  <a:pt x="295" y="127"/>
                  <a:pt x="295" y="140"/>
                </a:cubicBezTo>
                <a:close/>
                <a:moveTo>
                  <a:pt x="270" y="96"/>
                </a:moveTo>
                <a:cubicBezTo>
                  <a:pt x="153" y="143"/>
                  <a:pt x="153" y="143"/>
                  <a:pt x="153" y="143"/>
                </a:cubicBezTo>
                <a:cubicBezTo>
                  <a:pt x="153" y="143"/>
                  <a:pt x="152" y="143"/>
                  <a:pt x="152" y="144"/>
                </a:cubicBezTo>
                <a:cubicBezTo>
                  <a:pt x="53" y="49"/>
                  <a:pt x="53" y="49"/>
                  <a:pt x="53" y="49"/>
                </a:cubicBezTo>
                <a:cubicBezTo>
                  <a:pt x="77" y="26"/>
                  <a:pt x="110" y="12"/>
                  <a:pt x="146" y="12"/>
                </a:cubicBezTo>
                <a:cubicBezTo>
                  <a:pt x="202" y="12"/>
                  <a:pt x="250" y="47"/>
                  <a:pt x="270" y="96"/>
                </a:cubicBezTo>
                <a:close/>
                <a:moveTo>
                  <a:pt x="109" y="254"/>
                </a:moveTo>
                <a:cubicBezTo>
                  <a:pt x="123" y="224"/>
                  <a:pt x="123" y="224"/>
                  <a:pt x="123" y="224"/>
                </a:cubicBezTo>
                <a:cubicBezTo>
                  <a:pt x="190" y="289"/>
                  <a:pt x="190" y="289"/>
                  <a:pt x="190" y="289"/>
                </a:cubicBezTo>
                <a:cubicBezTo>
                  <a:pt x="179" y="293"/>
                  <a:pt x="166" y="295"/>
                  <a:pt x="154" y="296"/>
                </a:cubicBezTo>
                <a:lnTo>
                  <a:pt x="109" y="254"/>
                </a:lnTo>
                <a:close/>
                <a:moveTo>
                  <a:pt x="128" y="213"/>
                </a:moveTo>
                <a:cubicBezTo>
                  <a:pt x="141" y="184"/>
                  <a:pt x="141" y="184"/>
                  <a:pt x="141" y="184"/>
                </a:cubicBezTo>
                <a:cubicBezTo>
                  <a:pt x="230" y="270"/>
                  <a:pt x="230" y="270"/>
                  <a:pt x="230" y="270"/>
                </a:cubicBezTo>
                <a:cubicBezTo>
                  <a:pt x="222" y="276"/>
                  <a:pt x="213" y="281"/>
                  <a:pt x="203" y="285"/>
                </a:cubicBezTo>
                <a:lnTo>
                  <a:pt x="128" y="213"/>
                </a:lnTo>
                <a:close/>
                <a:moveTo>
                  <a:pt x="12" y="146"/>
                </a:moveTo>
                <a:cubicBezTo>
                  <a:pt x="12" y="112"/>
                  <a:pt x="24" y="81"/>
                  <a:pt x="45" y="58"/>
                </a:cubicBezTo>
                <a:cubicBezTo>
                  <a:pt x="143" y="152"/>
                  <a:pt x="143" y="152"/>
                  <a:pt x="143" y="152"/>
                </a:cubicBezTo>
                <a:cubicBezTo>
                  <a:pt x="143" y="152"/>
                  <a:pt x="142" y="153"/>
                  <a:pt x="142" y="153"/>
                </a:cubicBezTo>
                <a:cubicBezTo>
                  <a:pt x="89" y="267"/>
                  <a:pt x="89" y="267"/>
                  <a:pt x="89" y="267"/>
                </a:cubicBezTo>
                <a:cubicBezTo>
                  <a:pt x="44" y="246"/>
                  <a:pt x="12" y="200"/>
                  <a:pt x="12" y="146"/>
                </a:cubicBezTo>
                <a:close/>
                <a:moveTo>
                  <a:pt x="97" y="288"/>
                </a:moveTo>
                <a:cubicBezTo>
                  <a:pt x="96" y="288"/>
                  <a:pt x="96" y="288"/>
                  <a:pt x="96" y="288"/>
                </a:cubicBezTo>
                <a:cubicBezTo>
                  <a:pt x="95" y="287"/>
                  <a:pt x="94" y="287"/>
                  <a:pt x="94" y="287"/>
                </a:cubicBezTo>
                <a:cubicBezTo>
                  <a:pt x="104" y="265"/>
                  <a:pt x="104" y="265"/>
                  <a:pt x="104" y="265"/>
                </a:cubicBezTo>
                <a:cubicBezTo>
                  <a:pt x="136" y="296"/>
                  <a:pt x="136" y="296"/>
                  <a:pt x="136" y="296"/>
                </a:cubicBezTo>
                <a:cubicBezTo>
                  <a:pt x="123" y="295"/>
                  <a:pt x="109" y="292"/>
                  <a:pt x="97" y="288"/>
                </a:cubicBezTo>
                <a:close/>
                <a:moveTo>
                  <a:pt x="240" y="262"/>
                </a:moveTo>
                <a:cubicBezTo>
                  <a:pt x="147" y="172"/>
                  <a:pt x="147" y="172"/>
                  <a:pt x="147" y="172"/>
                </a:cubicBezTo>
                <a:cubicBezTo>
                  <a:pt x="153" y="158"/>
                  <a:pt x="153" y="158"/>
                  <a:pt x="153" y="158"/>
                </a:cubicBezTo>
                <a:cubicBezTo>
                  <a:pt x="154" y="157"/>
                  <a:pt x="156" y="155"/>
                  <a:pt x="157" y="154"/>
                </a:cubicBezTo>
                <a:cubicBezTo>
                  <a:pt x="158" y="154"/>
                  <a:pt x="158" y="154"/>
                  <a:pt x="158" y="154"/>
                </a:cubicBezTo>
                <a:cubicBezTo>
                  <a:pt x="158" y="154"/>
                  <a:pt x="158" y="154"/>
                  <a:pt x="158" y="154"/>
                </a:cubicBezTo>
                <a:cubicBezTo>
                  <a:pt x="167" y="150"/>
                  <a:pt x="167" y="150"/>
                  <a:pt x="167" y="150"/>
                </a:cubicBezTo>
                <a:cubicBezTo>
                  <a:pt x="262" y="241"/>
                  <a:pt x="262" y="241"/>
                  <a:pt x="262" y="241"/>
                </a:cubicBezTo>
                <a:cubicBezTo>
                  <a:pt x="255" y="249"/>
                  <a:pt x="248" y="256"/>
                  <a:pt x="240" y="26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0" name="Freeform 73">
            <a:extLst>
              <a:ext uri="{FF2B5EF4-FFF2-40B4-BE49-F238E27FC236}">
                <a16:creationId xmlns:a16="http://schemas.microsoft.com/office/drawing/2014/main" id="{B058D3F6-6576-3242-BFE4-FB96F491361F}"/>
              </a:ext>
            </a:extLst>
          </p:cNvPr>
          <p:cNvSpPr>
            <a:spLocks noChangeAspect="1" noEditPoints="1"/>
          </p:cNvSpPr>
          <p:nvPr/>
        </p:nvSpPr>
        <p:spPr bwMode="auto">
          <a:xfrm>
            <a:off x="8828424" y="3882544"/>
            <a:ext cx="331733" cy="396000"/>
          </a:xfrm>
          <a:custGeom>
            <a:avLst/>
            <a:gdLst>
              <a:gd name="T0" fmla="*/ 251 w 286"/>
              <a:gd name="T1" fmla="*/ 218 h 341"/>
              <a:gd name="T2" fmla="*/ 286 w 286"/>
              <a:gd name="T3" fmla="*/ 130 h 341"/>
              <a:gd name="T4" fmla="*/ 156 w 286"/>
              <a:gd name="T5" fmla="*/ 0 h 341"/>
              <a:gd name="T6" fmla="*/ 27 w 286"/>
              <a:gd name="T7" fmla="*/ 130 h 341"/>
              <a:gd name="T8" fmla="*/ 28 w 286"/>
              <a:gd name="T9" fmla="*/ 142 h 341"/>
              <a:gd name="T10" fmla="*/ 12 w 286"/>
              <a:gd name="T11" fmla="*/ 173 h 341"/>
              <a:gd name="T12" fmla="*/ 5 w 286"/>
              <a:gd name="T13" fmla="*/ 187 h 341"/>
              <a:gd name="T14" fmla="*/ 3 w 286"/>
              <a:gd name="T15" fmla="*/ 191 h 341"/>
              <a:gd name="T16" fmla="*/ 2 w 286"/>
              <a:gd name="T17" fmla="*/ 192 h 341"/>
              <a:gd name="T18" fmla="*/ 2 w 286"/>
              <a:gd name="T19" fmla="*/ 193 h 341"/>
              <a:gd name="T20" fmla="*/ 2 w 286"/>
              <a:gd name="T21" fmla="*/ 193 h 341"/>
              <a:gd name="T22" fmla="*/ 2 w 286"/>
              <a:gd name="T23" fmla="*/ 193 h 341"/>
              <a:gd name="T24" fmla="*/ 0 w 286"/>
              <a:gd name="T25" fmla="*/ 202 h 341"/>
              <a:gd name="T26" fmla="*/ 22 w 286"/>
              <a:gd name="T27" fmla="*/ 223 h 341"/>
              <a:gd name="T28" fmla="*/ 31 w 286"/>
              <a:gd name="T29" fmla="*/ 223 h 341"/>
              <a:gd name="T30" fmla="*/ 31 w 286"/>
              <a:gd name="T31" fmla="*/ 262 h 341"/>
              <a:gd name="T32" fmla="*/ 31 w 286"/>
              <a:gd name="T33" fmla="*/ 262 h 341"/>
              <a:gd name="T34" fmla="*/ 59 w 286"/>
              <a:gd name="T35" fmla="*/ 290 h 341"/>
              <a:gd name="T36" fmla="*/ 100 w 286"/>
              <a:gd name="T37" fmla="*/ 290 h 341"/>
              <a:gd name="T38" fmla="*/ 113 w 286"/>
              <a:gd name="T39" fmla="*/ 336 h 341"/>
              <a:gd name="T40" fmla="*/ 116 w 286"/>
              <a:gd name="T41" fmla="*/ 340 h 341"/>
              <a:gd name="T42" fmla="*/ 121 w 286"/>
              <a:gd name="T43" fmla="*/ 340 h 341"/>
              <a:gd name="T44" fmla="*/ 268 w 286"/>
              <a:gd name="T45" fmla="*/ 296 h 341"/>
              <a:gd name="T46" fmla="*/ 272 w 286"/>
              <a:gd name="T47" fmla="*/ 288 h 341"/>
              <a:gd name="T48" fmla="*/ 251 w 286"/>
              <a:gd name="T49" fmla="*/ 218 h 341"/>
              <a:gd name="T50" fmla="*/ 123 w 286"/>
              <a:gd name="T51" fmla="*/ 327 h 341"/>
              <a:gd name="T52" fmla="*/ 110 w 286"/>
              <a:gd name="T53" fmla="*/ 282 h 341"/>
              <a:gd name="T54" fmla="*/ 104 w 286"/>
              <a:gd name="T55" fmla="*/ 278 h 341"/>
              <a:gd name="T56" fmla="*/ 59 w 286"/>
              <a:gd name="T57" fmla="*/ 278 h 341"/>
              <a:gd name="T58" fmla="*/ 48 w 286"/>
              <a:gd name="T59" fmla="*/ 273 h 341"/>
              <a:gd name="T60" fmla="*/ 43 w 286"/>
              <a:gd name="T61" fmla="*/ 262 h 341"/>
              <a:gd name="T62" fmla="*/ 43 w 286"/>
              <a:gd name="T63" fmla="*/ 262 h 341"/>
              <a:gd name="T64" fmla="*/ 43 w 286"/>
              <a:gd name="T65" fmla="*/ 217 h 341"/>
              <a:gd name="T66" fmla="*/ 42 w 286"/>
              <a:gd name="T67" fmla="*/ 213 h 341"/>
              <a:gd name="T68" fmla="*/ 37 w 286"/>
              <a:gd name="T69" fmla="*/ 211 h 341"/>
              <a:gd name="T70" fmla="*/ 22 w 286"/>
              <a:gd name="T71" fmla="*/ 211 h 341"/>
              <a:gd name="T72" fmla="*/ 12 w 286"/>
              <a:gd name="T73" fmla="*/ 202 h 341"/>
              <a:gd name="T74" fmla="*/ 13 w 286"/>
              <a:gd name="T75" fmla="*/ 198 h 341"/>
              <a:gd name="T76" fmla="*/ 14 w 286"/>
              <a:gd name="T77" fmla="*/ 196 h 341"/>
              <a:gd name="T78" fmla="*/ 39 w 286"/>
              <a:gd name="T79" fmla="*/ 146 h 341"/>
              <a:gd name="T80" fmla="*/ 40 w 286"/>
              <a:gd name="T81" fmla="*/ 143 h 341"/>
              <a:gd name="T82" fmla="*/ 39 w 286"/>
              <a:gd name="T83" fmla="*/ 130 h 341"/>
              <a:gd name="T84" fmla="*/ 73 w 286"/>
              <a:gd name="T85" fmla="*/ 47 h 341"/>
              <a:gd name="T86" fmla="*/ 156 w 286"/>
              <a:gd name="T87" fmla="*/ 12 h 341"/>
              <a:gd name="T88" fmla="*/ 239 w 286"/>
              <a:gd name="T89" fmla="*/ 47 h 341"/>
              <a:gd name="T90" fmla="*/ 274 w 286"/>
              <a:gd name="T91" fmla="*/ 130 h 341"/>
              <a:gd name="T92" fmla="*/ 239 w 286"/>
              <a:gd name="T93" fmla="*/ 212 h 341"/>
              <a:gd name="T94" fmla="*/ 238 w 286"/>
              <a:gd name="T95" fmla="*/ 218 h 341"/>
              <a:gd name="T96" fmla="*/ 258 w 286"/>
              <a:gd name="T97" fmla="*/ 286 h 341"/>
              <a:gd name="T98" fmla="*/ 123 w 286"/>
              <a:gd name="T99" fmla="*/ 327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6" h="341">
                <a:moveTo>
                  <a:pt x="251" y="218"/>
                </a:moveTo>
                <a:cubicBezTo>
                  <a:pt x="272" y="195"/>
                  <a:pt x="286" y="164"/>
                  <a:pt x="286" y="130"/>
                </a:cubicBezTo>
                <a:cubicBezTo>
                  <a:pt x="285" y="58"/>
                  <a:pt x="228" y="0"/>
                  <a:pt x="156" y="0"/>
                </a:cubicBezTo>
                <a:cubicBezTo>
                  <a:pt x="85" y="0"/>
                  <a:pt x="27" y="58"/>
                  <a:pt x="27" y="130"/>
                </a:cubicBezTo>
                <a:cubicBezTo>
                  <a:pt x="27" y="134"/>
                  <a:pt x="27" y="138"/>
                  <a:pt x="28" y="142"/>
                </a:cubicBezTo>
                <a:cubicBezTo>
                  <a:pt x="23" y="151"/>
                  <a:pt x="17" y="163"/>
                  <a:pt x="12" y="173"/>
                </a:cubicBezTo>
                <a:cubicBezTo>
                  <a:pt x="9" y="179"/>
                  <a:pt x="7" y="183"/>
                  <a:pt x="5" y="187"/>
                </a:cubicBezTo>
                <a:cubicBezTo>
                  <a:pt x="4" y="189"/>
                  <a:pt x="3" y="190"/>
                  <a:pt x="3" y="191"/>
                </a:cubicBezTo>
                <a:cubicBezTo>
                  <a:pt x="3" y="191"/>
                  <a:pt x="3" y="192"/>
                  <a:pt x="2" y="192"/>
                </a:cubicBezTo>
                <a:cubicBezTo>
                  <a:pt x="2" y="193"/>
                  <a:pt x="2" y="193"/>
                  <a:pt x="2" y="193"/>
                </a:cubicBezTo>
                <a:cubicBezTo>
                  <a:pt x="2" y="193"/>
                  <a:pt x="2" y="193"/>
                  <a:pt x="2" y="193"/>
                </a:cubicBezTo>
                <a:cubicBezTo>
                  <a:pt x="2" y="193"/>
                  <a:pt x="2" y="193"/>
                  <a:pt x="2" y="193"/>
                </a:cubicBezTo>
                <a:cubicBezTo>
                  <a:pt x="1" y="196"/>
                  <a:pt x="0" y="199"/>
                  <a:pt x="0" y="202"/>
                </a:cubicBezTo>
                <a:cubicBezTo>
                  <a:pt x="0" y="214"/>
                  <a:pt x="10" y="223"/>
                  <a:pt x="22" y="223"/>
                </a:cubicBezTo>
                <a:cubicBezTo>
                  <a:pt x="31" y="223"/>
                  <a:pt x="31" y="223"/>
                  <a:pt x="31" y="223"/>
                </a:cubicBezTo>
                <a:cubicBezTo>
                  <a:pt x="31" y="262"/>
                  <a:pt x="31" y="262"/>
                  <a:pt x="31" y="262"/>
                </a:cubicBezTo>
                <a:cubicBezTo>
                  <a:pt x="31" y="262"/>
                  <a:pt x="31" y="262"/>
                  <a:pt x="31" y="262"/>
                </a:cubicBezTo>
                <a:cubicBezTo>
                  <a:pt x="31" y="277"/>
                  <a:pt x="44" y="290"/>
                  <a:pt x="59" y="290"/>
                </a:cubicBezTo>
                <a:cubicBezTo>
                  <a:pt x="100" y="290"/>
                  <a:pt x="100" y="290"/>
                  <a:pt x="100" y="290"/>
                </a:cubicBezTo>
                <a:cubicBezTo>
                  <a:pt x="113" y="336"/>
                  <a:pt x="113" y="336"/>
                  <a:pt x="113" y="336"/>
                </a:cubicBezTo>
                <a:cubicBezTo>
                  <a:pt x="114" y="338"/>
                  <a:pt x="115" y="339"/>
                  <a:pt x="116" y="340"/>
                </a:cubicBezTo>
                <a:cubicBezTo>
                  <a:pt x="118" y="340"/>
                  <a:pt x="119" y="341"/>
                  <a:pt x="121" y="340"/>
                </a:cubicBezTo>
                <a:cubicBezTo>
                  <a:pt x="268" y="296"/>
                  <a:pt x="268" y="296"/>
                  <a:pt x="268" y="296"/>
                </a:cubicBezTo>
                <a:cubicBezTo>
                  <a:pt x="271" y="295"/>
                  <a:pt x="273" y="291"/>
                  <a:pt x="272" y="288"/>
                </a:cubicBezTo>
                <a:lnTo>
                  <a:pt x="251" y="218"/>
                </a:lnTo>
                <a:close/>
                <a:moveTo>
                  <a:pt x="123" y="327"/>
                </a:moveTo>
                <a:cubicBezTo>
                  <a:pt x="110" y="282"/>
                  <a:pt x="110" y="282"/>
                  <a:pt x="110" y="282"/>
                </a:cubicBezTo>
                <a:cubicBezTo>
                  <a:pt x="109" y="279"/>
                  <a:pt x="107" y="278"/>
                  <a:pt x="104" y="278"/>
                </a:cubicBezTo>
                <a:cubicBezTo>
                  <a:pt x="59" y="278"/>
                  <a:pt x="59" y="278"/>
                  <a:pt x="59" y="278"/>
                </a:cubicBezTo>
                <a:cubicBezTo>
                  <a:pt x="55" y="278"/>
                  <a:pt x="51" y="276"/>
                  <a:pt x="48" y="273"/>
                </a:cubicBezTo>
                <a:cubicBezTo>
                  <a:pt x="45" y="270"/>
                  <a:pt x="43" y="266"/>
                  <a:pt x="43" y="262"/>
                </a:cubicBezTo>
                <a:cubicBezTo>
                  <a:pt x="43" y="262"/>
                  <a:pt x="43" y="262"/>
                  <a:pt x="43" y="262"/>
                </a:cubicBezTo>
                <a:cubicBezTo>
                  <a:pt x="43" y="217"/>
                  <a:pt x="43" y="217"/>
                  <a:pt x="43" y="217"/>
                </a:cubicBezTo>
                <a:cubicBezTo>
                  <a:pt x="43" y="216"/>
                  <a:pt x="43" y="214"/>
                  <a:pt x="42" y="213"/>
                </a:cubicBezTo>
                <a:cubicBezTo>
                  <a:pt x="41" y="212"/>
                  <a:pt x="39" y="211"/>
                  <a:pt x="37" y="211"/>
                </a:cubicBezTo>
                <a:cubicBezTo>
                  <a:pt x="22" y="211"/>
                  <a:pt x="22" y="211"/>
                  <a:pt x="22" y="211"/>
                </a:cubicBezTo>
                <a:cubicBezTo>
                  <a:pt x="16" y="211"/>
                  <a:pt x="12" y="207"/>
                  <a:pt x="12" y="202"/>
                </a:cubicBezTo>
                <a:cubicBezTo>
                  <a:pt x="12" y="200"/>
                  <a:pt x="12" y="199"/>
                  <a:pt x="13" y="198"/>
                </a:cubicBezTo>
                <a:cubicBezTo>
                  <a:pt x="13" y="198"/>
                  <a:pt x="13" y="197"/>
                  <a:pt x="14" y="196"/>
                </a:cubicBezTo>
                <a:cubicBezTo>
                  <a:pt x="18" y="189"/>
                  <a:pt x="31" y="162"/>
                  <a:pt x="39" y="146"/>
                </a:cubicBezTo>
                <a:cubicBezTo>
                  <a:pt x="40" y="145"/>
                  <a:pt x="40" y="144"/>
                  <a:pt x="40" y="143"/>
                </a:cubicBezTo>
                <a:cubicBezTo>
                  <a:pt x="39" y="138"/>
                  <a:pt x="39" y="134"/>
                  <a:pt x="39" y="130"/>
                </a:cubicBezTo>
                <a:cubicBezTo>
                  <a:pt x="39" y="97"/>
                  <a:pt x="52" y="68"/>
                  <a:pt x="73" y="47"/>
                </a:cubicBezTo>
                <a:cubicBezTo>
                  <a:pt x="95" y="26"/>
                  <a:pt x="124" y="12"/>
                  <a:pt x="156" y="12"/>
                </a:cubicBezTo>
                <a:cubicBezTo>
                  <a:pt x="189" y="12"/>
                  <a:pt x="218" y="26"/>
                  <a:pt x="239" y="47"/>
                </a:cubicBezTo>
                <a:cubicBezTo>
                  <a:pt x="260" y="68"/>
                  <a:pt x="273" y="97"/>
                  <a:pt x="274" y="130"/>
                </a:cubicBezTo>
                <a:cubicBezTo>
                  <a:pt x="273" y="162"/>
                  <a:pt x="261" y="191"/>
                  <a:pt x="239" y="212"/>
                </a:cubicBezTo>
                <a:cubicBezTo>
                  <a:pt x="238" y="214"/>
                  <a:pt x="237" y="216"/>
                  <a:pt x="238" y="218"/>
                </a:cubicBezTo>
                <a:cubicBezTo>
                  <a:pt x="258" y="286"/>
                  <a:pt x="258" y="286"/>
                  <a:pt x="258" y="286"/>
                </a:cubicBezTo>
                <a:lnTo>
                  <a:pt x="123" y="327"/>
                </a:lnTo>
                <a:close/>
              </a:path>
            </a:pathLst>
          </a:custGeom>
          <a:solidFill>
            <a:schemeClr val="tx1"/>
          </a:solidFill>
          <a:ln w="3175">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51" name="Group 150">
            <a:extLst>
              <a:ext uri="{FF2B5EF4-FFF2-40B4-BE49-F238E27FC236}">
                <a16:creationId xmlns:a16="http://schemas.microsoft.com/office/drawing/2014/main" id="{C8E8D946-B9D3-924C-B9A4-1EA472EF119F}"/>
              </a:ext>
            </a:extLst>
          </p:cNvPr>
          <p:cNvGrpSpPr>
            <a:grpSpLocks noChangeAspect="1"/>
          </p:cNvGrpSpPr>
          <p:nvPr/>
        </p:nvGrpSpPr>
        <p:grpSpPr>
          <a:xfrm>
            <a:off x="10679520" y="3890708"/>
            <a:ext cx="354751" cy="396000"/>
            <a:chOff x="10708442" y="3984667"/>
            <a:chExt cx="349224" cy="389830"/>
          </a:xfrm>
          <a:noFill/>
        </p:grpSpPr>
        <p:sp>
          <p:nvSpPr>
            <p:cNvPr id="152" name="Freeform 97">
              <a:extLst>
                <a:ext uri="{FF2B5EF4-FFF2-40B4-BE49-F238E27FC236}">
                  <a16:creationId xmlns:a16="http://schemas.microsoft.com/office/drawing/2014/main" id="{EC420DFB-B8F9-5A4F-9A97-E8858161C11B}"/>
                </a:ext>
              </a:extLst>
            </p:cNvPr>
            <p:cNvSpPr>
              <a:spLocks/>
            </p:cNvSpPr>
            <p:nvPr/>
          </p:nvSpPr>
          <p:spPr bwMode="auto">
            <a:xfrm>
              <a:off x="10846507" y="3984667"/>
              <a:ext cx="73996" cy="71289"/>
            </a:xfrm>
            <a:custGeom>
              <a:avLst/>
              <a:gdLst>
                <a:gd name="T0" fmla="*/ 0 w 66"/>
                <a:gd name="T1" fmla="*/ 32 h 64"/>
                <a:gd name="T2" fmla="*/ 9 w 66"/>
                <a:gd name="T3" fmla="*/ 10 h 64"/>
                <a:gd name="T4" fmla="*/ 32 w 66"/>
                <a:gd name="T5" fmla="*/ 0 h 64"/>
                <a:gd name="T6" fmla="*/ 32 w 66"/>
                <a:gd name="T7" fmla="*/ 0 h 64"/>
                <a:gd name="T8" fmla="*/ 66 w 66"/>
                <a:gd name="T9" fmla="*/ 33 h 64"/>
                <a:gd name="T10" fmla="*/ 56 w 66"/>
                <a:gd name="T11" fmla="*/ 55 h 64"/>
                <a:gd name="T12" fmla="*/ 33 w 66"/>
                <a:gd name="T13" fmla="*/ 64 h 64"/>
                <a:gd name="T14" fmla="*/ 33 w 66"/>
                <a:gd name="T15" fmla="*/ 64 h 64"/>
                <a:gd name="T16" fmla="*/ 10 w 66"/>
                <a:gd name="T17" fmla="*/ 55 h 64"/>
                <a:gd name="T18" fmla="*/ 0 w 66"/>
                <a:gd name="T1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64">
                  <a:moveTo>
                    <a:pt x="0" y="32"/>
                  </a:moveTo>
                  <a:cubicBezTo>
                    <a:pt x="0" y="24"/>
                    <a:pt x="3" y="16"/>
                    <a:pt x="9" y="10"/>
                  </a:cubicBezTo>
                  <a:cubicBezTo>
                    <a:pt x="16" y="3"/>
                    <a:pt x="24" y="0"/>
                    <a:pt x="32" y="0"/>
                  </a:cubicBezTo>
                  <a:cubicBezTo>
                    <a:pt x="32" y="0"/>
                    <a:pt x="32" y="0"/>
                    <a:pt x="32" y="0"/>
                  </a:cubicBezTo>
                  <a:cubicBezTo>
                    <a:pt x="51" y="0"/>
                    <a:pt x="66" y="15"/>
                    <a:pt x="66" y="33"/>
                  </a:cubicBezTo>
                  <a:cubicBezTo>
                    <a:pt x="66" y="42"/>
                    <a:pt x="62" y="49"/>
                    <a:pt x="56" y="55"/>
                  </a:cubicBezTo>
                  <a:cubicBezTo>
                    <a:pt x="50" y="62"/>
                    <a:pt x="41" y="64"/>
                    <a:pt x="33" y="64"/>
                  </a:cubicBezTo>
                  <a:cubicBezTo>
                    <a:pt x="33" y="64"/>
                    <a:pt x="33" y="64"/>
                    <a:pt x="33" y="64"/>
                  </a:cubicBezTo>
                  <a:cubicBezTo>
                    <a:pt x="24" y="64"/>
                    <a:pt x="16" y="62"/>
                    <a:pt x="10" y="55"/>
                  </a:cubicBezTo>
                  <a:cubicBezTo>
                    <a:pt x="3" y="49"/>
                    <a:pt x="0" y="42"/>
                    <a:pt x="0" y="32"/>
                  </a:cubicBezTo>
                  <a:close/>
                </a:path>
              </a:pathLst>
            </a:custGeom>
            <a:grp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3" name="Freeform 98">
              <a:extLst>
                <a:ext uri="{FF2B5EF4-FFF2-40B4-BE49-F238E27FC236}">
                  <a16:creationId xmlns:a16="http://schemas.microsoft.com/office/drawing/2014/main" id="{8332527C-5E57-E54C-9331-DCD53684F6FB}"/>
                </a:ext>
              </a:extLst>
            </p:cNvPr>
            <p:cNvSpPr>
              <a:spLocks/>
            </p:cNvSpPr>
            <p:nvPr/>
          </p:nvSpPr>
          <p:spPr bwMode="auto">
            <a:xfrm>
              <a:off x="10846507" y="4304111"/>
              <a:ext cx="73996" cy="70386"/>
            </a:xfrm>
            <a:custGeom>
              <a:avLst/>
              <a:gdLst>
                <a:gd name="T0" fmla="*/ 0 w 66"/>
                <a:gd name="T1" fmla="*/ 32 h 64"/>
                <a:gd name="T2" fmla="*/ 10 w 66"/>
                <a:gd name="T3" fmla="*/ 9 h 64"/>
                <a:gd name="T4" fmla="*/ 33 w 66"/>
                <a:gd name="T5" fmla="*/ 0 h 64"/>
                <a:gd name="T6" fmla="*/ 33 w 66"/>
                <a:gd name="T7" fmla="*/ 0 h 64"/>
                <a:gd name="T8" fmla="*/ 66 w 66"/>
                <a:gd name="T9" fmla="*/ 32 h 64"/>
                <a:gd name="T10" fmla="*/ 56 w 66"/>
                <a:gd name="T11" fmla="*/ 54 h 64"/>
                <a:gd name="T12" fmla="*/ 33 w 66"/>
                <a:gd name="T13" fmla="*/ 64 h 64"/>
                <a:gd name="T14" fmla="*/ 33 w 66"/>
                <a:gd name="T15" fmla="*/ 64 h 64"/>
                <a:gd name="T16" fmla="*/ 10 w 66"/>
                <a:gd name="T17" fmla="*/ 54 h 64"/>
                <a:gd name="T18" fmla="*/ 0 w 66"/>
                <a:gd name="T1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64">
                  <a:moveTo>
                    <a:pt x="0" y="32"/>
                  </a:moveTo>
                  <a:cubicBezTo>
                    <a:pt x="0" y="23"/>
                    <a:pt x="3" y="15"/>
                    <a:pt x="10" y="9"/>
                  </a:cubicBezTo>
                  <a:cubicBezTo>
                    <a:pt x="16" y="2"/>
                    <a:pt x="24" y="0"/>
                    <a:pt x="33" y="0"/>
                  </a:cubicBezTo>
                  <a:cubicBezTo>
                    <a:pt x="33" y="0"/>
                    <a:pt x="33" y="0"/>
                    <a:pt x="33" y="0"/>
                  </a:cubicBezTo>
                  <a:cubicBezTo>
                    <a:pt x="51" y="0"/>
                    <a:pt x="66" y="14"/>
                    <a:pt x="66" y="32"/>
                  </a:cubicBezTo>
                  <a:cubicBezTo>
                    <a:pt x="66" y="41"/>
                    <a:pt x="62" y="48"/>
                    <a:pt x="56" y="54"/>
                  </a:cubicBezTo>
                  <a:cubicBezTo>
                    <a:pt x="50" y="61"/>
                    <a:pt x="41" y="64"/>
                    <a:pt x="33" y="64"/>
                  </a:cubicBezTo>
                  <a:cubicBezTo>
                    <a:pt x="33" y="64"/>
                    <a:pt x="33" y="64"/>
                    <a:pt x="33" y="64"/>
                  </a:cubicBezTo>
                  <a:cubicBezTo>
                    <a:pt x="24" y="64"/>
                    <a:pt x="16" y="61"/>
                    <a:pt x="10" y="54"/>
                  </a:cubicBezTo>
                  <a:cubicBezTo>
                    <a:pt x="4" y="49"/>
                    <a:pt x="0" y="41"/>
                    <a:pt x="0" y="32"/>
                  </a:cubicBezTo>
                  <a:close/>
                </a:path>
              </a:pathLst>
            </a:custGeom>
            <a:grp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4" name="Freeform 99">
              <a:extLst>
                <a:ext uri="{FF2B5EF4-FFF2-40B4-BE49-F238E27FC236}">
                  <a16:creationId xmlns:a16="http://schemas.microsoft.com/office/drawing/2014/main" id="{CCDF7320-A0E4-ED4F-BF34-6434EE89A6B7}"/>
                </a:ext>
              </a:extLst>
            </p:cNvPr>
            <p:cNvSpPr>
              <a:spLocks/>
            </p:cNvSpPr>
            <p:nvPr/>
          </p:nvSpPr>
          <p:spPr bwMode="auto">
            <a:xfrm>
              <a:off x="10984572" y="4064979"/>
              <a:ext cx="73094" cy="70386"/>
            </a:xfrm>
            <a:custGeom>
              <a:avLst/>
              <a:gdLst>
                <a:gd name="T0" fmla="*/ 0 w 66"/>
                <a:gd name="T1" fmla="*/ 32 h 64"/>
                <a:gd name="T2" fmla="*/ 10 w 66"/>
                <a:gd name="T3" fmla="*/ 9 h 64"/>
                <a:gd name="T4" fmla="*/ 33 w 66"/>
                <a:gd name="T5" fmla="*/ 0 h 64"/>
                <a:gd name="T6" fmla="*/ 33 w 66"/>
                <a:gd name="T7" fmla="*/ 0 h 64"/>
                <a:gd name="T8" fmla="*/ 66 w 66"/>
                <a:gd name="T9" fmla="*/ 32 h 64"/>
                <a:gd name="T10" fmla="*/ 56 w 66"/>
                <a:gd name="T11" fmla="*/ 54 h 64"/>
                <a:gd name="T12" fmla="*/ 33 w 66"/>
                <a:gd name="T13" fmla="*/ 64 h 64"/>
                <a:gd name="T14" fmla="*/ 33 w 66"/>
                <a:gd name="T15" fmla="*/ 64 h 64"/>
                <a:gd name="T16" fmla="*/ 10 w 66"/>
                <a:gd name="T17" fmla="*/ 54 h 64"/>
                <a:gd name="T18" fmla="*/ 0 w 66"/>
                <a:gd name="T1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64">
                  <a:moveTo>
                    <a:pt x="0" y="32"/>
                  </a:moveTo>
                  <a:cubicBezTo>
                    <a:pt x="0" y="23"/>
                    <a:pt x="3" y="15"/>
                    <a:pt x="10" y="9"/>
                  </a:cubicBezTo>
                  <a:cubicBezTo>
                    <a:pt x="16" y="2"/>
                    <a:pt x="24" y="0"/>
                    <a:pt x="33" y="0"/>
                  </a:cubicBezTo>
                  <a:cubicBezTo>
                    <a:pt x="33" y="0"/>
                    <a:pt x="33" y="0"/>
                    <a:pt x="33" y="0"/>
                  </a:cubicBezTo>
                  <a:cubicBezTo>
                    <a:pt x="51" y="0"/>
                    <a:pt x="66" y="14"/>
                    <a:pt x="66" y="32"/>
                  </a:cubicBezTo>
                  <a:cubicBezTo>
                    <a:pt x="66" y="41"/>
                    <a:pt x="62" y="48"/>
                    <a:pt x="56" y="54"/>
                  </a:cubicBezTo>
                  <a:cubicBezTo>
                    <a:pt x="50" y="61"/>
                    <a:pt x="41" y="64"/>
                    <a:pt x="33" y="64"/>
                  </a:cubicBezTo>
                  <a:cubicBezTo>
                    <a:pt x="33" y="64"/>
                    <a:pt x="33" y="64"/>
                    <a:pt x="33" y="64"/>
                  </a:cubicBezTo>
                  <a:cubicBezTo>
                    <a:pt x="24" y="64"/>
                    <a:pt x="16" y="61"/>
                    <a:pt x="10" y="54"/>
                  </a:cubicBezTo>
                  <a:cubicBezTo>
                    <a:pt x="4" y="48"/>
                    <a:pt x="0" y="41"/>
                    <a:pt x="0" y="32"/>
                  </a:cubicBezTo>
                  <a:close/>
                </a:path>
              </a:pathLst>
            </a:custGeom>
            <a:grp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5" name="Freeform 100">
              <a:extLst>
                <a:ext uri="{FF2B5EF4-FFF2-40B4-BE49-F238E27FC236}">
                  <a16:creationId xmlns:a16="http://schemas.microsoft.com/office/drawing/2014/main" id="{65B62B8F-ED39-5844-817C-F81C9C24BE0E}"/>
                </a:ext>
              </a:extLst>
            </p:cNvPr>
            <p:cNvSpPr>
              <a:spLocks/>
            </p:cNvSpPr>
            <p:nvPr/>
          </p:nvSpPr>
          <p:spPr bwMode="auto">
            <a:xfrm>
              <a:off x="10984572" y="4223799"/>
              <a:ext cx="73094" cy="71289"/>
            </a:xfrm>
            <a:custGeom>
              <a:avLst/>
              <a:gdLst>
                <a:gd name="T0" fmla="*/ 0 w 66"/>
                <a:gd name="T1" fmla="*/ 32 h 64"/>
                <a:gd name="T2" fmla="*/ 10 w 66"/>
                <a:gd name="T3" fmla="*/ 9 h 64"/>
                <a:gd name="T4" fmla="*/ 33 w 66"/>
                <a:gd name="T5" fmla="*/ 0 h 64"/>
                <a:gd name="T6" fmla="*/ 33 w 66"/>
                <a:gd name="T7" fmla="*/ 0 h 64"/>
                <a:gd name="T8" fmla="*/ 66 w 66"/>
                <a:gd name="T9" fmla="*/ 32 h 64"/>
                <a:gd name="T10" fmla="*/ 56 w 66"/>
                <a:gd name="T11" fmla="*/ 54 h 64"/>
                <a:gd name="T12" fmla="*/ 33 w 66"/>
                <a:gd name="T13" fmla="*/ 64 h 64"/>
                <a:gd name="T14" fmla="*/ 33 w 66"/>
                <a:gd name="T15" fmla="*/ 64 h 64"/>
                <a:gd name="T16" fmla="*/ 10 w 66"/>
                <a:gd name="T17" fmla="*/ 54 h 64"/>
                <a:gd name="T18" fmla="*/ 0 w 66"/>
                <a:gd name="T1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64">
                  <a:moveTo>
                    <a:pt x="0" y="32"/>
                  </a:moveTo>
                  <a:cubicBezTo>
                    <a:pt x="0" y="23"/>
                    <a:pt x="3" y="15"/>
                    <a:pt x="10" y="9"/>
                  </a:cubicBezTo>
                  <a:cubicBezTo>
                    <a:pt x="16" y="2"/>
                    <a:pt x="24" y="0"/>
                    <a:pt x="33" y="0"/>
                  </a:cubicBezTo>
                  <a:cubicBezTo>
                    <a:pt x="33" y="0"/>
                    <a:pt x="33" y="0"/>
                    <a:pt x="33" y="0"/>
                  </a:cubicBezTo>
                  <a:cubicBezTo>
                    <a:pt x="51" y="0"/>
                    <a:pt x="66" y="14"/>
                    <a:pt x="66" y="32"/>
                  </a:cubicBezTo>
                  <a:cubicBezTo>
                    <a:pt x="66" y="41"/>
                    <a:pt x="63" y="48"/>
                    <a:pt x="56" y="54"/>
                  </a:cubicBezTo>
                  <a:cubicBezTo>
                    <a:pt x="50" y="61"/>
                    <a:pt x="42" y="64"/>
                    <a:pt x="33" y="64"/>
                  </a:cubicBezTo>
                  <a:cubicBezTo>
                    <a:pt x="33" y="64"/>
                    <a:pt x="33" y="64"/>
                    <a:pt x="33" y="64"/>
                  </a:cubicBezTo>
                  <a:cubicBezTo>
                    <a:pt x="24" y="64"/>
                    <a:pt x="16" y="61"/>
                    <a:pt x="10" y="54"/>
                  </a:cubicBezTo>
                  <a:cubicBezTo>
                    <a:pt x="4" y="48"/>
                    <a:pt x="0" y="41"/>
                    <a:pt x="0" y="32"/>
                  </a:cubicBezTo>
                  <a:close/>
                </a:path>
              </a:pathLst>
            </a:custGeom>
            <a:grp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6" name="Freeform 101">
              <a:extLst>
                <a:ext uri="{FF2B5EF4-FFF2-40B4-BE49-F238E27FC236}">
                  <a16:creationId xmlns:a16="http://schemas.microsoft.com/office/drawing/2014/main" id="{033A9222-B1C2-8841-8E3F-F39E39A539AB}"/>
                </a:ext>
              </a:extLst>
            </p:cNvPr>
            <p:cNvSpPr>
              <a:spLocks/>
            </p:cNvSpPr>
            <p:nvPr/>
          </p:nvSpPr>
          <p:spPr bwMode="auto">
            <a:xfrm>
              <a:off x="10708442" y="4222896"/>
              <a:ext cx="73094" cy="71289"/>
            </a:xfrm>
            <a:custGeom>
              <a:avLst/>
              <a:gdLst>
                <a:gd name="T0" fmla="*/ 0 w 66"/>
                <a:gd name="T1" fmla="*/ 32 h 64"/>
                <a:gd name="T2" fmla="*/ 10 w 66"/>
                <a:gd name="T3" fmla="*/ 9 h 64"/>
                <a:gd name="T4" fmla="*/ 33 w 66"/>
                <a:gd name="T5" fmla="*/ 0 h 64"/>
                <a:gd name="T6" fmla="*/ 33 w 66"/>
                <a:gd name="T7" fmla="*/ 0 h 64"/>
                <a:gd name="T8" fmla="*/ 66 w 66"/>
                <a:gd name="T9" fmla="*/ 33 h 64"/>
                <a:gd name="T10" fmla="*/ 57 w 66"/>
                <a:gd name="T11" fmla="*/ 55 h 64"/>
                <a:gd name="T12" fmla="*/ 33 w 66"/>
                <a:gd name="T13" fmla="*/ 64 h 64"/>
                <a:gd name="T14" fmla="*/ 33 w 66"/>
                <a:gd name="T15" fmla="*/ 64 h 64"/>
                <a:gd name="T16" fmla="*/ 10 w 66"/>
                <a:gd name="T17" fmla="*/ 55 h 64"/>
                <a:gd name="T18" fmla="*/ 0 w 66"/>
                <a:gd name="T1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64">
                  <a:moveTo>
                    <a:pt x="0" y="32"/>
                  </a:moveTo>
                  <a:cubicBezTo>
                    <a:pt x="0" y="23"/>
                    <a:pt x="3" y="16"/>
                    <a:pt x="10" y="9"/>
                  </a:cubicBezTo>
                  <a:cubicBezTo>
                    <a:pt x="16" y="3"/>
                    <a:pt x="25" y="0"/>
                    <a:pt x="33" y="0"/>
                  </a:cubicBezTo>
                  <a:cubicBezTo>
                    <a:pt x="33" y="0"/>
                    <a:pt x="33" y="0"/>
                    <a:pt x="33" y="0"/>
                  </a:cubicBezTo>
                  <a:cubicBezTo>
                    <a:pt x="51" y="0"/>
                    <a:pt x="66" y="15"/>
                    <a:pt x="66" y="33"/>
                  </a:cubicBezTo>
                  <a:cubicBezTo>
                    <a:pt x="66" y="41"/>
                    <a:pt x="63" y="49"/>
                    <a:pt x="57" y="55"/>
                  </a:cubicBezTo>
                  <a:cubicBezTo>
                    <a:pt x="50" y="61"/>
                    <a:pt x="42" y="64"/>
                    <a:pt x="33" y="64"/>
                  </a:cubicBezTo>
                  <a:cubicBezTo>
                    <a:pt x="33" y="64"/>
                    <a:pt x="33" y="64"/>
                    <a:pt x="33" y="64"/>
                  </a:cubicBezTo>
                  <a:cubicBezTo>
                    <a:pt x="25" y="64"/>
                    <a:pt x="17" y="61"/>
                    <a:pt x="10" y="55"/>
                  </a:cubicBezTo>
                  <a:cubicBezTo>
                    <a:pt x="4" y="49"/>
                    <a:pt x="0" y="41"/>
                    <a:pt x="0" y="32"/>
                  </a:cubicBezTo>
                  <a:close/>
                </a:path>
              </a:pathLst>
            </a:custGeom>
            <a:grp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7" name="Freeform 102">
              <a:extLst>
                <a:ext uri="{FF2B5EF4-FFF2-40B4-BE49-F238E27FC236}">
                  <a16:creationId xmlns:a16="http://schemas.microsoft.com/office/drawing/2014/main" id="{7794FE87-C5BA-4147-9CEE-D6BAAACCFAD7}"/>
                </a:ext>
              </a:extLst>
            </p:cNvPr>
            <p:cNvSpPr>
              <a:spLocks/>
            </p:cNvSpPr>
            <p:nvPr/>
          </p:nvSpPr>
          <p:spPr bwMode="auto">
            <a:xfrm>
              <a:off x="10708442" y="4064979"/>
              <a:ext cx="73094" cy="70386"/>
            </a:xfrm>
            <a:custGeom>
              <a:avLst/>
              <a:gdLst>
                <a:gd name="T0" fmla="*/ 0 w 66"/>
                <a:gd name="T1" fmla="*/ 32 h 64"/>
                <a:gd name="T2" fmla="*/ 10 w 66"/>
                <a:gd name="T3" fmla="*/ 9 h 64"/>
                <a:gd name="T4" fmla="*/ 33 w 66"/>
                <a:gd name="T5" fmla="*/ 0 h 64"/>
                <a:gd name="T6" fmla="*/ 33 w 66"/>
                <a:gd name="T7" fmla="*/ 0 h 64"/>
                <a:gd name="T8" fmla="*/ 66 w 66"/>
                <a:gd name="T9" fmla="*/ 32 h 64"/>
                <a:gd name="T10" fmla="*/ 57 w 66"/>
                <a:gd name="T11" fmla="*/ 54 h 64"/>
                <a:gd name="T12" fmla="*/ 33 w 66"/>
                <a:gd name="T13" fmla="*/ 64 h 64"/>
                <a:gd name="T14" fmla="*/ 33 w 66"/>
                <a:gd name="T15" fmla="*/ 64 h 64"/>
                <a:gd name="T16" fmla="*/ 10 w 66"/>
                <a:gd name="T17" fmla="*/ 54 h 64"/>
                <a:gd name="T18" fmla="*/ 0 w 66"/>
                <a:gd name="T1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64">
                  <a:moveTo>
                    <a:pt x="0" y="32"/>
                  </a:moveTo>
                  <a:cubicBezTo>
                    <a:pt x="0" y="23"/>
                    <a:pt x="3" y="15"/>
                    <a:pt x="10" y="9"/>
                  </a:cubicBezTo>
                  <a:cubicBezTo>
                    <a:pt x="16" y="2"/>
                    <a:pt x="25" y="0"/>
                    <a:pt x="33" y="0"/>
                  </a:cubicBezTo>
                  <a:cubicBezTo>
                    <a:pt x="33" y="0"/>
                    <a:pt x="33" y="0"/>
                    <a:pt x="33" y="0"/>
                  </a:cubicBezTo>
                  <a:cubicBezTo>
                    <a:pt x="51" y="0"/>
                    <a:pt x="66" y="14"/>
                    <a:pt x="66" y="32"/>
                  </a:cubicBezTo>
                  <a:cubicBezTo>
                    <a:pt x="66" y="41"/>
                    <a:pt x="63" y="48"/>
                    <a:pt x="57" y="54"/>
                  </a:cubicBezTo>
                  <a:cubicBezTo>
                    <a:pt x="50" y="61"/>
                    <a:pt x="42" y="64"/>
                    <a:pt x="33" y="64"/>
                  </a:cubicBezTo>
                  <a:cubicBezTo>
                    <a:pt x="33" y="64"/>
                    <a:pt x="33" y="64"/>
                    <a:pt x="33" y="64"/>
                  </a:cubicBezTo>
                  <a:cubicBezTo>
                    <a:pt x="25" y="64"/>
                    <a:pt x="17" y="61"/>
                    <a:pt x="10" y="54"/>
                  </a:cubicBezTo>
                  <a:cubicBezTo>
                    <a:pt x="4" y="48"/>
                    <a:pt x="0" y="41"/>
                    <a:pt x="0" y="32"/>
                  </a:cubicBezTo>
                  <a:close/>
                </a:path>
              </a:pathLst>
            </a:custGeom>
            <a:grp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8" name="Line 103">
              <a:extLst>
                <a:ext uri="{FF2B5EF4-FFF2-40B4-BE49-F238E27FC236}">
                  <a16:creationId xmlns:a16="http://schemas.microsoft.com/office/drawing/2014/main" id="{0FF18AE3-D63F-3C4A-9CAF-7816EBDBDAE9}"/>
                </a:ext>
              </a:extLst>
            </p:cNvPr>
            <p:cNvSpPr>
              <a:spLocks noChangeShapeType="1"/>
            </p:cNvSpPr>
            <p:nvPr/>
          </p:nvSpPr>
          <p:spPr bwMode="auto">
            <a:xfrm>
              <a:off x="10883505" y="4265309"/>
              <a:ext cx="0" cy="37900"/>
            </a:xfrm>
            <a:prstGeom prst="line">
              <a:avLst/>
            </a:prstGeom>
            <a:grp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9" name="Line 104">
              <a:extLst>
                <a:ext uri="{FF2B5EF4-FFF2-40B4-BE49-F238E27FC236}">
                  <a16:creationId xmlns:a16="http://schemas.microsoft.com/office/drawing/2014/main" id="{41373BB7-0350-2E4A-9975-6719B0709FEF}"/>
                </a:ext>
              </a:extLst>
            </p:cNvPr>
            <p:cNvSpPr>
              <a:spLocks noChangeShapeType="1"/>
            </p:cNvSpPr>
            <p:nvPr/>
          </p:nvSpPr>
          <p:spPr bwMode="auto">
            <a:xfrm>
              <a:off x="10883505" y="4055956"/>
              <a:ext cx="0" cy="40608"/>
            </a:xfrm>
            <a:prstGeom prst="line">
              <a:avLst/>
            </a:prstGeom>
            <a:grp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0" name="Line 105">
              <a:extLst>
                <a:ext uri="{FF2B5EF4-FFF2-40B4-BE49-F238E27FC236}">
                  <a16:creationId xmlns:a16="http://schemas.microsoft.com/office/drawing/2014/main" id="{9481ADF9-EFE2-FB46-AE69-3502E26D226C}"/>
                </a:ext>
              </a:extLst>
            </p:cNvPr>
            <p:cNvSpPr>
              <a:spLocks noChangeShapeType="1"/>
            </p:cNvSpPr>
            <p:nvPr/>
          </p:nvSpPr>
          <p:spPr bwMode="auto">
            <a:xfrm>
              <a:off x="10956598" y="4221994"/>
              <a:ext cx="32486" cy="18048"/>
            </a:xfrm>
            <a:prstGeom prst="line">
              <a:avLst/>
            </a:prstGeom>
            <a:grp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1" name="Line 106">
              <a:extLst>
                <a:ext uri="{FF2B5EF4-FFF2-40B4-BE49-F238E27FC236}">
                  <a16:creationId xmlns:a16="http://schemas.microsoft.com/office/drawing/2014/main" id="{19E6B6E5-DB36-054D-B68D-B5AC4502ED64}"/>
                </a:ext>
              </a:extLst>
            </p:cNvPr>
            <p:cNvSpPr>
              <a:spLocks noChangeShapeType="1"/>
            </p:cNvSpPr>
            <p:nvPr/>
          </p:nvSpPr>
          <p:spPr bwMode="auto">
            <a:xfrm>
              <a:off x="10776121" y="4118220"/>
              <a:ext cx="35193" cy="19852"/>
            </a:xfrm>
            <a:prstGeom prst="line">
              <a:avLst/>
            </a:prstGeom>
            <a:grp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2" name="Freeform 107">
              <a:extLst>
                <a:ext uri="{FF2B5EF4-FFF2-40B4-BE49-F238E27FC236}">
                  <a16:creationId xmlns:a16="http://schemas.microsoft.com/office/drawing/2014/main" id="{6B688129-9ACB-1147-A966-607900F85550}"/>
                </a:ext>
              </a:extLst>
            </p:cNvPr>
            <p:cNvSpPr>
              <a:spLocks/>
            </p:cNvSpPr>
            <p:nvPr/>
          </p:nvSpPr>
          <p:spPr bwMode="auto">
            <a:xfrm>
              <a:off x="10776121" y="4221994"/>
              <a:ext cx="34291" cy="19852"/>
            </a:xfrm>
            <a:custGeom>
              <a:avLst/>
              <a:gdLst>
                <a:gd name="T0" fmla="*/ 31 w 31"/>
                <a:gd name="T1" fmla="*/ 0 h 18"/>
                <a:gd name="T2" fmla="*/ 0 w 31"/>
                <a:gd name="T3" fmla="*/ 18 h 18"/>
              </a:gdLst>
              <a:ahLst/>
              <a:cxnLst>
                <a:cxn ang="0">
                  <a:pos x="T0" y="T1"/>
                </a:cxn>
                <a:cxn ang="0">
                  <a:pos x="T2" y="T3"/>
                </a:cxn>
              </a:cxnLst>
              <a:rect l="0" t="0" r="r" b="b"/>
              <a:pathLst>
                <a:path w="31" h="18">
                  <a:moveTo>
                    <a:pt x="31" y="0"/>
                  </a:moveTo>
                  <a:cubicBezTo>
                    <a:pt x="12" y="11"/>
                    <a:pt x="0" y="18"/>
                    <a:pt x="0" y="18"/>
                  </a:cubicBezTo>
                </a:path>
              </a:pathLst>
            </a:custGeom>
            <a:grp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3" name="Freeform 108">
              <a:extLst>
                <a:ext uri="{FF2B5EF4-FFF2-40B4-BE49-F238E27FC236}">
                  <a16:creationId xmlns:a16="http://schemas.microsoft.com/office/drawing/2014/main" id="{53EDB539-5171-AA48-AD28-09FB959C87AC}"/>
                </a:ext>
              </a:extLst>
            </p:cNvPr>
            <p:cNvSpPr>
              <a:spLocks/>
            </p:cNvSpPr>
            <p:nvPr/>
          </p:nvSpPr>
          <p:spPr bwMode="auto">
            <a:xfrm>
              <a:off x="10955696" y="4118220"/>
              <a:ext cx="33389" cy="19852"/>
            </a:xfrm>
            <a:custGeom>
              <a:avLst/>
              <a:gdLst>
                <a:gd name="T0" fmla="*/ 30 w 30"/>
                <a:gd name="T1" fmla="*/ 0 h 18"/>
                <a:gd name="T2" fmla="*/ 0 w 30"/>
                <a:gd name="T3" fmla="*/ 18 h 18"/>
              </a:gdLst>
              <a:ahLst/>
              <a:cxnLst>
                <a:cxn ang="0">
                  <a:pos x="T0" y="T1"/>
                </a:cxn>
                <a:cxn ang="0">
                  <a:pos x="T2" y="T3"/>
                </a:cxn>
              </a:cxnLst>
              <a:rect l="0" t="0" r="r" b="b"/>
              <a:pathLst>
                <a:path w="30" h="18">
                  <a:moveTo>
                    <a:pt x="30" y="0"/>
                  </a:moveTo>
                  <a:cubicBezTo>
                    <a:pt x="30" y="0"/>
                    <a:pt x="18" y="7"/>
                    <a:pt x="0" y="18"/>
                  </a:cubicBezTo>
                </a:path>
              </a:pathLst>
            </a:custGeom>
            <a:grp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4" name="Freeform 109">
              <a:extLst>
                <a:ext uri="{FF2B5EF4-FFF2-40B4-BE49-F238E27FC236}">
                  <a16:creationId xmlns:a16="http://schemas.microsoft.com/office/drawing/2014/main" id="{25CB532D-0182-1F44-A75F-CF404DD1B4EC}"/>
                </a:ext>
              </a:extLst>
            </p:cNvPr>
            <p:cNvSpPr>
              <a:spLocks/>
            </p:cNvSpPr>
            <p:nvPr/>
          </p:nvSpPr>
          <p:spPr bwMode="auto">
            <a:xfrm>
              <a:off x="10799583" y="4095661"/>
              <a:ext cx="167844" cy="168746"/>
            </a:xfrm>
            <a:custGeom>
              <a:avLst/>
              <a:gdLst>
                <a:gd name="T0" fmla="*/ 152 w 152"/>
                <a:gd name="T1" fmla="*/ 77 h 152"/>
                <a:gd name="T2" fmla="*/ 142 w 152"/>
                <a:gd name="T3" fmla="*/ 114 h 152"/>
                <a:gd name="T4" fmla="*/ 76 w 152"/>
                <a:gd name="T5" fmla="*/ 152 h 152"/>
                <a:gd name="T6" fmla="*/ 10 w 152"/>
                <a:gd name="T7" fmla="*/ 114 h 152"/>
                <a:gd name="T8" fmla="*/ 0 w 152"/>
                <a:gd name="T9" fmla="*/ 76 h 152"/>
                <a:gd name="T10" fmla="*/ 11 w 152"/>
                <a:gd name="T11" fmla="*/ 38 h 152"/>
                <a:gd name="T12" fmla="*/ 76 w 152"/>
                <a:gd name="T13" fmla="*/ 0 h 152"/>
                <a:gd name="T14" fmla="*/ 141 w 152"/>
                <a:gd name="T15" fmla="*/ 37 h 152"/>
                <a:gd name="T16" fmla="*/ 152 w 152"/>
                <a:gd name="T17" fmla="*/ 7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52">
                  <a:moveTo>
                    <a:pt x="152" y="77"/>
                  </a:moveTo>
                  <a:cubicBezTo>
                    <a:pt x="152" y="90"/>
                    <a:pt x="148" y="103"/>
                    <a:pt x="142" y="114"/>
                  </a:cubicBezTo>
                  <a:cubicBezTo>
                    <a:pt x="129" y="137"/>
                    <a:pt x="105" y="152"/>
                    <a:pt x="76" y="152"/>
                  </a:cubicBezTo>
                  <a:cubicBezTo>
                    <a:pt x="47" y="152"/>
                    <a:pt x="23" y="137"/>
                    <a:pt x="10" y="114"/>
                  </a:cubicBezTo>
                  <a:cubicBezTo>
                    <a:pt x="4" y="103"/>
                    <a:pt x="0" y="90"/>
                    <a:pt x="0" y="76"/>
                  </a:cubicBezTo>
                  <a:cubicBezTo>
                    <a:pt x="0" y="62"/>
                    <a:pt x="4" y="49"/>
                    <a:pt x="11" y="38"/>
                  </a:cubicBezTo>
                  <a:cubicBezTo>
                    <a:pt x="24" y="16"/>
                    <a:pt x="49" y="0"/>
                    <a:pt x="76" y="0"/>
                  </a:cubicBezTo>
                  <a:cubicBezTo>
                    <a:pt x="104" y="0"/>
                    <a:pt x="128" y="15"/>
                    <a:pt x="141" y="37"/>
                  </a:cubicBezTo>
                  <a:cubicBezTo>
                    <a:pt x="148" y="49"/>
                    <a:pt x="152" y="62"/>
                    <a:pt x="152" y="77"/>
                  </a:cubicBezTo>
                  <a:close/>
                </a:path>
              </a:pathLst>
            </a:custGeom>
            <a:grp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99" name="Group 198">
            <a:extLst>
              <a:ext uri="{FF2B5EF4-FFF2-40B4-BE49-F238E27FC236}">
                <a16:creationId xmlns:a16="http://schemas.microsoft.com/office/drawing/2014/main" id="{B7BEEC1C-A8DE-C643-81A1-75EC33EDCBF9}"/>
              </a:ext>
            </a:extLst>
          </p:cNvPr>
          <p:cNvGrpSpPr>
            <a:grpSpLocks noChangeAspect="1"/>
          </p:cNvGrpSpPr>
          <p:nvPr/>
        </p:nvGrpSpPr>
        <p:grpSpPr>
          <a:xfrm>
            <a:off x="1801683" y="5246754"/>
            <a:ext cx="204033" cy="348101"/>
            <a:chOff x="666601" y="5432686"/>
            <a:chExt cx="258687" cy="441346"/>
          </a:xfrm>
          <a:noFill/>
        </p:grpSpPr>
        <p:sp>
          <p:nvSpPr>
            <p:cNvPr id="200" name="Freeform 113">
              <a:extLst>
                <a:ext uri="{FF2B5EF4-FFF2-40B4-BE49-F238E27FC236}">
                  <a16:creationId xmlns:a16="http://schemas.microsoft.com/office/drawing/2014/main" id="{D37830C1-BD63-5146-B8F3-0E0788365B62}"/>
                </a:ext>
              </a:extLst>
            </p:cNvPr>
            <p:cNvSpPr>
              <a:spLocks noEditPoints="1"/>
            </p:cNvSpPr>
            <p:nvPr/>
          </p:nvSpPr>
          <p:spPr bwMode="auto">
            <a:xfrm>
              <a:off x="666601" y="5432686"/>
              <a:ext cx="258687" cy="441346"/>
            </a:xfrm>
            <a:custGeom>
              <a:avLst/>
              <a:gdLst>
                <a:gd name="T0" fmla="*/ 188 w 212"/>
                <a:gd name="T1" fmla="*/ 0 h 364"/>
                <a:gd name="T2" fmla="*/ 24 w 212"/>
                <a:gd name="T3" fmla="*/ 0 h 364"/>
                <a:gd name="T4" fmla="*/ 0 w 212"/>
                <a:gd name="T5" fmla="*/ 24 h 364"/>
                <a:gd name="T6" fmla="*/ 0 w 212"/>
                <a:gd name="T7" fmla="*/ 340 h 364"/>
                <a:gd name="T8" fmla="*/ 24 w 212"/>
                <a:gd name="T9" fmla="*/ 364 h 364"/>
                <a:gd name="T10" fmla="*/ 188 w 212"/>
                <a:gd name="T11" fmla="*/ 364 h 364"/>
                <a:gd name="T12" fmla="*/ 212 w 212"/>
                <a:gd name="T13" fmla="*/ 340 h 364"/>
                <a:gd name="T14" fmla="*/ 212 w 212"/>
                <a:gd name="T15" fmla="*/ 24 h 364"/>
                <a:gd name="T16" fmla="*/ 188 w 212"/>
                <a:gd name="T17" fmla="*/ 0 h 364"/>
                <a:gd name="T18" fmla="*/ 204 w 212"/>
                <a:gd name="T19" fmla="*/ 340 h 364"/>
                <a:gd name="T20" fmla="*/ 188 w 212"/>
                <a:gd name="T21" fmla="*/ 356 h 364"/>
                <a:gd name="T22" fmla="*/ 24 w 212"/>
                <a:gd name="T23" fmla="*/ 356 h 364"/>
                <a:gd name="T24" fmla="*/ 8 w 212"/>
                <a:gd name="T25" fmla="*/ 340 h 364"/>
                <a:gd name="T26" fmla="*/ 8 w 212"/>
                <a:gd name="T27" fmla="*/ 282 h 364"/>
                <a:gd name="T28" fmla="*/ 204 w 212"/>
                <a:gd name="T29" fmla="*/ 282 h 364"/>
                <a:gd name="T30" fmla="*/ 204 w 212"/>
                <a:gd name="T31" fmla="*/ 340 h 364"/>
                <a:gd name="T32" fmla="*/ 204 w 212"/>
                <a:gd name="T33" fmla="*/ 274 h 364"/>
                <a:gd name="T34" fmla="*/ 8 w 212"/>
                <a:gd name="T35" fmla="*/ 274 h 364"/>
                <a:gd name="T36" fmla="*/ 8 w 212"/>
                <a:gd name="T37" fmla="*/ 67 h 364"/>
                <a:gd name="T38" fmla="*/ 204 w 212"/>
                <a:gd name="T39" fmla="*/ 67 h 364"/>
                <a:gd name="T40" fmla="*/ 204 w 212"/>
                <a:gd name="T41" fmla="*/ 274 h 364"/>
                <a:gd name="T42" fmla="*/ 204 w 212"/>
                <a:gd name="T43" fmla="*/ 59 h 364"/>
                <a:gd name="T44" fmla="*/ 8 w 212"/>
                <a:gd name="T45" fmla="*/ 59 h 364"/>
                <a:gd name="T46" fmla="*/ 8 w 212"/>
                <a:gd name="T47" fmla="*/ 24 h 364"/>
                <a:gd name="T48" fmla="*/ 24 w 212"/>
                <a:gd name="T49" fmla="*/ 8 h 364"/>
                <a:gd name="T50" fmla="*/ 188 w 212"/>
                <a:gd name="T51" fmla="*/ 8 h 364"/>
                <a:gd name="T52" fmla="*/ 204 w 212"/>
                <a:gd name="T53" fmla="*/ 24 h 364"/>
                <a:gd name="T54" fmla="*/ 204 w 212"/>
                <a:gd name="T55" fmla="*/ 5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2" h="364">
                  <a:moveTo>
                    <a:pt x="188" y="0"/>
                  </a:moveTo>
                  <a:cubicBezTo>
                    <a:pt x="24" y="0"/>
                    <a:pt x="24" y="0"/>
                    <a:pt x="24" y="0"/>
                  </a:cubicBezTo>
                  <a:cubicBezTo>
                    <a:pt x="11" y="0"/>
                    <a:pt x="0" y="11"/>
                    <a:pt x="0" y="24"/>
                  </a:cubicBezTo>
                  <a:cubicBezTo>
                    <a:pt x="0" y="340"/>
                    <a:pt x="0" y="340"/>
                    <a:pt x="0" y="340"/>
                  </a:cubicBezTo>
                  <a:cubicBezTo>
                    <a:pt x="0" y="353"/>
                    <a:pt x="11" y="364"/>
                    <a:pt x="24" y="364"/>
                  </a:cubicBezTo>
                  <a:cubicBezTo>
                    <a:pt x="188" y="364"/>
                    <a:pt x="188" y="364"/>
                    <a:pt x="188" y="364"/>
                  </a:cubicBezTo>
                  <a:cubicBezTo>
                    <a:pt x="201" y="364"/>
                    <a:pt x="212" y="353"/>
                    <a:pt x="212" y="340"/>
                  </a:cubicBezTo>
                  <a:cubicBezTo>
                    <a:pt x="212" y="24"/>
                    <a:pt x="212" y="24"/>
                    <a:pt x="212" y="24"/>
                  </a:cubicBezTo>
                  <a:cubicBezTo>
                    <a:pt x="212" y="11"/>
                    <a:pt x="201" y="0"/>
                    <a:pt x="188" y="0"/>
                  </a:cubicBezTo>
                  <a:close/>
                  <a:moveTo>
                    <a:pt x="204" y="340"/>
                  </a:moveTo>
                  <a:cubicBezTo>
                    <a:pt x="204" y="349"/>
                    <a:pt x="197" y="356"/>
                    <a:pt x="188" y="356"/>
                  </a:cubicBezTo>
                  <a:cubicBezTo>
                    <a:pt x="24" y="356"/>
                    <a:pt x="24" y="356"/>
                    <a:pt x="24" y="356"/>
                  </a:cubicBezTo>
                  <a:cubicBezTo>
                    <a:pt x="15" y="356"/>
                    <a:pt x="8" y="349"/>
                    <a:pt x="8" y="340"/>
                  </a:cubicBezTo>
                  <a:cubicBezTo>
                    <a:pt x="8" y="282"/>
                    <a:pt x="8" y="282"/>
                    <a:pt x="8" y="282"/>
                  </a:cubicBezTo>
                  <a:cubicBezTo>
                    <a:pt x="204" y="282"/>
                    <a:pt x="204" y="282"/>
                    <a:pt x="204" y="282"/>
                  </a:cubicBezTo>
                  <a:lnTo>
                    <a:pt x="204" y="340"/>
                  </a:lnTo>
                  <a:close/>
                  <a:moveTo>
                    <a:pt x="204" y="274"/>
                  </a:moveTo>
                  <a:cubicBezTo>
                    <a:pt x="8" y="274"/>
                    <a:pt x="8" y="274"/>
                    <a:pt x="8" y="274"/>
                  </a:cubicBezTo>
                  <a:cubicBezTo>
                    <a:pt x="8" y="67"/>
                    <a:pt x="8" y="67"/>
                    <a:pt x="8" y="67"/>
                  </a:cubicBezTo>
                  <a:cubicBezTo>
                    <a:pt x="204" y="67"/>
                    <a:pt x="204" y="67"/>
                    <a:pt x="204" y="67"/>
                  </a:cubicBezTo>
                  <a:lnTo>
                    <a:pt x="204" y="274"/>
                  </a:lnTo>
                  <a:close/>
                  <a:moveTo>
                    <a:pt x="204" y="59"/>
                  </a:moveTo>
                  <a:cubicBezTo>
                    <a:pt x="8" y="59"/>
                    <a:pt x="8" y="59"/>
                    <a:pt x="8" y="59"/>
                  </a:cubicBezTo>
                  <a:cubicBezTo>
                    <a:pt x="8" y="24"/>
                    <a:pt x="8" y="24"/>
                    <a:pt x="8" y="24"/>
                  </a:cubicBezTo>
                  <a:cubicBezTo>
                    <a:pt x="8" y="15"/>
                    <a:pt x="15" y="8"/>
                    <a:pt x="24" y="8"/>
                  </a:cubicBezTo>
                  <a:cubicBezTo>
                    <a:pt x="188" y="8"/>
                    <a:pt x="188" y="8"/>
                    <a:pt x="188" y="8"/>
                  </a:cubicBezTo>
                  <a:cubicBezTo>
                    <a:pt x="197" y="8"/>
                    <a:pt x="204" y="15"/>
                    <a:pt x="204" y="24"/>
                  </a:cubicBezTo>
                  <a:lnTo>
                    <a:pt x="204" y="59"/>
                  </a:lnTo>
                  <a:close/>
                </a:path>
              </a:pathLst>
            </a:custGeom>
            <a:grpFill/>
            <a:ln w="6350">
              <a:solidFill>
                <a:schemeClr val="tx1"/>
              </a:solidFill>
            </a:ln>
          </p:spPr>
          <p:txBody>
            <a:bodyPr vert="horz" wrap="square" lIns="130027" tIns="65013" rIns="130027" bIns="65013" numCol="1" anchor="t" anchorCtr="0" compatLnSpc="1">
              <a:prstTxWarp prst="textNoShape">
                <a:avLst/>
              </a:prstTxWarp>
            </a:bodyPr>
            <a:lstStyle/>
            <a:p>
              <a:pPr algn="ctr" defTabSz="1300277" eaLnBrk="0" fontAlgn="base" hangingPunct="0">
                <a:spcBef>
                  <a:spcPct val="0"/>
                </a:spcBef>
                <a:spcAft>
                  <a:spcPct val="0"/>
                </a:spcAft>
                <a:defRPr/>
              </a:pPr>
              <a:endParaRPr lang="en-US" sz="1991" b="1" dirty="0">
                <a:solidFill>
                  <a:prstClr val="black"/>
                </a:solidFill>
                <a:latin typeface="Arial" panose="020B0604020202020204" pitchFamily="34" charset="0"/>
              </a:endParaRPr>
            </a:p>
          </p:txBody>
        </p:sp>
        <p:sp>
          <p:nvSpPr>
            <p:cNvPr id="201" name="Oval 114">
              <a:extLst>
                <a:ext uri="{FF2B5EF4-FFF2-40B4-BE49-F238E27FC236}">
                  <a16:creationId xmlns:a16="http://schemas.microsoft.com/office/drawing/2014/main" id="{23AC2FB9-6FD6-8C47-809A-C6A1B9188E78}"/>
                </a:ext>
              </a:extLst>
            </p:cNvPr>
            <p:cNvSpPr>
              <a:spLocks noChangeArrowheads="1"/>
            </p:cNvSpPr>
            <p:nvPr/>
          </p:nvSpPr>
          <p:spPr bwMode="auto">
            <a:xfrm>
              <a:off x="776198" y="5800967"/>
              <a:ext cx="39494" cy="39494"/>
            </a:xfrm>
            <a:prstGeom prst="ellipse">
              <a:avLst/>
            </a:prstGeom>
            <a:grpFill/>
            <a:ln w="6350">
              <a:solidFill>
                <a:schemeClr val="tx1"/>
              </a:solidFill>
            </a:ln>
          </p:spPr>
          <p:txBody>
            <a:bodyPr vert="horz" wrap="square" lIns="130027" tIns="65013" rIns="130027" bIns="65013" numCol="1" anchor="t" anchorCtr="0" compatLnSpc="1">
              <a:prstTxWarp prst="textNoShape">
                <a:avLst/>
              </a:prstTxWarp>
            </a:bodyPr>
            <a:lstStyle/>
            <a:p>
              <a:pPr algn="ctr" defTabSz="1300277" eaLnBrk="0" fontAlgn="base" hangingPunct="0">
                <a:spcBef>
                  <a:spcPct val="0"/>
                </a:spcBef>
                <a:spcAft>
                  <a:spcPct val="0"/>
                </a:spcAft>
                <a:defRPr/>
              </a:pPr>
              <a:endParaRPr lang="en-US" sz="1991" b="1" dirty="0">
                <a:solidFill>
                  <a:prstClr val="black"/>
                </a:solidFill>
                <a:latin typeface="Arial" panose="020B0604020202020204" pitchFamily="34" charset="0"/>
              </a:endParaRPr>
            </a:p>
          </p:txBody>
        </p:sp>
      </p:grpSp>
      <p:grpSp>
        <p:nvGrpSpPr>
          <p:cNvPr id="202" name="Group 201">
            <a:extLst>
              <a:ext uri="{FF2B5EF4-FFF2-40B4-BE49-F238E27FC236}">
                <a16:creationId xmlns:a16="http://schemas.microsoft.com/office/drawing/2014/main" id="{385DF02A-9DF4-834C-8369-3CFB0B270D93}"/>
              </a:ext>
            </a:extLst>
          </p:cNvPr>
          <p:cNvGrpSpPr>
            <a:grpSpLocks noChangeAspect="1"/>
          </p:cNvGrpSpPr>
          <p:nvPr/>
        </p:nvGrpSpPr>
        <p:grpSpPr>
          <a:xfrm>
            <a:off x="2307114" y="5235230"/>
            <a:ext cx="381036" cy="334377"/>
            <a:chOff x="3751235" y="5492230"/>
            <a:chExt cx="439488" cy="385671"/>
          </a:xfrm>
          <a:solidFill>
            <a:schemeClr val="bg1">
              <a:lumMod val="50000"/>
            </a:schemeClr>
          </a:solidFill>
        </p:grpSpPr>
        <p:sp>
          <p:nvSpPr>
            <p:cNvPr id="203" name="Freeform 133">
              <a:extLst>
                <a:ext uri="{FF2B5EF4-FFF2-40B4-BE49-F238E27FC236}">
                  <a16:creationId xmlns:a16="http://schemas.microsoft.com/office/drawing/2014/main" id="{212C76C1-C278-AC4A-9F7F-ABC3D4DDBEF8}"/>
                </a:ext>
              </a:extLst>
            </p:cNvPr>
            <p:cNvSpPr>
              <a:spLocks noEditPoints="1"/>
            </p:cNvSpPr>
            <p:nvPr/>
          </p:nvSpPr>
          <p:spPr bwMode="auto">
            <a:xfrm>
              <a:off x="3751235" y="5492230"/>
              <a:ext cx="439488" cy="385671"/>
            </a:xfrm>
            <a:custGeom>
              <a:avLst/>
              <a:gdLst>
                <a:gd name="T0" fmla="*/ 356 w 400"/>
                <a:gd name="T1" fmla="*/ 149 h 351"/>
                <a:gd name="T2" fmla="*/ 313 w 400"/>
                <a:gd name="T3" fmla="*/ 30 h 351"/>
                <a:gd name="T4" fmla="*/ 253 w 400"/>
                <a:gd name="T5" fmla="*/ 27 h 351"/>
                <a:gd name="T6" fmla="*/ 117 w 400"/>
                <a:gd name="T7" fmla="*/ 0 h 351"/>
                <a:gd name="T8" fmla="*/ 98 w 400"/>
                <a:gd name="T9" fmla="*/ 54 h 351"/>
                <a:gd name="T10" fmla="*/ 30 w 400"/>
                <a:gd name="T11" fmla="*/ 146 h 351"/>
                <a:gd name="T12" fmla="*/ 30 w 400"/>
                <a:gd name="T13" fmla="*/ 206 h 351"/>
                <a:gd name="T14" fmla="*/ 98 w 400"/>
                <a:gd name="T15" fmla="*/ 297 h 351"/>
                <a:gd name="T16" fmla="*/ 117 w 400"/>
                <a:gd name="T17" fmla="*/ 351 h 351"/>
                <a:gd name="T18" fmla="*/ 253 w 400"/>
                <a:gd name="T19" fmla="*/ 324 h 351"/>
                <a:gd name="T20" fmla="*/ 313 w 400"/>
                <a:gd name="T21" fmla="*/ 321 h 351"/>
                <a:gd name="T22" fmla="*/ 356 w 400"/>
                <a:gd name="T23" fmla="*/ 202 h 351"/>
                <a:gd name="T24" fmla="*/ 400 w 400"/>
                <a:gd name="T25" fmla="*/ 176 h 351"/>
                <a:gd name="T26" fmla="*/ 283 w 400"/>
                <a:gd name="T27" fmla="*/ 7 h 351"/>
                <a:gd name="T28" fmla="*/ 296 w 400"/>
                <a:gd name="T29" fmla="*/ 51 h 351"/>
                <a:gd name="T30" fmla="*/ 283 w 400"/>
                <a:gd name="T31" fmla="*/ 54 h 351"/>
                <a:gd name="T32" fmla="*/ 283 w 400"/>
                <a:gd name="T33" fmla="*/ 7 h 351"/>
                <a:gd name="T34" fmla="*/ 117 w 400"/>
                <a:gd name="T35" fmla="*/ 7 h 351"/>
                <a:gd name="T36" fmla="*/ 117 w 400"/>
                <a:gd name="T37" fmla="*/ 54 h 351"/>
                <a:gd name="T38" fmla="*/ 94 w 400"/>
                <a:gd name="T39" fmla="*/ 30 h 351"/>
                <a:gd name="T40" fmla="*/ 31 w 400"/>
                <a:gd name="T41" fmla="*/ 152 h 351"/>
                <a:gd name="T42" fmla="*/ 43 w 400"/>
                <a:gd name="T43" fmla="*/ 156 h 351"/>
                <a:gd name="T44" fmla="*/ 43 w 400"/>
                <a:gd name="T45" fmla="*/ 195 h 351"/>
                <a:gd name="T46" fmla="*/ 7 w 400"/>
                <a:gd name="T47" fmla="*/ 176 h 351"/>
                <a:gd name="T48" fmla="*/ 93 w 400"/>
                <a:gd name="T49" fmla="*/ 321 h 351"/>
                <a:gd name="T50" fmla="*/ 117 w 400"/>
                <a:gd name="T51" fmla="*/ 298 h 351"/>
                <a:gd name="T52" fmla="*/ 117 w 400"/>
                <a:gd name="T53" fmla="*/ 345 h 351"/>
                <a:gd name="T54" fmla="*/ 283 w 400"/>
                <a:gd name="T55" fmla="*/ 345 h 351"/>
                <a:gd name="T56" fmla="*/ 283 w 400"/>
                <a:gd name="T57" fmla="*/ 298 h 351"/>
                <a:gd name="T58" fmla="*/ 295 w 400"/>
                <a:gd name="T59" fmla="*/ 302 h 351"/>
                <a:gd name="T60" fmla="*/ 296 w 400"/>
                <a:gd name="T61" fmla="*/ 294 h 351"/>
                <a:gd name="T62" fmla="*/ 253 w 400"/>
                <a:gd name="T63" fmla="*/ 318 h 351"/>
                <a:gd name="T64" fmla="*/ 117 w 400"/>
                <a:gd name="T65" fmla="*/ 292 h 351"/>
                <a:gd name="T66" fmla="*/ 49 w 400"/>
                <a:gd name="T67" fmla="*/ 200 h 351"/>
                <a:gd name="T68" fmla="*/ 49 w 400"/>
                <a:gd name="T69" fmla="*/ 152 h 351"/>
                <a:gd name="T70" fmla="*/ 117 w 400"/>
                <a:gd name="T71" fmla="*/ 60 h 351"/>
                <a:gd name="T72" fmla="*/ 253 w 400"/>
                <a:gd name="T73" fmla="*/ 34 h 351"/>
                <a:gd name="T74" fmla="*/ 296 w 400"/>
                <a:gd name="T75" fmla="*/ 58 h 351"/>
                <a:gd name="T76" fmla="*/ 340 w 400"/>
                <a:gd name="T77" fmla="*/ 176 h 351"/>
                <a:gd name="T78" fmla="*/ 296 w 400"/>
                <a:gd name="T79" fmla="*/ 294 h 351"/>
                <a:gd name="T80" fmla="*/ 357 w 400"/>
                <a:gd name="T81" fmla="*/ 196 h 351"/>
                <a:gd name="T82" fmla="*/ 357 w 400"/>
                <a:gd name="T83" fmla="*/ 157 h 351"/>
                <a:gd name="T84" fmla="*/ 369 w 400"/>
                <a:gd name="T85" fmla="*/ 153 h 351"/>
                <a:gd name="T86" fmla="*/ 369 w 400"/>
                <a:gd name="T87" fmla="*/ 20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0" h="351">
                  <a:moveTo>
                    <a:pt x="369" y="146"/>
                  </a:moveTo>
                  <a:cubicBezTo>
                    <a:pt x="365" y="146"/>
                    <a:pt x="360" y="147"/>
                    <a:pt x="356" y="149"/>
                  </a:cubicBezTo>
                  <a:cubicBezTo>
                    <a:pt x="302" y="54"/>
                    <a:pt x="302" y="54"/>
                    <a:pt x="302" y="54"/>
                  </a:cubicBezTo>
                  <a:cubicBezTo>
                    <a:pt x="309" y="48"/>
                    <a:pt x="313" y="40"/>
                    <a:pt x="313" y="30"/>
                  </a:cubicBezTo>
                  <a:cubicBezTo>
                    <a:pt x="313" y="14"/>
                    <a:pt x="300" y="0"/>
                    <a:pt x="283" y="0"/>
                  </a:cubicBezTo>
                  <a:cubicBezTo>
                    <a:pt x="268" y="0"/>
                    <a:pt x="255" y="12"/>
                    <a:pt x="253" y="27"/>
                  </a:cubicBezTo>
                  <a:cubicBezTo>
                    <a:pt x="147" y="27"/>
                    <a:pt x="147" y="27"/>
                    <a:pt x="147" y="27"/>
                  </a:cubicBezTo>
                  <a:cubicBezTo>
                    <a:pt x="145" y="12"/>
                    <a:pt x="132" y="0"/>
                    <a:pt x="117" y="0"/>
                  </a:cubicBezTo>
                  <a:cubicBezTo>
                    <a:pt x="100" y="0"/>
                    <a:pt x="87" y="14"/>
                    <a:pt x="87" y="30"/>
                  </a:cubicBezTo>
                  <a:cubicBezTo>
                    <a:pt x="87" y="40"/>
                    <a:pt x="91" y="48"/>
                    <a:pt x="98" y="54"/>
                  </a:cubicBezTo>
                  <a:cubicBezTo>
                    <a:pt x="44" y="149"/>
                    <a:pt x="44" y="149"/>
                    <a:pt x="44" y="149"/>
                  </a:cubicBezTo>
                  <a:cubicBezTo>
                    <a:pt x="40" y="147"/>
                    <a:pt x="35" y="146"/>
                    <a:pt x="30" y="146"/>
                  </a:cubicBezTo>
                  <a:cubicBezTo>
                    <a:pt x="14" y="146"/>
                    <a:pt x="0" y="159"/>
                    <a:pt x="0" y="176"/>
                  </a:cubicBezTo>
                  <a:cubicBezTo>
                    <a:pt x="0" y="192"/>
                    <a:pt x="14" y="206"/>
                    <a:pt x="30" y="206"/>
                  </a:cubicBezTo>
                  <a:cubicBezTo>
                    <a:pt x="35" y="206"/>
                    <a:pt x="39" y="204"/>
                    <a:pt x="44" y="202"/>
                  </a:cubicBezTo>
                  <a:cubicBezTo>
                    <a:pt x="98" y="297"/>
                    <a:pt x="98" y="297"/>
                    <a:pt x="98" y="297"/>
                  </a:cubicBezTo>
                  <a:cubicBezTo>
                    <a:pt x="91" y="303"/>
                    <a:pt x="87" y="312"/>
                    <a:pt x="87" y="321"/>
                  </a:cubicBezTo>
                  <a:cubicBezTo>
                    <a:pt x="87" y="337"/>
                    <a:pt x="100" y="351"/>
                    <a:pt x="117" y="351"/>
                  </a:cubicBezTo>
                  <a:cubicBezTo>
                    <a:pt x="132" y="351"/>
                    <a:pt x="145" y="339"/>
                    <a:pt x="147" y="324"/>
                  </a:cubicBezTo>
                  <a:cubicBezTo>
                    <a:pt x="253" y="324"/>
                    <a:pt x="253" y="324"/>
                    <a:pt x="253" y="324"/>
                  </a:cubicBezTo>
                  <a:cubicBezTo>
                    <a:pt x="255" y="339"/>
                    <a:pt x="268" y="351"/>
                    <a:pt x="283" y="351"/>
                  </a:cubicBezTo>
                  <a:cubicBezTo>
                    <a:pt x="300" y="351"/>
                    <a:pt x="313" y="337"/>
                    <a:pt x="313" y="321"/>
                  </a:cubicBezTo>
                  <a:cubicBezTo>
                    <a:pt x="313" y="312"/>
                    <a:pt x="309" y="303"/>
                    <a:pt x="302" y="297"/>
                  </a:cubicBezTo>
                  <a:cubicBezTo>
                    <a:pt x="356" y="202"/>
                    <a:pt x="356" y="202"/>
                    <a:pt x="356" y="202"/>
                  </a:cubicBezTo>
                  <a:cubicBezTo>
                    <a:pt x="360" y="204"/>
                    <a:pt x="365" y="206"/>
                    <a:pt x="370" y="206"/>
                  </a:cubicBezTo>
                  <a:cubicBezTo>
                    <a:pt x="386" y="206"/>
                    <a:pt x="400" y="192"/>
                    <a:pt x="400" y="176"/>
                  </a:cubicBezTo>
                  <a:cubicBezTo>
                    <a:pt x="399" y="160"/>
                    <a:pt x="386" y="146"/>
                    <a:pt x="369" y="146"/>
                  </a:cubicBezTo>
                  <a:close/>
                  <a:moveTo>
                    <a:pt x="283" y="7"/>
                  </a:moveTo>
                  <a:cubicBezTo>
                    <a:pt x="296" y="7"/>
                    <a:pt x="307" y="18"/>
                    <a:pt x="307" y="31"/>
                  </a:cubicBezTo>
                  <a:cubicBezTo>
                    <a:pt x="307" y="39"/>
                    <a:pt x="303" y="46"/>
                    <a:pt x="296" y="51"/>
                  </a:cubicBezTo>
                  <a:cubicBezTo>
                    <a:pt x="296" y="51"/>
                    <a:pt x="296" y="51"/>
                    <a:pt x="296" y="51"/>
                  </a:cubicBezTo>
                  <a:cubicBezTo>
                    <a:pt x="292" y="53"/>
                    <a:pt x="288" y="54"/>
                    <a:pt x="283" y="54"/>
                  </a:cubicBezTo>
                  <a:cubicBezTo>
                    <a:pt x="270" y="54"/>
                    <a:pt x="260" y="44"/>
                    <a:pt x="260" y="31"/>
                  </a:cubicBezTo>
                  <a:cubicBezTo>
                    <a:pt x="260" y="18"/>
                    <a:pt x="270" y="7"/>
                    <a:pt x="283" y="7"/>
                  </a:cubicBezTo>
                  <a:close/>
                  <a:moveTo>
                    <a:pt x="94" y="30"/>
                  </a:moveTo>
                  <a:cubicBezTo>
                    <a:pt x="94" y="18"/>
                    <a:pt x="104" y="7"/>
                    <a:pt x="117" y="7"/>
                  </a:cubicBezTo>
                  <a:cubicBezTo>
                    <a:pt x="130" y="7"/>
                    <a:pt x="141" y="17"/>
                    <a:pt x="141" y="30"/>
                  </a:cubicBezTo>
                  <a:cubicBezTo>
                    <a:pt x="141" y="44"/>
                    <a:pt x="130" y="54"/>
                    <a:pt x="117" y="54"/>
                  </a:cubicBezTo>
                  <a:cubicBezTo>
                    <a:pt x="113" y="54"/>
                    <a:pt x="109" y="53"/>
                    <a:pt x="105" y="50"/>
                  </a:cubicBezTo>
                  <a:cubicBezTo>
                    <a:pt x="98" y="46"/>
                    <a:pt x="94" y="39"/>
                    <a:pt x="94" y="30"/>
                  </a:cubicBezTo>
                  <a:close/>
                  <a:moveTo>
                    <a:pt x="7" y="176"/>
                  </a:moveTo>
                  <a:cubicBezTo>
                    <a:pt x="7" y="163"/>
                    <a:pt x="18" y="152"/>
                    <a:pt x="31" y="152"/>
                  </a:cubicBezTo>
                  <a:cubicBezTo>
                    <a:pt x="35" y="152"/>
                    <a:pt x="40" y="154"/>
                    <a:pt x="43" y="156"/>
                  </a:cubicBezTo>
                  <a:cubicBezTo>
                    <a:pt x="43" y="156"/>
                    <a:pt x="43" y="156"/>
                    <a:pt x="43" y="156"/>
                  </a:cubicBezTo>
                  <a:cubicBezTo>
                    <a:pt x="50" y="160"/>
                    <a:pt x="54" y="168"/>
                    <a:pt x="54" y="176"/>
                  </a:cubicBezTo>
                  <a:cubicBezTo>
                    <a:pt x="54" y="184"/>
                    <a:pt x="50" y="191"/>
                    <a:pt x="43" y="195"/>
                  </a:cubicBezTo>
                  <a:cubicBezTo>
                    <a:pt x="40" y="198"/>
                    <a:pt x="35" y="199"/>
                    <a:pt x="31" y="199"/>
                  </a:cubicBezTo>
                  <a:cubicBezTo>
                    <a:pt x="18" y="200"/>
                    <a:pt x="7" y="189"/>
                    <a:pt x="7" y="176"/>
                  </a:cubicBezTo>
                  <a:close/>
                  <a:moveTo>
                    <a:pt x="117" y="345"/>
                  </a:moveTo>
                  <a:cubicBezTo>
                    <a:pt x="104" y="345"/>
                    <a:pt x="93" y="334"/>
                    <a:pt x="93" y="321"/>
                  </a:cubicBezTo>
                  <a:cubicBezTo>
                    <a:pt x="93" y="313"/>
                    <a:pt x="97" y="306"/>
                    <a:pt x="104" y="301"/>
                  </a:cubicBezTo>
                  <a:cubicBezTo>
                    <a:pt x="108" y="299"/>
                    <a:pt x="112" y="298"/>
                    <a:pt x="117" y="298"/>
                  </a:cubicBezTo>
                  <a:cubicBezTo>
                    <a:pt x="130" y="298"/>
                    <a:pt x="140" y="308"/>
                    <a:pt x="140" y="321"/>
                  </a:cubicBezTo>
                  <a:cubicBezTo>
                    <a:pt x="140" y="334"/>
                    <a:pt x="130" y="345"/>
                    <a:pt x="117" y="345"/>
                  </a:cubicBezTo>
                  <a:close/>
                  <a:moveTo>
                    <a:pt x="306" y="322"/>
                  </a:moveTo>
                  <a:cubicBezTo>
                    <a:pt x="306" y="334"/>
                    <a:pt x="296" y="345"/>
                    <a:pt x="283" y="345"/>
                  </a:cubicBezTo>
                  <a:cubicBezTo>
                    <a:pt x="270" y="345"/>
                    <a:pt x="259" y="335"/>
                    <a:pt x="259" y="322"/>
                  </a:cubicBezTo>
                  <a:cubicBezTo>
                    <a:pt x="259" y="308"/>
                    <a:pt x="270" y="298"/>
                    <a:pt x="283" y="298"/>
                  </a:cubicBezTo>
                  <a:cubicBezTo>
                    <a:pt x="287" y="298"/>
                    <a:pt x="291" y="299"/>
                    <a:pt x="295" y="302"/>
                  </a:cubicBezTo>
                  <a:cubicBezTo>
                    <a:pt x="295" y="302"/>
                    <a:pt x="295" y="302"/>
                    <a:pt x="295" y="302"/>
                  </a:cubicBezTo>
                  <a:cubicBezTo>
                    <a:pt x="302" y="306"/>
                    <a:pt x="306" y="313"/>
                    <a:pt x="306" y="322"/>
                  </a:cubicBezTo>
                  <a:close/>
                  <a:moveTo>
                    <a:pt x="296" y="294"/>
                  </a:moveTo>
                  <a:cubicBezTo>
                    <a:pt x="292" y="292"/>
                    <a:pt x="288" y="292"/>
                    <a:pt x="283" y="292"/>
                  </a:cubicBezTo>
                  <a:cubicBezTo>
                    <a:pt x="268" y="292"/>
                    <a:pt x="255" y="303"/>
                    <a:pt x="253" y="318"/>
                  </a:cubicBezTo>
                  <a:cubicBezTo>
                    <a:pt x="147" y="318"/>
                    <a:pt x="147" y="318"/>
                    <a:pt x="147" y="318"/>
                  </a:cubicBezTo>
                  <a:cubicBezTo>
                    <a:pt x="145" y="303"/>
                    <a:pt x="132" y="292"/>
                    <a:pt x="117" y="292"/>
                  </a:cubicBezTo>
                  <a:cubicBezTo>
                    <a:pt x="112" y="292"/>
                    <a:pt x="108" y="292"/>
                    <a:pt x="104" y="294"/>
                  </a:cubicBezTo>
                  <a:cubicBezTo>
                    <a:pt x="49" y="200"/>
                    <a:pt x="49" y="200"/>
                    <a:pt x="49" y="200"/>
                  </a:cubicBezTo>
                  <a:cubicBezTo>
                    <a:pt x="56" y="194"/>
                    <a:pt x="60" y="185"/>
                    <a:pt x="60" y="176"/>
                  </a:cubicBezTo>
                  <a:cubicBezTo>
                    <a:pt x="60" y="167"/>
                    <a:pt x="56" y="158"/>
                    <a:pt x="49" y="152"/>
                  </a:cubicBezTo>
                  <a:cubicBezTo>
                    <a:pt x="104" y="58"/>
                    <a:pt x="104" y="58"/>
                    <a:pt x="104" y="58"/>
                  </a:cubicBezTo>
                  <a:cubicBezTo>
                    <a:pt x="108" y="60"/>
                    <a:pt x="112" y="60"/>
                    <a:pt x="117" y="60"/>
                  </a:cubicBezTo>
                  <a:cubicBezTo>
                    <a:pt x="132" y="60"/>
                    <a:pt x="145" y="49"/>
                    <a:pt x="147" y="34"/>
                  </a:cubicBezTo>
                  <a:cubicBezTo>
                    <a:pt x="253" y="34"/>
                    <a:pt x="253" y="34"/>
                    <a:pt x="253" y="34"/>
                  </a:cubicBezTo>
                  <a:cubicBezTo>
                    <a:pt x="255" y="49"/>
                    <a:pt x="268" y="60"/>
                    <a:pt x="283" y="60"/>
                  </a:cubicBezTo>
                  <a:cubicBezTo>
                    <a:pt x="288" y="60"/>
                    <a:pt x="292" y="60"/>
                    <a:pt x="296" y="58"/>
                  </a:cubicBezTo>
                  <a:cubicBezTo>
                    <a:pt x="351" y="152"/>
                    <a:pt x="351" y="152"/>
                    <a:pt x="351" y="152"/>
                  </a:cubicBezTo>
                  <a:cubicBezTo>
                    <a:pt x="344" y="158"/>
                    <a:pt x="340" y="167"/>
                    <a:pt x="340" y="176"/>
                  </a:cubicBezTo>
                  <a:cubicBezTo>
                    <a:pt x="340" y="185"/>
                    <a:pt x="344" y="194"/>
                    <a:pt x="351" y="200"/>
                  </a:cubicBezTo>
                  <a:lnTo>
                    <a:pt x="296" y="294"/>
                  </a:lnTo>
                  <a:close/>
                  <a:moveTo>
                    <a:pt x="369" y="200"/>
                  </a:moveTo>
                  <a:cubicBezTo>
                    <a:pt x="365" y="200"/>
                    <a:pt x="360" y="198"/>
                    <a:pt x="357" y="196"/>
                  </a:cubicBezTo>
                  <a:cubicBezTo>
                    <a:pt x="350" y="192"/>
                    <a:pt x="346" y="184"/>
                    <a:pt x="346" y="176"/>
                  </a:cubicBezTo>
                  <a:cubicBezTo>
                    <a:pt x="346" y="168"/>
                    <a:pt x="350" y="161"/>
                    <a:pt x="357" y="157"/>
                  </a:cubicBezTo>
                  <a:cubicBezTo>
                    <a:pt x="357" y="157"/>
                    <a:pt x="357" y="157"/>
                    <a:pt x="357" y="157"/>
                  </a:cubicBezTo>
                  <a:cubicBezTo>
                    <a:pt x="360" y="154"/>
                    <a:pt x="365" y="153"/>
                    <a:pt x="369" y="153"/>
                  </a:cubicBezTo>
                  <a:cubicBezTo>
                    <a:pt x="382" y="153"/>
                    <a:pt x="393" y="164"/>
                    <a:pt x="393" y="177"/>
                  </a:cubicBezTo>
                  <a:cubicBezTo>
                    <a:pt x="393" y="190"/>
                    <a:pt x="382" y="200"/>
                    <a:pt x="369" y="200"/>
                  </a:cubicBezTo>
                  <a:close/>
                </a:path>
              </a:pathLst>
            </a:custGeom>
            <a:grpFill/>
            <a:ln w="6350" cap="flat">
              <a:solidFill>
                <a:schemeClr val="tx1"/>
              </a:solidFill>
              <a:prstDash val="solid"/>
              <a:miter lim="800000"/>
              <a:headEnd/>
              <a:tailEnd/>
            </a:ln>
          </p:spPr>
          <p:txBody>
            <a:bodyPr vert="horz" wrap="square" lIns="130027" tIns="65013" rIns="130027" bIns="65013" numCol="1" anchor="t" anchorCtr="0" compatLnSpc="1">
              <a:prstTxWarp prst="textNoShape">
                <a:avLst/>
              </a:prstTxWarp>
            </a:bodyPr>
            <a:lstStyle/>
            <a:p>
              <a:pPr algn="ctr" defTabSz="1300277" eaLnBrk="0" fontAlgn="base" hangingPunct="0">
                <a:spcBef>
                  <a:spcPct val="0"/>
                </a:spcBef>
                <a:spcAft>
                  <a:spcPct val="0"/>
                </a:spcAft>
                <a:defRPr/>
              </a:pPr>
              <a:endParaRPr lang="en-US" sz="1991" b="1" dirty="0">
                <a:solidFill>
                  <a:prstClr val="black"/>
                </a:solidFill>
                <a:latin typeface="Arial" panose="020B0604020202020204" pitchFamily="34" charset="0"/>
              </a:endParaRPr>
            </a:p>
          </p:txBody>
        </p:sp>
        <p:sp>
          <p:nvSpPr>
            <p:cNvPr id="204" name="Freeform 134">
              <a:extLst>
                <a:ext uri="{FF2B5EF4-FFF2-40B4-BE49-F238E27FC236}">
                  <a16:creationId xmlns:a16="http://schemas.microsoft.com/office/drawing/2014/main" id="{51A1C68A-FC07-8342-B8D2-B6863098C9D0}"/>
                </a:ext>
              </a:extLst>
            </p:cNvPr>
            <p:cNvSpPr>
              <a:spLocks/>
            </p:cNvSpPr>
            <p:nvPr/>
          </p:nvSpPr>
          <p:spPr bwMode="auto">
            <a:xfrm>
              <a:off x="3925236" y="5684169"/>
              <a:ext cx="96867" cy="26907"/>
            </a:xfrm>
            <a:custGeom>
              <a:avLst/>
              <a:gdLst>
                <a:gd name="T0" fmla="*/ 44 w 88"/>
                <a:gd name="T1" fmla="*/ 0 h 24"/>
                <a:gd name="T2" fmla="*/ 1 w 88"/>
                <a:gd name="T3" fmla="*/ 17 h 24"/>
                <a:gd name="T4" fmla="*/ 1 w 88"/>
                <a:gd name="T5" fmla="*/ 22 h 24"/>
                <a:gd name="T6" fmla="*/ 6 w 88"/>
                <a:gd name="T7" fmla="*/ 22 h 24"/>
                <a:gd name="T8" fmla="*/ 44 w 88"/>
                <a:gd name="T9" fmla="*/ 7 h 24"/>
                <a:gd name="T10" fmla="*/ 82 w 88"/>
                <a:gd name="T11" fmla="*/ 22 h 24"/>
                <a:gd name="T12" fmla="*/ 84 w 88"/>
                <a:gd name="T13" fmla="*/ 23 h 24"/>
                <a:gd name="T14" fmla="*/ 87 w 88"/>
                <a:gd name="T15" fmla="*/ 22 h 24"/>
                <a:gd name="T16" fmla="*/ 87 w 88"/>
                <a:gd name="T17" fmla="*/ 17 h 24"/>
                <a:gd name="T18" fmla="*/ 44 w 88"/>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24">
                  <a:moveTo>
                    <a:pt x="44" y="0"/>
                  </a:moveTo>
                  <a:cubicBezTo>
                    <a:pt x="28" y="0"/>
                    <a:pt x="13" y="6"/>
                    <a:pt x="1" y="17"/>
                  </a:cubicBezTo>
                  <a:cubicBezTo>
                    <a:pt x="0" y="19"/>
                    <a:pt x="0" y="21"/>
                    <a:pt x="1" y="22"/>
                  </a:cubicBezTo>
                  <a:cubicBezTo>
                    <a:pt x="2" y="24"/>
                    <a:pt x="5" y="23"/>
                    <a:pt x="6" y="22"/>
                  </a:cubicBezTo>
                  <a:cubicBezTo>
                    <a:pt x="16" y="12"/>
                    <a:pt x="30" y="7"/>
                    <a:pt x="44" y="7"/>
                  </a:cubicBezTo>
                  <a:cubicBezTo>
                    <a:pt x="58" y="7"/>
                    <a:pt x="72" y="12"/>
                    <a:pt x="82" y="22"/>
                  </a:cubicBezTo>
                  <a:cubicBezTo>
                    <a:pt x="83" y="23"/>
                    <a:pt x="84" y="23"/>
                    <a:pt x="84" y="23"/>
                  </a:cubicBezTo>
                  <a:cubicBezTo>
                    <a:pt x="85" y="23"/>
                    <a:pt x="86" y="23"/>
                    <a:pt x="87" y="22"/>
                  </a:cubicBezTo>
                  <a:cubicBezTo>
                    <a:pt x="88" y="21"/>
                    <a:pt x="88" y="19"/>
                    <a:pt x="87" y="17"/>
                  </a:cubicBezTo>
                  <a:cubicBezTo>
                    <a:pt x="76" y="6"/>
                    <a:pt x="60" y="0"/>
                    <a:pt x="44" y="0"/>
                  </a:cubicBezTo>
                  <a:close/>
                </a:path>
              </a:pathLst>
            </a:custGeom>
            <a:solidFill>
              <a:schemeClr val="tx1"/>
            </a:solidFill>
            <a:ln w="3175" cap="flat">
              <a:solidFill>
                <a:schemeClr val="tx1"/>
              </a:solidFill>
              <a:prstDash val="solid"/>
              <a:miter lim="800000"/>
              <a:headEnd/>
              <a:tailEnd/>
            </a:ln>
          </p:spPr>
          <p:txBody>
            <a:bodyPr vert="horz" wrap="square" lIns="130027" tIns="65013" rIns="130027" bIns="65013" numCol="1" anchor="t" anchorCtr="0" compatLnSpc="1">
              <a:prstTxWarp prst="textNoShape">
                <a:avLst/>
              </a:prstTxWarp>
            </a:bodyPr>
            <a:lstStyle/>
            <a:p>
              <a:pPr algn="ctr" defTabSz="1300277" eaLnBrk="0" fontAlgn="base" hangingPunct="0">
                <a:spcBef>
                  <a:spcPct val="0"/>
                </a:spcBef>
                <a:spcAft>
                  <a:spcPct val="0"/>
                </a:spcAft>
                <a:defRPr/>
              </a:pPr>
              <a:endParaRPr lang="en-US" sz="1991" b="1" dirty="0">
                <a:solidFill>
                  <a:prstClr val="black"/>
                </a:solidFill>
                <a:latin typeface="Arial" panose="020B0604020202020204" pitchFamily="34" charset="0"/>
              </a:endParaRPr>
            </a:p>
          </p:txBody>
        </p:sp>
        <p:sp>
          <p:nvSpPr>
            <p:cNvPr id="205" name="Freeform 135">
              <a:extLst>
                <a:ext uri="{FF2B5EF4-FFF2-40B4-BE49-F238E27FC236}">
                  <a16:creationId xmlns:a16="http://schemas.microsoft.com/office/drawing/2014/main" id="{2534C976-4729-D249-9C12-F2480286E1E9}"/>
                </a:ext>
              </a:extLst>
            </p:cNvPr>
            <p:cNvSpPr>
              <a:spLocks/>
            </p:cNvSpPr>
            <p:nvPr/>
          </p:nvSpPr>
          <p:spPr bwMode="auto">
            <a:xfrm>
              <a:off x="3897432" y="5634838"/>
              <a:ext cx="153373" cy="48433"/>
            </a:xfrm>
            <a:custGeom>
              <a:avLst/>
              <a:gdLst>
                <a:gd name="T0" fmla="*/ 1 w 139"/>
                <a:gd name="T1" fmla="*/ 38 h 44"/>
                <a:gd name="T2" fmla="*/ 1 w 139"/>
                <a:gd name="T3" fmla="*/ 42 h 44"/>
                <a:gd name="T4" fmla="*/ 6 w 139"/>
                <a:gd name="T5" fmla="*/ 42 h 44"/>
                <a:gd name="T6" fmla="*/ 133 w 139"/>
                <a:gd name="T7" fmla="*/ 42 h 44"/>
                <a:gd name="T8" fmla="*/ 135 w 139"/>
                <a:gd name="T9" fmla="*/ 43 h 44"/>
                <a:gd name="T10" fmla="*/ 137 w 139"/>
                <a:gd name="T11" fmla="*/ 42 h 44"/>
                <a:gd name="T12" fmla="*/ 137 w 139"/>
                <a:gd name="T13" fmla="*/ 38 h 44"/>
                <a:gd name="T14" fmla="*/ 1 w 139"/>
                <a:gd name="T15" fmla="*/ 38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 h="44">
                  <a:moveTo>
                    <a:pt x="1" y="38"/>
                  </a:moveTo>
                  <a:cubicBezTo>
                    <a:pt x="0" y="39"/>
                    <a:pt x="0" y="41"/>
                    <a:pt x="1" y="42"/>
                  </a:cubicBezTo>
                  <a:cubicBezTo>
                    <a:pt x="3" y="44"/>
                    <a:pt x="5" y="44"/>
                    <a:pt x="6" y="42"/>
                  </a:cubicBezTo>
                  <a:cubicBezTo>
                    <a:pt x="41" y="8"/>
                    <a:pt x="98" y="8"/>
                    <a:pt x="133" y="42"/>
                  </a:cubicBezTo>
                  <a:cubicBezTo>
                    <a:pt x="133" y="43"/>
                    <a:pt x="134" y="43"/>
                    <a:pt x="135" y="43"/>
                  </a:cubicBezTo>
                  <a:cubicBezTo>
                    <a:pt x="136" y="43"/>
                    <a:pt x="137" y="43"/>
                    <a:pt x="137" y="42"/>
                  </a:cubicBezTo>
                  <a:cubicBezTo>
                    <a:pt x="139" y="41"/>
                    <a:pt x="139" y="39"/>
                    <a:pt x="137" y="38"/>
                  </a:cubicBezTo>
                  <a:cubicBezTo>
                    <a:pt x="99" y="0"/>
                    <a:pt x="39" y="0"/>
                    <a:pt x="1" y="38"/>
                  </a:cubicBezTo>
                  <a:close/>
                </a:path>
              </a:pathLst>
            </a:custGeom>
            <a:solidFill>
              <a:schemeClr val="tx1"/>
            </a:solidFill>
            <a:ln w="3175" cap="flat">
              <a:solidFill>
                <a:schemeClr val="tx1"/>
              </a:solidFill>
              <a:prstDash val="solid"/>
              <a:miter lim="800000"/>
              <a:headEnd/>
              <a:tailEnd/>
            </a:ln>
          </p:spPr>
          <p:txBody>
            <a:bodyPr vert="horz" wrap="square" lIns="130027" tIns="65013" rIns="130027" bIns="65013" numCol="1" anchor="t" anchorCtr="0" compatLnSpc="1">
              <a:prstTxWarp prst="textNoShape">
                <a:avLst/>
              </a:prstTxWarp>
            </a:bodyPr>
            <a:lstStyle/>
            <a:p>
              <a:pPr algn="ctr" defTabSz="1300277" eaLnBrk="0" fontAlgn="base" hangingPunct="0">
                <a:spcBef>
                  <a:spcPct val="0"/>
                </a:spcBef>
                <a:spcAft>
                  <a:spcPct val="0"/>
                </a:spcAft>
                <a:defRPr/>
              </a:pPr>
              <a:endParaRPr lang="en-US" sz="1991" b="1" dirty="0">
                <a:solidFill>
                  <a:prstClr val="black"/>
                </a:solidFill>
                <a:latin typeface="Arial" panose="020B0604020202020204" pitchFamily="34" charset="0"/>
              </a:endParaRPr>
            </a:p>
          </p:txBody>
        </p:sp>
        <p:sp>
          <p:nvSpPr>
            <p:cNvPr id="206" name="Freeform 136">
              <a:extLst>
                <a:ext uri="{FF2B5EF4-FFF2-40B4-BE49-F238E27FC236}">
                  <a16:creationId xmlns:a16="http://schemas.microsoft.com/office/drawing/2014/main" id="{E9D72159-6730-CA44-AA6D-65F98B57D766}"/>
                </a:ext>
              </a:extLst>
            </p:cNvPr>
            <p:cNvSpPr>
              <a:spLocks/>
            </p:cNvSpPr>
            <p:nvPr/>
          </p:nvSpPr>
          <p:spPr bwMode="auto">
            <a:xfrm>
              <a:off x="3868731" y="5590890"/>
              <a:ext cx="208981" cy="62784"/>
            </a:xfrm>
            <a:custGeom>
              <a:avLst/>
              <a:gdLst>
                <a:gd name="T0" fmla="*/ 1 w 190"/>
                <a:gd name="T1" fmla="*/ 51 h 57"/>
                <a:gd name="T2" fmla="*/ 1 w 190"/>
                <a:gd name="T3" fmla="*/ 56 h 57"/>
                <a:gd name="T4" fmla="*/ 6 w 190"/>
                <a:gd name="T5" fmla="*/ 56 h 57"/>
                <a:gd name="T6" fmla="*/ 184 w 190"/>
                <a:gd name="T7" fmla="*/ 56 h 57"/>
                <a:gd name="T8" fmla="*/ 187 w 190"/>
                <a:gd name="T9" fmla="*/ 57 h 57"/>
                <a:gd name="T10" fmla="*/ 189 w 190"/>
                <a:gd name="T11" fmla="*/ 56 h 57"/>
                <a:gd name="T12" fmla="*/ 189 w 190"/>
                <a:gd name="T13" fmla="*/ 51 h 57"/>
                <a:gd name="T14" fmla="*/ 1 w 190"/>
                <a:gd name="T15" fmla="*/ 51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 h="57">
                  <a:moveTo>
                    <a:pt x="1" y="51"/>
                  </a:moveTo>
                  <a:cubicBezTo>
                    <a:pt x="0" y="52"/>
                    <a:pt x="0" y="55"/>
                    <a:pt x="1" y="56"/>
                  </a:cubicBezTo>
                  <a:cubicBezTo>
                    <a:pt x="2" y="57"/>
                    <a:pt x="5" y="57"/>
                    <a:pt x="6" y="56"/>
                  </a:cubicBezTo>
                  <a:cubicBezTo>
                    <a:pt x="55" y="7"/>
                    <a:pt x="135" y="7"/>
                    <a:pt x="184" y="56"/>
                  </a:cubicBezTo>
                  <a:cubicBezTo>
                    <a:pt x="185" y="57"/>
                    <a:pt x="186" y="57"/>
                    <a:pt x="187" y="57"/>
                  </a:cubicBezTo>
                  <a:cubicBezTo>
                    <a:pt x="187" y="57"/>
                    <a:pt x="188" y="56"/>
                    <a:pt x="189" y="56"/>
                  </a:cubicBezTo>
                  <a:cubicBezTo>
                    <a:pt x="190" y="55"/>
                    <a:pt x="190" y="52"/>
                    <a:pt x="189" y="51"/>
                  </a:cubicBezTo>
                  <a:cubicBezTo>
                    <a:pt x="137" y="0"/>
                    <a:pt x="53" y="0"/>
                    <a:pt x="1" y="51"/>
                  </a:cubicBezTo>
                  <a:close/>
                </a:path>
              </a:pathLst>
            </a:custGeom>
            <a:solidFill>
              <a:schemeClr val="tx1"/>
            </a:solidFill>
            <a:ln w="3175" cap="flat">
              <a:solidFill>
                <a:schemeClr val="tx1"/>
              </a:solidFill>
              <a:prstDash val="solid"/>
              <a:miter lim="800000"/>
              <a:headEnd/>
              <a:tailEnd/>
            </a:ln>
          </p:spPr>
          <p:txBody>
            <a:bodyPr vert="horz" wrap="square" lIns="130027" tIns="65013" rIns="130027" bIns="65013" numCol="1" anchor="t" anchorCtr="0" compatLnSpc="1">
              <a:prstTxWarp prst="textNoShape">
                <a:avLst/>
              </a:prstTxWarp>
            </a:bodyPr>
            <a:lstStyle/>
            <a:p>
              <a:pPr algn="ctr" defTabSz="1300277" eaLnBrk="0" fontAlgn="base" hangingPunct="0">
                <a:spcBef>
                  <a:spcPct val="0"/>
                </a:spcBef>
                <a:spcAft>
                  <a:spcPct val="0"/>
                </a:spcAft>
                <a:defRPr/>
              </a:pPr>
              <a:endParaRPr lang="en-US" sz="1991" b="1" dirty="0">
                <a:solidFill>
                  <a:prstClr val="black"/>
                </a:solidFill>
                <a:latin typeface="Arial" panose="020B0604020202020204" pitchFamily="34" charset="0"/>
              </a:endParaRPr>
            </a:p>
          </p:txBody>
        </p:sp>
        <p:sp>
          <p:nvSpPr>
            <p:cNvPr id="207" name="Oval 137">
              <a:extLst>
                <a:ext uri="{FF2B5EF4-FFF2-40B4-BE49-F238E27FC236}">
                  <a16:creationId xmlns:a16="http://schemas.microsoft.com/office/drawing/2014/main" id="{2DA9F4D4-40AA-F648-9060-7BB7192931B7}"/>
                </a:ext>
              </a:extLst>
            </p:cNvPr>
            <p:cNvSpPr>
              <a:spLocks noChangeArrowheads="1"/>
            </p:cNvSpPr>
            <p:nvPr/>
          </p:nvSpPr>
          <p:spPr bwMode="auto">
            <a:xfrm>
              <a:off x="3955731" y="5726323"/>
              <a:ext cx="37670" cy="35876"/>
            </a:xfrm>
            <a:prstGeom prst="ellipse">
              <a:avLst/>
            </a:prstGeom>
            <a:solidFill>
              <a:schemeClr val="tx1"/>
            </a:solidFill>
            <a:ln w="3175" cap="flat">
              <a:noFill/>
              <a:prstDash val="solid"/>
              <a:miter lim="800000"/>
              <a:headEnd/>
              <a:tailEnd/>
            </a:ln>
          </p:spPr>
          <p:txBody>
            <a:bodyPr vert="horz" wrap="square" lIns="130027" tIns="65013" rIns="130027" bIns="65013" numCol="1" anchor="t" anchorCtr="0" compatLnSpc="1">
              <a:prstTxWarp prst="textNoShape">
                <a:avLst/>
              </a:prstTxWarp>
            </a:bodyPr>
            <a:lstStyle/>
            <a:p>
              <a:pPr algn="ctr" defTabSz="1300277" eaLnBrk="0" fontAlgn="base" hangingPunct="0">
                <a:spcBef>
                  <a:spcPct val="0"/>
                </a:spcBef>
                <a:spcAft>
                  <a:spcPct val="0"/>
                </a:spcAft>
                <a:defRPr/>
              </a:pPr>
              <a:endParaRPr lang="en-US" sz="1991" b="1" dirty="0">
                <a:solidFill>
                  <a:prstClr val="black"/>
                </a:solidFill>
                <a:latin typeface="Arial" panose="020B0604020202020204" pitchFamily="34" charset="0"/>
              </a:endParaRPr>
            </a:p>
          </p:txBody>
        </p:sp>
      </p:grpSp>
      <p:grpSp>
        <p:nvGrpSpPr>
          <p:cNvPr id="208" name="Group 207">
            <a:extLst>
              <a:ext uri="{FF2B5EF4-FFF2-40B4-BE49-F238E27FC236}">
                <a16:creationId xmlns:a16="http://schemas.microsoft.com/office/drawing/2014/main" id="{1D102527-35CC-0547-AB36-A656B42D9373}"/>
              </a:ext>
            </a:extLst>
          </p:cNvPr>
          <p:cNvGrpSpPr>
            <a:grpSpLocks noChangeAspect="1"/>
          </p:cNvGrpSpPr>
          <p:nvPr/>
        </p:nvGrpSpPr>
        <p:grpSpPr>
          <a:xfrm>
            <a:off x="3475880" y="5299258"/>
            <a:ext cx="374064" cy="319712"/>
            <a:chOff x="4621991" y="5528941"/>
            <a:chExt cx="349282" cy="298531"/>
          </a:xfrm>
          <a:noFill/>
        </p:grpSpPr>
        <p:sp>
          <p:nvSpPr>
            <p:cNvPr id="209" name="Freeform 141">
              <a:extLst>
                <a:ext uri="{FF2B5EF4-FFF2-40B4-BE49-F238E27FC236}">
                  <a16:creationId xmlns:a16="http://schemas.microsoft.com/office/drawing/2014/main" id="{69CD517E-64D8-4748-91A9-973179DC2933}"/>
                </a:ext>
              </a:extLst>
            </p:cNvPr>
            <p:cNvSpPr>
              <a:spLocks/>
            </p:cNvSpPr>
            <p:nvPr/>
          </p:nvSpPr>
          <p:spPr bwMode="auto">
            <a:xfrm>
              <a:off x="4621991" y="5528941"/>
              <a:ext cx="174641" cy="185089"/>
            </a:xfrm>
            <a:custGeom>
              <a:avLst/>
              <a:gdLst>
                <a:gd name="T0" fmla="*/ 31 w 117"/>
                <a:gd name="T1" fmla="*/ 124 h 124"/>
                <a:gd name="T2" fmla="*/ 0 w 117"/>
                <a:gd name="T3" fmla="*/ 103 h 124"/>
                <a:gd name="T4" fmla="*/ 0 w 117"/>
                <a:gd name="T5" fmla="*/ 34 h 124"/>
                <a:gd name="T6" fmla="*/ 58 w 117"/>
                <a:gd name="T7" fmla="*/ 0 h 124"/>
                <a:gd name="T8" fmla="*/ 117 w 117"/>
                <a:gd name="T9" fmla="*/ 34 h 124"/>
                <a:gd name="T10" fmla="*/ 117 w 117"/>
                <a:gd name="T11" fmla="*/ 103 h 124"/>
                <a:gd name="T12" fmla="*/ 89 w 117"/>
                <a:gd name="T13" fmla="*/ 124 h 124"/>
              </a:gdLst>
              <a:ahLst/>
              <a:cxnLst>
                <a:cxn ang="0">
                  <a:pos x="T0" y="T1"/>
                </a:cxn>
                <a:cxn ang="0">
                  <a:pos x="T2" y="T3"/>
                </a:cxn>
                <a:cxn ang="0">
                  <a:pos x="T4" y="T5"/>
                </a:cxn>
                <a:cxn ang="0">
                  <a:pos x="T6" y="T7"/>
                </a:cxn>
                <a:cxn ang="0">
                  <a:pos x="T8" y="T9"/>
                </a:cxn>
                <a:cxn ang="0">
                  <a:pos x="T10" y="T11"/>
                </a:cxn>
                <a:cxn ang="0">
                  <a:pos x="T12" y="T13"/>
                </a:cxn>
              </a:cxnLst>
              <a:rect l="0" t="0" r="r" b="b"/>
              <a:pathLst>
                <a:path w="117" h="124">
                  <a:moveTo>
                    <a:pt x="31" y="124"/>
                  </a:moveTo>
                  <a:lnTo>
                    <a:pt x="0" y="103"/>
                  </a:lnTo>
                  <a:lnTo>
                    <a:pt x="0" y="34"/>
                  </a:lnTo>
                  <a:lnTo>
                    <a:pt x="58" y="0"/>
                  </a:lnTo>
                  <a:lnTo>
                    <a:pt x="117" y="34"/>
                  </a:lnTo>
                  <a:lnTo>
                    <a:pt x="117" y="103"/>
                  </a:lnTo>
                  <a:lnTo>
                    <a:pt x="89" y="124"/>
                  </a:lnTo>
                </a:path>
              </a:pathLst>
            </a:custGeom>
            <a:grpFill/>
            <a:ln w="19050" cap="rnd">
              <a:solidFill>
                <a:schemeClr val="tx1"/>
              </a:solidFill>
              <a:prstDash val="solid"/>
              <a:round/>
              <a:headEnd/>
              <a:tailEnd/>
            </a:ln>
          </p:spPr>
          <p:txBody>
            <a:bodyPr vert="horz" wrap="square" lIns="130027" tIns="65013" rIns="130027" bIns="65013" numCol="1" anchor="t" anchorCtr="0" compatLnSpc="1">
              <a:prstTxWarp prst="textNoShape">
                <a:avLst/>
              </a:prstTxWarp>
            </a:bodyPr>
            <a:lstStyle/>
            <a:p>
              <a:pPr algn="ctr" defTabSz="1300277" eaLnBrk="0" fontAlgn="base" hangingPunct="0">
                <a:spcBef>
                  <a:spcPct val="0"/>
                </a:spcBef>
                <a:spcAft>
                  <a:spcPct val="0"/>
                </a:spcAft>
                <a:defRPr/>
              </a:pPr>
              <a:endParaRPr lang="en-US" sz="1991" b="1" dirty="0">
                <a:solidFill>
                  <a:prstClr val="black"/>
                </a:solidFill>
                <a:latin typeface="Arial" panose="020B0604020202020204" pitchFamily="34" charset="0"/>
              </a:endParaRPr>
            </a:p>
          </p:txBody>
        </p:sp>
        <p:sp>
          <p:nvSpPr>
            <p:cNvPr id="210" name="Freeform 142">
              <a:extLst>
                <a:ext uri="{FF2B5EF4-FFF2-40B4-BE49-F238E27FC236}">
                  <a16:creationId xmlns:a16="http://schemas.microsoft.com/office/drawing/2014/main" id="{BE56DBA3-5490-1345-B26F-EA5D25E3B387}"/>
                </a:ext>
              </a:extLst>
            </p:cNvPr>
            <p:cNvSpPr>
              <a:spLocks/>
            </p:cNvSpPr>
            <p:nvPr/>
          </p:nvSpPr>
          <p:spPr bwMode="auto">
            <a:xfrm>
              <a:off x="4796632" y="5528941"/>
              <a:ext cx="174641" cy="185089"/>
            </a:xfrm>
            <a:custGeom>
              <a:avLst/>
              <a:gdLst>
                <a:gd name="T0" fmla="*/ 0 w 117"/>
                <a:gd name="T1" fmla="*/ 34 h 124"/>
                <a:gd name="T2" fmla="*/ 58 w 117"/>
                <a:gd name="T3" fmla="*/ 0 h 124"/>
                <a:gd name="T4" fmla="*/ 117 w 117"/>
                <a:gd name="T5" fmla="*/ 34 h 124"/>
                <a:gd name="T6" fmla="*/ 117 w 117"/>
                <a:gd name="T7" fmla="*/ 103 h 124"/>
                <a:gd name="T8" fmla="*/ 84 w 117"/>
                <a:gd name="T9" fmla="*/ 124 h 124"/>
              </a:gdLst>
              <a:ahLst/>
              <a:cxnLst>
                <a:cxn ang="0">
                  <a:pos x="T0" y="T1"/>
                </a:cxn>
                <a:cxn ang="0">
                  <a:pos x="T2" y="T3"/>
                </a:cxn>
                <a:cxn ang="0">
                  <a:pos x="T4" y="T5"/>
                </a:cxn>
                <a:cxn ang="0">
                  <a:pos x="T6" y="T7"/>
                </a:cxn>
                <a:cxn ang="0">
                  <a:pos x="T8" y="T9"/>
                </a:cxn>
              </a:cxnLst>
              <a:rect l="0" t="0" r="r" b="b"/>
              <a:pathLst>
                <a:path w="117" h="124">
                  <a:moveTo>
                    <a:pt x="0" y="34"/>
                  </a:moveTo>
                  <a:lnTo>
                    <a:pt x="58" y="0"/>
                  </a:lnTo>
                  <a:lnTo>
                    <a:pt x="117" y="34"/>
                  </a:lnTo>
                  <a:lnTo>
                    <a:pt x="117" y="103"/>
                  </a:lnTo>
                  <a:lnTo>
                    <a:pt x="84" y="124"/>
                  </a:lnTo>
                </a:path>
              </a:pathLst>
            </a:custGeom>
            <a:grpFill/>
            <a:ln w="19050" cap="rnd">
              <a:solidFill>
                <a:schemeClr val="tx1"/>
              </a:solidFill>
              <a:prstDash val="solid"/>
              <a:round/>
              <a:headEnd/>
              <a:tailEnd/>
            </a:ln>
          </p:spPr>
          <p:txBody>
            <a:bodyPr vert="horz" wrap="square" lIns="130027" tIns="65013" rIns="130027" bIns="65013" numCol="1" anchor="t" anchorCtr="0" compatLnSpc="1">
              <a:prstTxWarp prst="textNoShape">
                <a:avLst/>
              </a:prstTxWarp>
            </a:bodyPr>
            <a:lstStyle/>
            <a:p>
              <a:pPr algn="ctr" defTabSz="1300277" eaLnBrk="0" fontAlgn="base" hangingPunct="0">
                <a:spcBef>
                  <a:spcPct val="0"/>
                </a:spcBef>
                <a:spcAft>
                  <a:spcPct val="0"/>
                </a:spcAft>
                <a:defRPr/>
              </a:pPr>
              <a:endParaRPr lang="en-US" sz="1991" b="1" dirty="0">
                <a:solidFill>
                  <a:prstClr val="black"/>
                </a:solidFill>
                <a:latin typeface="Arial" panose="020B0604020202020204" pitchFamily="34" charset="0"/>
              </a:endParaRPr>
            </a:p>
          </p:txBody>
        </p:sp>
        <p:sp>
          <p:nvSpPr>
            <p:cNvPr id="211" name="Line 143">
              <a:extLst>
                <a:ext uri="{FF2B5EF4-FFF2-40B4-BE49-F238E27FC236}">
                  <a16:creationId xmlns:a16="http://schemas.microsoft.com/office/drawing/2014/main" id="{37465574-1E50-1C4B-8918-C8737E2F59E5}"/>
                </a:ext>
              </a:extLst>
            </p:cNvPr>
            <p:cNvSpPr>
              <a:spLocks noChangeShapeType="1"/>
            </p:cNvSpPr>
            <p:nvPr/>
          </p:nvSpPr>
          <p:spPr bwMode="auto">
            <a:xfrm flipH="1" flipV="1">
              <a:off x="4796632" y="5682684"/>
              <a:ext cx="40302" cy="31346"/>
            </a:xfrm>
            <a:prstGeom prst="line">
              <a:avLst/>
            </a:prstGeom>
            <a:grpFill/>
            <a:ln w="19050" cap="rnd">
              <a:solidFill>
                <a:schemeClr val="tx1"/>
              </a:solidFill>
              <a:prstDash val="solid"/>
              <a:round/>
              <a:headEnd/>
              <a:tailEnd/>
            </a:ln>
          </p:spPr>
          <p:txBody>
            <a:bodyPr vert="horz" wrap="square" lIns="130027" tIns="65013" rIns="130027" bIns="65013" numCol="1" anchor="t" anchorCtr="0" compatLnSpc="1">
              <a:prstTxWarp prst="textNoShape">
                <a:avLst/>
              </a:prstTxWarp>
            </a:bodyPr>
            <a:lstStyle/>
            <a:p>
              <a:pPr algn="ctr" defTabSz="1300277" eaLnBrk="0" fontAlgn="base" hangingPunct="0">
                <a:spcBef>
                  <a:spcPct val="0"/>
                </a:spcBef>
                <a:spcAft>
                  <a:spcPct val="0"/>
                </a:spcAft>
                <a:defRPr/>
              </a:pPr>
              <a:endParaRPr lang="en-US" sz="1991" b="1" dirty="0">
                <a:solidFill>
                  <a:prstClr val="black"/>
                </a:solidFill>
                <a:latin typeface="Arial" panose="020B0604020202020204" pitchFamily="34" charset="0"/>
              </a:endParaRPr>
            </a:p>
          </p:txBody>
        </p:sp>
        <p:sp>
          <p:nvSpPr>
            <p:cNvPr id="212" name="Freeform 144">
              <a:extLst>
                <a:ext uri="{FF2B5EF4-FFF2-40B4-BE49-F238E27FC236}">
                  <a16:creationId xmlns:a16="http://schemas.microsoft.com/office/drawing/2014/main" id="{806E54B9-D0CC-0646-8F83-08D156FAE3C2}"/>
                </a:ext>
              </a:extLst>
            </p:cNvPr>
            <p:cNvSpPr>
              <a:spLocks/>
            </p:cNvSpPr>
            <p:nvPr/>
          </p:nvSpPr>
          <p:spPr bwMode="auto">
            <a:xfrm>
              <a:off x="4714536" y="5652831"/>
              <a:ext cx="164192" cy="174641"/>
            </a:xfrm>
            <a:custGeom>
              <a:avLst/>
              <a:gdLst>
                <a:gd name="T0" fmla="*/ 82 w 110"/>
                <a:gd name="T1" fmla="*/ 0 h 117"/>
                <a:gd name="T2" fmla="*/ 110 w 110"/>
                <a:gd name="T3" fmla="*/ 20 h 117"/>
                <a:gd name="T4" fmla="*/ 110 w 110"/>
                <a:gd name="T5" fmla="*/ 89 h 117"/>
                <a:gd name="T6" fmla="*/ 55 w 110"/>
                <a:gd name="T7" fmla="*/ 117 h 117"/>
                <a:gd name="T8" fmla="*/ 0 w 110"/>
                <a:gd name="T9" fmla="*/ 89 h 117"/>
                <a:gd name="T10" fmla="*/ 0 w 110"/>
                <a:gd name="T11" fmla="*/ 20 h 117"/>
                <a:gd name="T12" fmla="*/ 29 w 110"/>
                <a:gd name="T13" fmla="*/ 0 h 117"/>
              </a:gdLst>
              <a:ahLst/>
              <a:cxnLst>
                <a:cxn ang="0">
                  <a:pos x="T0" y="T1"/>
                </a:cxn>
                <a:cxn ang="0">
                  <a:pos x="T2" y="T3"/>
                </a:cxn>
                <a:cxn ang="0">
                  <a:pos x="T4" y="T5"/>
                </a:cxn>
                <a:cxn ang="0">
                  <a:pos x="T6" y="T7"/>
                </a:cxn>
                <a:cxn ang="0">
                  <a:pos x="T8" y="T9"/>
                </a:cxn>
                <a:cxn ang="0">
                  <a:pos x="T10" y="T11"/>
                </a:cxn>
                <a:cxn ang="0">
                  <a:pos x="T12" y="T13"/>
                </a:cxn>
              </a:cxnLst>
              <a:rect l="0" t="0" r="r" b="b"/>
              <a:pathLst>
                <a:path w="110" h="117">
                  <a:moveTo>
                    <a:pt x="82" y="0"/>
                  </a:moveTo>
                  <a:lnTo>
                    <a:pt x="110" y="20"/>
                  </a:lnTo>
                  <a:lnTo>
                    <a:pt x="110" y="89"/>
                  </a:lnTo>
                  <a:lnTo>
                    <a:pt x="55" y="117"/>
                  </a:lnTo>
                  <a:lnTo>
                    <a:pt x="0" y="89"/>
                  </a:lnTo>
                  <a:lnTo>
                    <a:pt x="0" y="20"/>
                  </a:lnTo>
                  <a:lnTo>
                    <a:pt x="29" y="0"/>
                  </a:lnTo>
                </a:path>
              </a:pathLst>
            </a:custGeom>
            <a:grpFill/>
            <a:ln w="19050" cap="rnd">
              <a:solidFill>
                <a:schemeClr val="tx1"/>
              </a:solidFill>
              <a:prstDash val="solid"/>
              <a:round/>
              <a:headEnd/>
              <a:tailEnd/>
            </a:ln>
          </p:spPr>
          <p:txBody>
            <a:bodyPr vert="horz" wrap="square" lIns="130027" tIns="65013" rIns="130027" bIns="65013" numCol="1" anchor="t" anchorCtr="0" compatLnSpc="1">
              <a:prstTxWarp prst="textNoShape">
                <a:avLst/>
              </a:prstTxWarp>
            </a:bodyPr>
            <a:lstStyle/>
            <a:p>
              <a:pPr algn="ctr" defTabSz="1300277" eaLnBrk="0" fontAlgn="base" hangingPunct="0">
                <a:spcBef>
                  <a:spcPct val="0"/>
                </a:spcBef>
                <a:spcAft>
                  <a:spcPct val="0"/>
                </a:spcAft>
                <a:defRPr/>
              </a:pPr>
              <a:endParaRPr lang="en-US" sz="1991" b="1" dirty="0">
                <a:solidFill>
                  <a:prstClr val="black"/>
                </a:solidFill>
                <a:latin typeface="Arial" panose="020B0604020202020204" pitchFamily="34" charset="0"/>
              </a:endParaRPr>
            </a:p>
          </p:txBody>
        </p:sp>
      </p:grpSp>
      <p:pic>
        <p:nvPicPr>
          <p:cNvPr id="213" name="Graphic 23">
            <a:extLst>
              <a:ext uri="{FF2B5EF4-FFF2-40B4-BE49-F238E27FC236}">
                <a16:creationId xmlns:a16="http://schemas.microsoft.com/office/drawing/2014/main" id="{E3136890-3759-1846-8D0C-4EFF6A6D5E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5673" y="5309589"/>
            <a:ext cx="416821" cy="252902"/>
          </a:xfrm>
          <a:prstGeom prst="rect">
            <a:avLst/>
          </a:prstGeom>
        </p:spPr>
      </p:pic>
      <p:grpSp>
        <p:nvGrpSpPr>
          <p:cNvPr id="214" name="Group 213">
            <a:extLst>
              <a:ext uri="{FF2B5EF4-FFF2-40B4-BE49-F238E27FC236}">
                <a16:creationId xmlns:a16="http://schemas.microsoft.com/office/drawing/2014/main" id="{2F15B720-4D38-4840-BCDB-1B1DF21E6897}"/>
              </a:ext>
            </a:extLst>
          </p:cNvPr>
          <p:cNvGrpSpPr>
            <a:grpSpLocks noChangeAspect="1"/>
          </p:cNvGrpSpPr>
          <p:nvPr/>
        </p:nvGrpSpPr>
        <p:grpSpPr>
          <a:xfrm rot="20136081">
            <a:off x="2886208" y="5265227"/>
            <a:ext cx="340934" cy="330328"/>
            <a:chOff x="2253724" y="5525352"/>
            <a:chExt cx="335848" cy="325400"/>
          </a:xfrm>
          <a:solidFill>
            <a:schemeClr val="tx1"/>
          </a:solidFill>
        </p:grpSpPr>
        <p:sp>
          <p:nvSpPr>
            <p:cNvPr id="215" name="Freeform 118">
              <a:extLst>
                <a:ext uri="{FF2B5EF4-FFF2-40B4-BE49-F238E27FC236}">
                  <a16:creationId xmlns:a16="http://schemas.microsoft.com/office/drawing/2014/main" id="{CBCF9507-4934-E549-AA0F-CB0B6CCA3205}"/>
                </a:ext>
              </a:extLst>
            </p:cNvPr>
            <p:cNvSpPr>
              <a:spLocks noEditPoints="1"/>
            </p:cNvSpPr>
            <p:nvPr/>
          </p:nvSpPr>
          <p:spPr bwMode="auto">
            <a:xfrm>
              <a:off x="2253724" y="5637301"/>
              <a:ext cx="95530" cy="95530"/>
            </a:xfrm>
            <a:custGeom>
              <a:avLst/>
              <a:gdLst>
                <a:gd name="T0" fmla="*/ 26 w 52"/>
                <a:gd name="T1" fmla="*/ 52 h 52"/>
                <a:gd name="T2" fmla="*/ 0 w 52"/>
                <a:gd name="T3" fmla="*/ 26 h 52"/>
                <a:gd name="T4" fmla="*/ 26 w 52"/>
                <a:gd name="T5" fmla="*/ 0 h 52"/>
                <a:gd name="T6" fmla="*/ 52 w 52"/>
                <a:gd name="T7" fmla="*/ 26 h 52"/>
                <a:gd name="T8" fmla="*/ 26 w 52"/>
                <a:gd name="T9" fmla="*/ 52 h 52"/>
                <a:gd name="T10" fmla="*/ 26 w 52"/>
                <a:gd name="T11" fmla="*/ 8 h 52"/>
                <a:gd name="T12" fmla="*/ 8 w 52"/>
                <a:gd name="T13" fmla="*/ 26 h 52"/>
                <a:gd name="T14" fmla="*/ 26 w 52"/>
                <a:gd name="T15" fmla="*/ 44 h 52"/>
                <a:gd name="T16" fmla="*/ 44 w 52"/>
                <a:gd name="T17" fmla="*/ 26 h 52"/>
                <a:gd name="T18" fmla="*/ 26 w 52"/>
                <a:gd name="T19"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2">
                  <a:moveTo>
                    <a:pt x="26" y="52"/>
                  </a:moveTo>
                  <a:cubicBezTo>
                    <a:pt x="12" y="52"/>
                    <a:pt x="0" y="40"/>
                    <a:pt x="0" y="26"/>
                  </a:cubicBezTo>
                  <a:cubicBezTo>
                    <a:pt x="0" y="12"/>
                    <a:pt x="12" y="0"/>
                    <a:pt x="26" y="0"/>
                  </a:cubicBezTo>
                  <a:cubicBezTo>
                    <a:pt x="40" y="0"/>
                    <a:pt x="52" y="12"/>
                    <a:pt x="52" y="26"/>
                  </a:cubicBezTo>
                  <a:cubicBezTo>
                    <a:pt x="52" y="40"/>
                    <a:pt x="40" y="52"/>
                    <a:pt x="26" y="52"/>
                  </a:cubicBezTo>
                  <a:close/>
                  <a:moveTo>
                    <a:pt x="26" y="8"/>
                  </a:moveTo>
                  <a:cubicBezTo>
                    <a:pt x="16" y="8"/>
                    <a:pt x="8" y="16"/>
                    <a:pt x="8" y="26"/>
                  </a:cubicBezTo>
                  <a:cubicBezTo>
                    <a:pt x="8" y="36"/>
                    <a:pt x="16" y="44"/>
                    <a:pt x="26" y="44"/>
                  </a:cubicBezTo>
                  <a:cubicBezTo>
                    <a:pt x="36" y="44"/>
                    <a:pt x="44" y="36"/>
                    <a:pt x="44" y="26"/>
                  </a:cubicBezTo>
                  <a:cubicBezTo>
                    <a:pt x="44" y="16"/>
                    <a:pt x="36" y="8"/>
                    <a:pt x="2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16" name="Freeform 119">
              <a:extLst>
                <a:ext uri="{FF2B5EF4-FFF2-40B4-BE49-F238E27FC236}">
                  <a16:creationId xmlns:a16="http://schemas.microsoft.com/office/drawing/2014/main" id="{AE28722B-4CE3-3E43-BBA6-BA5D0E312AEC}"/>
                </a:ext>
              </a:extLst>
            </p:cNvPr>
            <p:cNvSpPr>
              <a:spLocks noEditPoints="1"/>
            </p:cNvSpPr>
            <p:nvPr/>
          </p:nvSpPr>
          <p:spPr bwMode="auto">
            <a:xfrm>
              <a:off x="2432843" y="5525352"/>
              <a:ext cx="88067" cy="89560"/>
            </a:xfrm>
            <a:custGeom>
              <a:avLst/>
              <a:gdLst>
                <a:gd name="T0" fmla="*/ 24 w 48"/>
                <a:gd name="T1" fmla="*/ 48 h 48"/>
                <a:gd name="T2" fmla="*/ 0 w 48"/>
                <a:gd name="T3" fmla="*/ 24 h 48"/>
                <a:gd name="T4" fmla="*/ 24 w 48"/>
                <a:gd name="T5" fmla="*/ 0 h 48"/>
                <a:gd name="T6" fmla="*/ 48 w 48"/>
                <a:gd name="T7" fmla="*/ 24 h 48"/>
                <a:gd name="T8" fmla="*/ 24 w 48"/>
                <a:gd name="T9" fmla="*/ 48 h 48"/>
                <a:gd name="T10" fmla="*/ 24 w 48"/>
                <a:gd name="T11" fmla="*/ 8 h 48"/>
                <a:gd name="T12" fmla="*/ 8 w 48"/>
                <a:gd name="T13" fmla="*/ 24 h 48"/>
                <a:gd name="T14" fmla="*/ 24 w 48"/>
                <a:gd name="T15" fmla="*/ 40 h 48"/>
                <a:gd name="T16" fmla="*/ 40 w 48"/>
                <a:gd name="T17" fmla="*/ 24 h 48"/>
                <a:gd name="T18" fmla="*/ 24 w 48"/>
                <a:gd name="T19"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11" y="48"/>
                    <a:pt x="0" y="37"/>
                    <a:pt x="0" y="24"/>
                  </a:cubicBezTo>
                  <a:cubicBezTo>
                    <a:pt x="0" y="10"/>
                    <a:pt x="11" y="0"/>
                    <a:pt x="24" y="0"/>
                  </a:cubicBezTo>
                  <a:cubicBezTo>
                    <a:pt x="37" y="0"/>
                    <a:pt x="48" y="10"/>
                    <a:pt x="48" y="24"/>
                  </a:cubicBezTo>
                  <a:cubicBezTo>
                    <a:pt x="48" y="37"/>
                    <a:pt x="37" y="48"/>
                    <a:pt x="24" y="48"/>
                  </a:cubicBezTo>
                  <a:close/>
                  <a:moveTo>
                    <a:pt x="24" y="8"/>
                  </a:moveTo>
                  <a:cubicBezTo>
                    <a:pt x="15" y="8"/>
                    <a:pt x="8" y="15"/>
                    <a:pt x="8" y="24"/>
                  </a:cubicBezTo>
                  <a:cubicBezTo>
                    <a:pt x="8" y="33"/>
                    <a:pt x="15" y="40"/>
                    <a:pt x="24" y="40"/>
                  </a:cubicBezTo>
                  <a:cubicBezTo>
                    <a:pt x="33" y="40"/>
                    <a:pt x="40" y="33"/>
                    <a:pt x="40" y="24"/>
                  </a:cubicBezTo>
                  <a:cubicBezTo>
                    <a:pt x="40" y="15"/>
                    <a:pt x="33" y="8"/>
                    <a:pt x="2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17" name="Freeform 120">
              <a:extLst>
                <a:ext uri="{FF2B5EF4-FFF2-40B4-BE49-F238E27FC236}">
                  <a16:creationId xmlns:a16="http://schemas.microsoft.com/office/drawing/2014/main" id="{7951E4A5-9453-AF49-8421-638AD8C231DE}"/>
                </a:ext>
              </a:extLst>
            </p:cNvPr>
            <p:cNvSpPr>
              <a:spLocks/>
            </p:cNvSpPr>
            <p:nvPr/>
          </p:nvSpPr>
          <p:spPr bwMode="auto">
            <a:xfrm>
              <a:off x="2325372" y="5699993"/>
              <a:ext cx="197031" cy="108965"/>
            </a:xfrm>
            <a:custGeom>
              <a:avLst/>
              <a:gdLst>
                <a:gd name="T0" fmla="*/ 106 w 107"/>
                <a:gd name="T1" fmla="*/ 56 h 59"/>
                <a:gd name="T2" fmla="*/ 101 w 107"/>
                <a:gd name="T3" fmla="*/ 58 h 59"/>
                <a:gd name="T4" fmla="*/ 3 w 107"/>
                <a:gd name="T5" fmla="*/ 8 h 59"/>
                <a:gd name="T6" fmla="*/ 1 w 107"/>
                <a:gd name="T7" fmla="*/ 3 h 59"/>
                <a:gd name="T8" fmla="*/ 1 w 107"/>
                <a:gd name="T9" fmla="*/ 3 h 59"/>
                <a:gd name="T10" fmla="*/ 6 w 107"/>
                <a:gd name="T11" fmla="*/ 1 h 59"/>
                <a:gd name="T12" fmla="*/ 105 w 107"/>
                <a:gd name="T13" fmla="*/ 50 h 59"/>
                <a:gd name="T14" fmla="*/ 106 w 107"/>
                <a:gd name="T15" fmla="*/ 56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59">
                  <a:moveTo>
                    <a:pt x="106" y="56"/>
                  </a:moveTo>
                  <a:cubicBezTo>
                    <a:pt x="106" y="58"/>
                    <a:pt x="103" y="59"/>
                    <a:pt x="101" y="58"/>
                  </a:cubicBezTo>
                  <a:cubicBezTo>
                    <a:pt x="3" y="8"/>
                    <a:pt x="3" y="8"/>
                    <a:pt x="3" y="8"/>
                  </a:cubicBezTo>
                  <a:cubicBezTo>
                    <a:pt x="1" y="7"/>
                    <a:pt x="0" y="5"/>
                    <a:pt x="1" y="3"/>
                  </a:cubicBezTo>
                  <a:cubicBezTo>
                    <a:pt x="1" y="3"/>
                    <a:pt x="1" y="3"/>
                    <a:pt x="1" y="3"/>
                  </a:cubicBezTo>
                  <a:cubicBezTo>
                    <a:pt x="2" y="1"/>
                    <a:pt x="4" y="0"/>
                    <a:pt x="6" y="1"/>
                  </a:cubicBezTo>
                  <a:cubicBezTo>
                    <a:pt x="105" y="50"/>
                    <a:pt x="105" y="50"/>
                    <a:pt x="105" y="50"/>
                  </a:cubicBezTo>
                  <a:cubicBezTo>
                    <a:pt x="107" y="51"/>
                    <a:pt x="107" y="54"/>
                    <a:pt x="10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18" name="Freeform 121">
              <a:extLst>
                <a:ext uri="{FF2B5EF4-FFF2-40B4-BE49-F238E27FC236}">
                  <a16:creationId xmlns:a16="http://schemas.microsoft.com/office/drawing/2014/main" id="{BD2531CF-C648-1F40-9A98-D690B1455779}"/>
                </a:ext>
              </a:extLst>
            </p:cNvPr>
            <p:cNvSpPr>
              <a:spLocks/>
            </p:cNvSpPr>
            <p:nvPr/>
          </p:nvSpPr>
          <p:spPr bwMode="auto">
            <a:xfrm>
              <a:off x="2325372" y="5583565"/>
              <a:ext cx="129862" cy="85082"/>
            </a:xfrm>
            <a:custGeom>
              <a:avLst/>
              <a:gdLst>
                <a:gd name="T0" fmla="*/ 69 w 70"/>
                <a:gd name="T1" fmla="*/ 2 h 46"/>
                <a:gd name="T2" fmla="*/ 68 w 70"/>
                <a:gd name="T3" fmla="*/ 7 h 46"/>
                <a:gd name="T4" fmla="*/ 6 w 70"/>
                <a:gd name="T5" fmla="*/ 45 h 46"/>
                <a:gd name="T6" fmla="*/ 1 w 70"/>
                <a:gd name="T7" fmla="*/ 43 h 46"/>
                <a:gd name="T8" fmla="*/ 1 w 70"/>
                <a:gd name="T9" fmla="*/ 43 h 46"/>
                <a:gd name="T10" fmla="*/ 2 w 70"/>
                <a:gd name="T11" fmla="*/ 38 h 46"/>
                <a:gd name="T12" fmla="*/ 64 w 70"/>
                <a:gd name="T13" fmla="*/ 1 h 46"/>
                <a:gd name="T14" fmla="*/ 69 w 70"/>
                <a:gd name="T15" fmla="*/ 2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46">
                  <a:moveTo>
                    <a:pt x="69" y="2"/>
                  </a:moveTo>
                  <a:cubicBezTo>
                    <a:pt x="70" y="4"/>
                    <a:pt x="70" y="6"/>
                    <a:pt x="68" y="7"/>
                  </a:cubicBezTo>
                  <a:cubicBezTo>
                    <a:pt x="6" y="45"/>
                    <a:pt x="6" y="45"/>
                    <a:pt x="6" y="45"/>
                  </a:cubicBezTo>
                  <a:cubicBezTo>
                    <a:pt x="4" y="46"/>
                    <a:pt x="2" y="45"/>
                    <a:pt x="1" y="43"/>
                  </a:cubicBezTo>
                  <a:cubicBezTo>
                    <a:pt x="1" y="43"/>
                    <a:pt x="1" y="43"/>
                    <a:pt x="1" y="43"/>
                  </a:cubicBezTo>
                  <a:cubicBezTo>
                    <a:pt x="0" y="42"/>
                    <a:pt x="1" y="39"/>
                    <a:pt x="2" y="38"/>
                  </a:cubicBezTo>
                  <a:cubicBezTo>
                    <a:pt x="64" y="1"/>
                    <a:pt x="64" y="1"/>
                    <a:pt x="64" y="1"/>
                  </a:cubicBezTo>
                  <a:cubicBezTo>
                    <a:pt x="66" y="0"/>
                    <a:pt x="68" y="0"/>
                    <a:pt x="6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19" name="Freeform 122">
              <a:extLst>
                <a:ext uri="{FF2B5EF4-FFF2-40B4-BE49-F238E27FC236}">
                  <a16:creationId xmlns:a16="http://schemas.microsoft.com/office/drawing/2014/main" id="{6F3D32F8-CEC7-3F41-A986-0932265D5020}"/>
                </a:ext>
              </a:extLst>
            </p:cNvPr>
            <p:cNvSpPr>
              <a:spLocks noEditPoints="1"/>
            </p:cNvSpPr>
            <p:nvPr/>
          </p:nvSpPr>
          <p:spPr bwMode="auto">
            <a:xfrm>
              <a:off x="2505983" y="5767163"/>
              <a:ext cx="83589" cy="83589"/>
            </a:xfrm>
            <a:custGeom>
              <a:avLst/>
              <a:gdLst>
                <a:gd name="T0" fmla="*/ 22 w 45"/>
                <a:gd name="T1" fmla="*/ 45 h 45"/>
                <a:gd name="T2" fmla="*/ 0 w 45"/>
                <a:gd name="T3" fmla="*/ 23 h 45"/>
                <a:gd name="T4" fmla="*/ 22 w 45"/>
                <a:gd name="T5" fmla="*/ 0 h 45"/>
                <a:gd name="T6" fmla="*/ 45 w 45"/>
                <a:gd name="T7" fmla="*/ 23 h 45"/>
                <a:gd name="T8" fmla="*/ 22 w 45"/>
                <a:gd name="T9" fmla="*/ 45 h 45"/>
                <a:gd name="T10" fmla="*/ 22 w 45"/>
                <a:gd name="T11" fmla="*/ 8 h 45"/>
                <a:gd name="T12" fmla="*/ 8 w 45"/>
                <a:gd name="T13" fmla="*/ 23 h 45"/>
                <a:gd name="T14" fmla="*/ 22 w 45"/>
                <a:gd name="T15" fmla="*/ 37 h 45"/>
                <a:gd name="T16" fmla="*/ 37 w 45"/>
                <a:gd name="T17" fmla="*/ 23 h 45"/>
                <a:gd name="T18" fmla="*/ 22 w 45"/>
                <a:gd name="T19"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5">
                  <a:moveTo>
                    <a:pt x="22" y="45"/>
                  </a:moveTo>
                  <a:cubicBezTo>
                    <a:pt x="10" y="45"/>
                    <a:pt x="0" y="35"/>
                    <a:pt x="0" y="23"/>
                  </a:cubicBezTo>
                  <a:cubicBezTo>
                    <a:pt x="0" y="10"/>
                    <a:pt x="10" y="0"/>
                    <a:pt x="22" y="0"/>
                  </a:cubicBezTo>
                  <a:cubicBezTo>
                    <a:pt x="35" y="0"/>
                    <a:pt x="45" y="10"/>
                    <a:pt x="45" y="23"/>
                  </a:cubicBezTo>
                  <a:cubicBezTo>
                    <a:pt x="45" y="35"/>
                    <a:pt x="35" y="45"/>
                    <a:pt x="22" y="45"/>
                  </a:cubicBezTo>
                  <a:close/>
                  <a:moveTo>
                    <a:pt x="22" y="8"/>
                  </a:moveTo>
                  <a:cubicBezTo>
                    <a:pt x="14" y="8"/>
                    <a:pt x="8" y="15"/>
                    <a:pt x="8" y="23"/>
                  </a:cubicBezTo>
                  <a:cubicBezTo>
                    <a:pt x="8" y="31"/>
                    <a:pt x="14" y="37"/>
                    <a:pt x="22" y="37"/>
                  </a:cubicBezTo>
                  <a:cubicBezTo>
                    <a:pt x="30" y="37"/>
                    <a:pt x="37" y="31"/>
                    <a:pt x="37" y="23"/>
                  </a:cubicBezTo>
                  <a:cubicBezTo>
                    <a:pt x="37" y="15"/>
                    <a:pt x="30" y="8"/>
                    <a:pt x="2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220" name="Content Placeholder 3">
            <a:extLst>
              <a:ext uri="{FF2B5EF4-FFF2-40B4-BE49-F238E27FC236}">
                <a16:creationId xmlns:a16="http://schemas.microsoft.com/office/drawing/2014/main" id="{1C76AABF-3E83-3C40-989F-B03CFF18479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gray">
          <a:xfrm>
            <a:off x="591631" y="5246754"/>
            <a:ext cx="261379" cy="280741"/>
          </a:xfrm>
          <a:prstGeom prst="rect">
            <a:avLst/>
          </a:prstGeom>
          <a:noFill/>
          <a:ln w="9525">
            <a:noFill/>
            <a:miter lim="800000"/>
            <a:headEnd/>
            <a:tailEnd/>
          </a:ln>
        </p:spPr>
      </p:pic>
      <p:grpSp>
        <p:nvGrpSpPr>
          <p:cNvPr id="221" name="Group 220">
            <a:extLst>
              <a:ext uri="{FF2B5EF4-FFF2-40B4-BE49-F238E27FC236}">
                <a16:creationId xmlns:a16="http://schemas.microsoft.com/office/drawing/2014/main" id="{219E2555-853F-CA46-815C-8927544F035A}"/>
              </a:ext>
            </a:extLst>
          </p:cNvPr>
          <p:cNvGrpSpPr/>
          <p:nvPr/>
        </p:nvGrpSpPr>
        <p:grpSpPr>
          <a:xfrm>
            <a:off x="5231206" y="5252573"/>
            <a:ext cx="397045" cy="384070"/>
            <a:chOff x="-793751" y="936625"/>
            <a:chExt cx="485775" cy="469900"/>
          </a:xfrm>
          <a:solidFill>
            <a:schemeClr val="tx1"/>
          </a:solidFill>
        </p:grpSpPr>
        <p:sp>
          <p:nvSpPr>
            <p:cNvPr id="222" name="Freeform 5">
              <a:extLst>
                <a:ext uri="{FF2B5EF4-FFF2-40B4-BE49-F238E27FC236}">
                  <a16:creationId xmlns:a16="http://schemas.microsoft.com/office/drawing/2014/main" id="{C2BD4216-5B79-5F42-BF17-C432FDC68692}"/>
                </a:ext>
              </a:extLst>
            </p:cNvPr>
            <p:cNvSpPr>
              <a:spLocks noEditPoints="1"/>
            </p:cNvSpPr>
            <p:nvPr/>
          </p:nvSpPr>
          <p:spPr bwMode="auto">
            <a:xfrm>
              <a:off x="-598488" y="968375"/>
              <a:ext cx="95250" cy="61913"/>
            </a:xfrm>
            <a:custGeom>
              <a:avLst/>
              <a:gdLst>
                <a:gd name="T0" fmla="*/ 45 w 48"/>
                <a:gd name="T1" fmla="*/ 7 h 32"/>
                <a:gd name="T2" fmla="*/ 37 w 48"/>
                <a:gd name="T3" fmla="*/ 0 h 32"/>
                <a:gd name="T4" fmla="*/ 11 w 48"/>
                <a:gd name="T5" fmla="*/ 0 h 32"/>
                <a:gd name="T6" fmla="*/ 3 w 48"/>
                <a:gd name="T7" fmla="*/ 7 h 32"/>
                <a:gd name="T8" fmla="*/ 1 w 48"/>
                <a:gd name="T9" fmla="*/ 23 h 32"/>
                <a:gd name="T10" fmla="*/ 7 w 48"/>
                <a:gd name="T11" fmla="*/ 32 h 32"/>
                <a:gd name="T12" fmla="*/ 9 w 48"/>
                <a:gd name="T13" fmla="*/ 32 h 32"/>
                <a:gd name="T14" fmla="*/ 39 w 48"/>
                <a:gd name="T15" fmla="*/ 32 h 32"/>
                <a:gd name="T16" fmla="*/ 48 w 48"/>
                <a:gd name="T17" fmla="*/ 24 h 32"/>
                <a:gd name="T18" fmla="*/ 47 w 48"/>
                <a:gd name="T19" fmla="*/ 23 h 32"/>
                <a:gd name="T20" fmla="*/ 45 w 48"/>
                <a:gd name="T21" fmla="*/ 7 h 32"/>
                <a:gd name="T22" fmla="*/ 9 w 48"/>
                <a:gd name="T23" fmla="*/ 24 h 32"/>
                <a:gd name="T24" fmla="*/ 9 w 48"/>
                <a:gd name="T25" fmla="*/ 24 h 32"/>
                <a:gd name="T26" fmla="*/ 11 w 48"/>
                <a:gd name="T27" fmla="*/ 8 h 32"/>
                <a:gd name="T28" fmla="*/ 37 w 48"/>
                <a:gd name="T29" fmla="*/ 8 h 32"/>
                <a:gd name="T30" fmla="*/ 39 w 48"/>
                <a:gd name="T31" fmla="*/ 24 h 32"/>
                <a:gd name="T32" fmla="*/ 9 w 48"/>
                <a:gd name="T33"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32">
                  <a:moveTo>
                    <a:pt x="45" y="7"/>
                  </a:moveTo>
                  <a:cubicBezTo>
                    <a:pt x="44" y="3"/>
                    <a:pt x="40" y="0"/>
                    <a:pt x="37" y="0"/>
                  </a:cubicBezTo>
                  <a:cubicBezTo>
                    <a:pt x="11" y="0"/>
                    <a:pt x="11" y="0"/>
                    <a:pt x="11" y="0"/>
                  </a:cubicBezTo>
                  <a:cubicBezTo>
                    <a:pt x="7" y="0"/>
                    <a:pt x="4" y="3"/>
                    <a:pt x="3" y="7"/>
                  </a:cubicBezTo>
                  <a:cubicBezTo>
                    <a:pt x="1" y="23"/>
                    <a:pt x="1" y="23"/>
                    <a:pt x="1" y="23"/>
                  </a:cubicBezTo>
                  <a:cubicBezTo>
                    <a:pt x="0" y="27"/>
                    <a:pt x="3" y="31"/>
                    <a:pt x="7" y="32"/>
                  </a:cubicBezTo>
                  <a:cubicBezTo>
                    <a:pt x="8" y="32"/>
                    <a:pt x="8" y="32"/>
                    <a:pt x="9" y="32"/>
                  </a:cubicBezTo>
                  <a:cubicBezTo>
                    <a:pt x="39" y="32"/>
                    <a:pt x="39" y="32"/>
                    <a:pt x="39" y="32"/>
                  </a:cubicBezTo>
                  <a:cubicBezTo>
                    <a:pt x="44" y="32"/>
                    <a:pt x="47" y="29"/>
                    <a:pt x="48" y="24"/>
                  </a:cubicBezTo>
                  <a:cubicBezTo>
                    <a:pt x="48" y="24"/>
                    <a:pt x="48" y="23"/>
                    <a:pt x="47" y="23"/>
                  </a:cubicBezTo>
                  <a:lnTo>
                    <a:pt x="45" y="7"/>
                  </a:lnTo>
                  <a:close/>
                  <a:moveTo>
                    <a:pt x="9" y="24"/>
                  </a:moveTo>
                  <a:cubicBezTo>
                    <a:pt x="9" y="24"/>
                    <a:pt x="9" y="24"/>
                    <a:pt x="9" y="24"/>
                  </a:cubicBezTo>
                  <a:cubicBezTo>
                    <a:pt x="11" y="8"/>
                    <a:pt x="11" y="8"/>
                    <a:pt x="11" y="8"/>
                  </a:cubicBezTo>
                  <a:cubicBezTo>
                    <a:pt x="37" y="8"/>
                    <a:pt x="37" y="8"/>
                    <a:pt x="37" y="8"/>
                  </a:cubicBezTo>
                  <a:cubicBezTo>
                    <a:pt x="39" y="24"/>
                    <a:pt x="39" y="24"/>
                    <a:pt x="39" y="24"/>
                  </a:cubicBezTo>
                  <a:lnTo>
                    <a:pt x="9"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23" name="Freeform 6">
              <a:extLst>
                <a:ext uri="{FF2B5EF4-FFF2-40B4-BE49-F238E27FC236}">
                  <a16:creationId xmlns:a16="http://schemas.microsoft.com/office/drawing/2014/main" id="{DC52594A-75A5-B744-95E1-C7570EB74037}"/>
                </a:ext>
              </a:extLst>
            </p:cNvPr>
            <p:cNvSpPr>
              <a:spLocks noEditPoints="1"/>
            </p:cNvSpPr>
            <p:nvPr/>
          </p:nvSpPr>
          <p:spPr bwMode="auto">
            <a:xfrm>
              <a:off x="-574676" y="1077913"/>
              <a:ext cx="47625" cy="187325"/>
            </a:xfrm>
            <a:custGeom>
              <a:avLst/>
              <a:gdLst>
                <a:gd name="T0" fmla="*/ 12 w 24"/>
                <a:gd name="T1" fmla="*/ 0 h 96"/>
                <a:gd name="T2" fmla="*/ 0 w 24"/>
                <a:gd name="T3" fmla="*/ 12 h 96"/>
                <a:gd name="T4" fmla="*/ 0 w 24"/>
                <a:gd name="T5" fmla="*/ 84 h 96"/>
                <a:gd name="T6" fmla="*/ 12 w 24"/>
                <a:gd name="T7" fmla="*/ 96 h 96"/>
                <a:gd name="T8" fmla="*/ 24 w 24"/>
                <a:gd name="T9" fmla="*/ 84 h 96"/>
                <a:gd name="T10" fmla="*/ 24 w 24"/>
                <a:gd name="T11" fmla="*/ 12 h 96"/>
                <a:gd name="T12" fmla="*/ 12 w 24"/>
                <a:gd name="T13" fmla="*/ 0 h 96"/>
                <a:gd name="T14" fmla="*/ 16 w 24"/>
                <a:gd name="T15" fmla="*/ 84 h 96"/>
                <a:gd name="T16" fmla="*/ 12 w 24"/>
                <a:gd name="T17" fmla="*/ 88 h 96"/>
                <a:gd name="T18" fmla="*/ 8 w 24"/>
                <a:gd name="T19" fmla="*/ 84 h 96"/>
                <a:gd name="T20" fmla="*/ 8 w 24"/>
                <a:gd name="T21" fmla="*/ 12 h 96"/>
                <a:gd name="T22" fmla="*/ 12 w 24"/>
                <a:gd name="T23" fmla="*/ 8 h 96"/>
                <a:gd name="T24" fmla="*/ 16 w 24"/>
                <a:gd name="T25" fmla="*/ 12 h 96"/>
                <a:gd name="T26" fmla="*/ 16 w 24"/>
                <a:gd name="T27" fmla="*/ 8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96">
                  <a:moveTo>
                    <a:pt x="12" y="0"/>
                  </a:moveTo>
                  <a:cubicBezTo>
                    <a:pt x="5" y="0"/>
                    <a:pt x="0" y="5"/>
                    <a:pt x="0" y="12"/>
                  </a:cubicBezTo>
                  <a:cubicBezTo>
                    <a:pt x="0" y="84"/>
                    <a:pt x="0" y="84"/>
                    <a:pt x="0" y="84"/>
                  </a:cubicBezTo>
                  <a:cubicBezTo>
                    <a:pt x="0" y="91"/>
                    <a:pt x="5" y="96"/>
                    <a:pt x="12" y="96"/>
                  </a:cubicBezTo>
                  <a:cubicBezTo>
                    <a:pt x="19" y="96"/>
                    <a:pt x="24" y="91"/>
                    <a:pt x="24" y="84"/>
                  </a:cubicBezTo>
                  <a:cubicBezTo>
                    <a:pt x="24" y="12"/>
                    <a:pt x="24" y="12"/>
                    <a:pt x="24" y="12"/>
                  </a:cubicBezTo>
                  <a:cubicBezTo>
                    <a:pt x="24" y="5"/>
                    <a:pt x="19" y="0"/>
                    <a:pt x="12" y="0"/>
                  </a:cubicBezTo>
                  <a:close/>
                  <a:moveTo>
                    <a:pt x="16" y="84"/>
                  </a:moveTo>
                  <a:cubicBezTo>
                    <a:pt x="16" y="86"/>
                    <a:pt x="14" y="88"/>
                    <a:pt x="12" y="88"/>
                  </a:cubicBezTo>
                  <a:cubicBezTo>
                    <a:pt x="10" y="88"/>
                    <a:pt x="8" y="86"/>
                    <a:pt x="8" y="84"/>
                  </a:cubicBezTo>
                  <a:cubicBezTo>
                    <a:pt x="8" y="12"/>
                    <a:pt x="8" y="12"/>
                    <a:pt x="8" y="12"/>
                  </a:cubicBezTo>
                  <a:cubicBezTo>
                    <a:pt x="8" y="10"/>
                    <a:pt x="10" y="8"/>
                    <a:pt x="12" y="8"/>
                  </a:cubicBezTo>
                  <a:cubicBezTo>
                    <a:pt x="14" y="8"/>
                    <a:pt x="16" y="10"/>
                    <a:pt x="16" y="12"/>
                  </a:cubicBezTo>
                  <a:lnTo>
                    <a:pt x="16"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24" name="Freeform 7">
              <a:extLst>
                <a:ext uri="{FF2B5EF4-FFF2-40B4-BE49-F238E27FC236}">
                  <a16:creationId xmlns:a16="http://schemas.microsoft.com/office/drawing/2014/main" id="{B7FE12D0-3D14-DF4B-A223-C800F6F9BE0C}"/>
                </a:ext>
              </a:extLst>
            </p:cNvPr>
            <p:cNvSpPr>
              <a:spLocks noEditPoints="1"/>
            </p:cNvSpPr>
            <p:nvPr/>
          </p:nvSpPr>
          <p:spPr bwMode="auto">
            <a:xfrm>
              <a:off x="-793751" y="936625"/>
              <a:ext cx="485775" cy="469900"/>
            </a:xfrm>
            <a:custGeom>
              <a:avLst/>
              <a:gdLst>
                <a:gd name="T0" fmla="*/ 220 w 248"/>
                <a:gd name="T1" fmla="*/ 11 h 240"/>
                <a:gd name="T2" fmla="*/ 216 w 248"/>
                <a:gd name="T3" fmla="*/ 31 h 240"/>
                <a:gd name="T4" fmla="*/ 212 w 248"/>
                <a:gd name="T5" fmla="*/ 11 h 240"/>
                <a:gd name="T6" fmla="*/ 194 w 248"/>
                <a:gd name="T7" fmla="*/ 43 h 240"/>
                <a:gd name="T8" fmla="*/ 207 w 248"/>
                <a:gd name="T9" fmla="*/ 53 h 240"/>
                <a:gd name="T10" fmla="*/ 191 w 248"/>
                <a:gd name="T11" fmla="*/ 100 h 240"/>
                <a:gd name="T12" fmla="*/ 159 w 248"/>
                <a:gd name="T13" fmla="*/ 16 h 240"/>
                <a:gd name="T14" fmla="*/ 89 w 248"/>
                <a:gd name="T15" fmla="*/ 16 h 240"/>
                <a:gd name="T16" fmla="*/ 57 w 248"/>
                <a:gd name="T17" fmla="*/ 100 h 240"/>
                <a:gd name="T18" fmla="*/ 41 w 248"/>
                <a:gd name="T19" fmla="*/ 53 h 240"/>
                <a:gd name="T20" fmla="*/ 58 w 248"/>
                <a:gd name="T21" fmla="*/ 17 h 240"/>
                <a:gd name="T22" fmla="*/ 36 w 248"/>
                <a:gd name="T23" fmla="*/ 11 h 240"/>
                <a:gd name="T24" fmla="*/ 32 w 248"/>
                <a:gd name="T25" fmla="*/ 31 h 240"/>
                <a:gd name="T26" fmla="*/ 28 w 248"/>
                <a:gd name="T27" fmla="*/ 11 h 240"/>
                <a:gd name="T28" fmla="*/ 10 w 248"/>
                <a:gd name="T29" fmla="*/ 43 h 240"/>
                <a:gd name="T30" fmla="*/ 23 w 248"/>
                <a:gd name="T31" fmla="*/ 53 h 240"/>
                <a:gd name="T32" fmla="*/ 36 w 248"/>
                <a:gd name="T33" fmla="*/ 108 h 240"/>
                <a:gd name="T34" fmla="*/ 56 w 248"/>
                <a:gd name="T35" fmla="*/ 183 h 240"/>
                <a:gd name="T36" fmla="*/ 61 w 248"/>
                <a:gd name="T37" fmla="*/ 221 h 240"/>
                <a:gd name="T38" fmla="*/ 188 w 248"/>
                <a:gd name="T39" fmla="*/ 218 h 240"/>
                <a:gd name="T40" fmla="*/ 206 w 248"/>
                <a:gd name="T41" fmla="*/ 159 h 240"/>
                <a:gd name="T42" fmla="*/ 220 w 248"/>
                <a:gd name="T43" fmla="*/ 100 h 240"/>
                <a:gd name="T44" fmla="*/ 226 w 248"/>
                <a:gd name="T45" fmla="*/ 53 h 240"/>
                <a:gd name="T46" fmla="*/ 233 w 248"/>
                <a:gd name="T47" fmla="*/ 4 h 240"/>
                <a:gd name="T48" fmla="*/ 12 w 248"/>
                <a:gd name="T49" fmla="*/ 27 h 240"/>
                <a:gd name="T50" fmla="*/ 24 w 248"/>
                <a:gd name="T51" fmla="*/ 35 h 240"/>
                <a:gd name="T52" fmla="*/ 44 w 248"/>
                <a:gd name="T53" fmla="*/ 11 h 240"/>
                <a:gd name="T54" fmla="*/ 32 w 248"/>
                <a:gd name="T55" fmla="*/ 47 h 240"/>
                <a:gd name="T56" fmla="*/ 109 w 248"/>
                <a:gd name="T57" fmla="*/ 8 h 240"/>
                <a:gd name="T58" fmla="*/ 159 w 248"/>
                <a:gd name="T59" fmla="*/ 56 h 240"/>
                <a:gd name="T60" fmla="*/ 180 w 248"/>
                <a:gd name="T61" fmla="*/ 218 h 240"/>
                <a:gd name="T62" fmla="*/ 172 w 248"/>
                <a:gd name="T63" fmla="*/ 200 h 240"/>
                <a:gd name="T64" fmla="*/ 164 w 248"/>
                <a:gd name="T65" fmla="*/ 227 h 240"/>
                <a:gd name="T66" fmla="*/ 152 w 248"/>
                <a:gd name="T67" fmla="*/ 196 h 240"/>
                <a:gd name="T68" fmla="*/ 140 w 248"/>
                <a:gd name="T69" fmla="*/ 231 h 240"/>
                <a:gd name="T70" fmla="*/ 132 w 248"/>
                <a:gd name="T71" fmla="*/ 200 h 240"/>
                <a:gd name="T72" fmla="*/ 116 w 248"/>
                <a:gd name="T73" fmla="*/ 232 h 240"/>
                <a:gd name="T74" fmla="*/ 108 w 248"/>
                <a:gd name="T75" fmla="*/ 200 h 240"/>
                <a:gd name="T76" fmla="*/ 100 w 248"/>
                <a:gd name="T77" fmla="*/ 200 h 240"/>
                <a:gd name="T78" fmla="*/ 92 w 248"/>
                <a:gd name="T79" fmla="*/ 229 h 240"/>
                <a:gd name="T80" fmla="*/ 80 w 248"/>
                <a:gd name="T81" fmla="*/ 196 h 240"/>
                <a:gd name="T82" fmla="*/ 68 w 248"/>
                <a:gd name="T83" fmla="*/ 218 h 240"/>
                <a:gd name="T84" fmla="*/ 180 w 248"/>
                <a:gd name="T85" fmla="*/ 184 h 240"/>
                <a:gd name="T86" fmla="*/ 187 w 248"/>
                <a:gd name="T87" fmla="*/ 176 h 240"/>
                <a:gd name="T88" fmla="*/ 49 w 248"/>
                <a:gd name="T89" fmla="*/ 161 h 240"/>
                <a:gd name="T90" fmla="*/ 164 w 248"/>
                <a:gd name="T91" fmla="*/ 64 h 240"/>
                <a:gd name="T92" fmla="*/ 197 w 248"/>
                <a:gd name="T93" fmla="*/ 171 h 240"/>
                <a:gd name="T94" fmla="*/ 216 w 248"/>
                <a:gd name="T95" fmla="*/ 47 h 240"/>
                <a:gd name="T96" fmla="*/ 209 w 248"/>
                <a:gd name="T97" fmla="*/ 45 h 240"/>
                <a:gd name="T98" fmla="*/ 204 w 248"/>
                <a:gd name="T99" fmla="*/ 27 h 240"/>
                <a:gd name="T100" fmla="*/ 224 w 248"/>
                <a:gd name="T101" fmla="*/ 35 h 240"/>
                <a:gd name="T102" fmla="*/ 232 w 248"/>
                <a:gd name="T103" fmla="*/ 3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8" h="240">
                  <a:moveTo>
                    <a:pt x="233" y="4"/>
                  </a:moveTo>
                  <a:cubicBezTo>
                    <a:pt x="230" y="2"/>
                    <a:pt x="227" y="2"/>
                    <a:pt x="225" y="3"/>
                  </a:cubicBezTo>
                  <a:cubicBezTo>
                    <a:pt x="222" y="5"/>
                    <a:pt x="220" y="8"/>
                    <a:pt x="220" y="11"/>
                  </a:cubicBezTo>
                  <a:cubicBezTo>
                    <a:pt x="220" y="26"/>
                    <a:pt x="220" y="26"/>
                    <a:pt x="220" y="26"/>
                  </a:cubicBezTo>
                  <a:cubicBezTo>
                    <a:pt x="220" y="27"/>
                    <a:pt x="219" y="29"/>
                    <a:pt x="219" y="30"/>
                  </a:cubicBezTo>
                  <a:cubicBezTo>
                    <a:pt x="218" y="30"/>
                    <a:pt x="217" y="31"/>
                    <a:pt x="216" y="31"/>
                  </a:cubicBezTo>
                  <a:cubicBezTo>
                    <a:pt x="215" y="31"/>
                    <a:pt x="214" y="30"/>
                    <a:pt x="214" y="30"/>
                  </a:cubicBezTo>
                  <a:cubicBezTo>
                    <a:pt x="213" y="29"/>
                    <a:pt x="212" y="28"/>
                    <a:pt x="212" y="27"/>
                  </a:cubicBezTo>
                  <a:cubicBezTo>
                    <a:pt x="212" y="11"/>
                    <a:pt x="212" y="11"/>
                    <a:pt x="212" y="11"/>
                  </a:cubicBezTo>
                  <a:cubicBezTo>
                    <a:pt x="212" y="8"/>
                    <a:pt x="210" y="5"/>
                    <a:pt x="208" y="3"/>
                  </a:cubicBezTo>
                  <a:cubicBezTo>
                    <a:pt x="205" y="2"/>
                    <a:pt x="202" y="2"/>
                    <a:pt x="200" y="4"/>
                  </a:cubicBezTo>
                  <a:cubicBezTo>
                    <a:pt x="187" y="13"/>
                    <a:pt x="184" y="31"/>
                    <a:pt x="194" y="43"/>
                  </a:cubicBezTo>
                  <a:cubicBezTo>
                    <a:pt x="197" y="48"/>
                    <a:pt x="201" y="51"/>
                    <a:pt x="207" y="53"/>
                  </a:cubicBezTo>
                  <a:cubicBezTo>
                    <a:pt x="207" y="53"/>
                    <a:pt x="207" y="53"/>
                    <a:pt x="207" y="53"/>
                  </a:cubicBezTo>
                  <a:cubicBezTo>
                    <a:pt x="207" y="53"/>
                    <a:pt x="207" y="53"/>
                    <a:pt x="207" y="53"/>
                  </a:cubicBezTo>
                  <a:cubicBezTo>
                    <a:pt x="208" y="54"/>
                    <a:pt x="210" y="54"/>
                    <a:pt x="212" y="54"/>
                  </a:cubicBezTo>
                  <a:cubicBezTo>
                    <a:pt x="212" y="100"/>
                    <a:pt x="212" y="100"/>
                    <a:pt x="212" y="100"/>
                  </a:cubicBezTo>
                  <a:cubicBezTo>
                    <a:pt x="191" y="100"/>
                    <a:pt x="191" y="100"/>
                    <a:pt x="191" y="100"/>
                  </a:cubicBezTo>
                  <a:cubicBezTo>
                    <a:pt x="183" y="71"/>
                    <a:pt x="183" y="71"/>
                    <a:pt x="183" y="71"/>
                  </a:cubicBezTo>
                  <a:cubicBezTo>
                    <a:pt x="181" y="63"/>
                    <a:pt x="175" y="58"/>
                    <a:pt x="167" y="56"/>
                  </a:cubicBezTo>
                  <a:cubicBezTo>
                    <a:pt x="159" y="16"/>
                    <a:pt x="159" y="16"/>
                    <a:pt x="159" y="16"/>
                  </a:cubicBezTo>
                  <a:cubicBezTo>
                    <a:pt x="157" y="7"/>
                    <a:pt x="149" y="0"/>
                    <a:pt x="139" y="0"/>
                  </a:cubicBezTo>
                  <a:cubicBezTo>
                    <a:pt x="109" y="0"/>
                    <a:pt x="109" y="0"/>
                    <a:pt x="109" y="0"/>
                  </a:cubicBezTo>
                  <a:cubicBezTo>
                    <a:pt x="99" y="0"/>
                    <a:pt x="91" y="7"/>
                    <a:pt x="89" y="16"/>
                  </a:cubicBezTo>
                  <a:cubicBezTo>
                    <a:pt x="81" y="56"/>
                    <a:pt x="81" y="56"/>
                    <a:pt x="81" y="56"/>
                  </a:cubicBezTo>
                  <a:cubicBezTo>
                    <a:pt x="73" y="58"/>
                    <a:pt x="67" y="63"/>
                    <a:pt x="65" y="71"/>
                  </a:cubicBezTo>
                  <a:cubicBezTo>
                    <a:pt x="57" y="100"/>
                    <a:pt x="57" y="100"/>
                    <a:pt x="57" y="100"/>
                  </a:cubicBezTo>
                  <a:cubicBezTo>
                    <a:pt x="36" y="100"/>
                    <a:pt x="36" y="100"/>
                    <a:pt x="36" y="100"/>
                  </a:cubicBezTo>
                  <a:cubicBezTo>
                    <a:pt x="36" y="54"/>
                    <a:pt x="36" y="54"/>
                    <a:pt x="36" y="54"/>
                  </a:cubicBezTo>
                  <a:cubicBezTo>
                    <a:pt x="38" y="54"/>
                    <a:pt x="40" y="54"/>
                    <a:pt x="41" y="53"/>
                  </a:cubicBezTo>
                  <a:cubicBezTo>
                    <a:pt x="41" y="53"/>
                    <a:pt x="41" y="53"/>
                    <a:pt x="41" y="53"/>
                  </a:cubicBezTo>
                  <a:cubicBezTo>
                    <a:pt x="42" y="53"/>
                    <a:pt x="42" y="53"/>
                    <a:pt x="42" y="53"/>
                  </a:cubicBezTo>
                  <a:cubicBezTo>
                    <a:pt x="56" y="48"/>
                    <a:pt x="64" y="32"/>
                    <a:pt x="58" y="17"/>
                  </a:cubicBezTo>
                  <a:cubicBezTo>
                    <a:pt x="57" y="12"/>
                    <a:pt x="53" y="7"/>
                    <a:pt x="49" y="4"/>
                  </a:cubicBezTo>
                  <a:cubicBezTo>
                    <a:pt x="46" y="2"/>
                    <a:pt x="43" y="2"/>
                    <a:pt x="41" y="3"/>
                  </a:cubicBezTo>
                  <a:cubicBezTo>
                    <a:pt x="38" y="5"/>
                    <a:pt x="36" y="7"/>
                    <a:pt x="36" y="11"/>
                  </a:cubicBezTo>
                  <a:cubicBezTo>
                    <a:pt x="36" y="27"/>
                    <a:pt x="36" y="27"/>
                    <a:pt x="36" y="27"/>
                  </a:cubicBezTo>
                  <a:cubicBezTo>
                    <a:pt x="36" y="28"/>
                    <a:pt x="35" y="29"/>
                    <a:pt x="34" y="30"/>
                  </a:cubicBezTo>
                  <a:cubicBezTo>
                    <a:pt x="34" y="30"/>
                    <a:pt x="33" y="31"/>
                    <a:pt x="32" y="31"/>
                  </a:cubicBezTo>
                  <a:cubicBezTo>
                    <a:pt x="31" y="31"/>
                    <a:pt x="30" y="30"/>
                    <a:pt x="30" y="30"/>
                  </a:cubicBezTo>
                  <a:cubicBezTo>
                    <a:pt x="29" y="29"/>
                    <a:pt x="28" y="27"/>
                    <a:pt x="28" y="26"/>
                  </a:cubicBezTo>
                  <a:cubicBezTo>
                    <a:pt x="28" y="11"/>
                    <a:pt x="28" y="11"/>
                    <a:pt x="28" y="11"/>
                  </a:cubicBezTo>
                  <a:cubicBezTo>
                    <a:pt x="28" y="8"/>
                    <a:pt x="26" y="5"/>
                    <a:pt x="24" y="3"/>
                  </a:cubicBezTo>
                  <a:cubicBezTo>
                    <a:pt x="21" y="2"/>
                    <a:pt x="18" y="2"/>
                    <a:pt x="16" y="4"/>
                  </a:cubicBezTo>
                  <a:cubicBezTo>
                    <a:pt x="3" y="13"/>
                    <a:pt x="0" y="31"/>
                    <a:pt x="10" y="43"/>
                  </a:cubicBezTo>
                  <a:cubicBezTo>
                    <a:pt x="13" y="48"/>
                    <a:pt x="17" y="51"/>
                    <a:pt x="22" y="53"/>
                  </a:cubicBezTo>
                  <a:cubicBezTo>
                    <a:pt x="22" y="53"/>
                    <a:pt x="22" y="53"/>
                    <a:pt x="22" y="53"/>
                  </a:cubicBezTo>
                  <a:cubicBezTo>
                    <a:pt x="23" y="53"/>
                    <a:pt x="23" y="53"/>
                    <a:pt x="23" y="53"/>
                  </a:cubicBezTo>
                  <a:cubicBezTo>
                    <a:pt x="24" y="54"/>
                    <a:pt x="26" y="54"/>
                    <a:pt x="28" y="54"/>
                  </a:cubicBezTo>
                  <a:cubicBezTo>
                    <a:pt x="28" y="100"/>
                    <a:pt x="28" y="100"/>
                    <a:pt x="28" y="100"/>
                  </a:cubicBezTo>
                  <a:cubicBezTo>
                    <a:pt x="28" y="104"/>
                    <a:pt x="32" y="108"/>
                    <a:pt x="36" y="108"/>
                  </a:cubicBezTo>
                  <a:cubicBezTo>
                    <a:pt x="55" y="108"/>
                    <a:pt x="55" y="108"/>
                    <a:pt x="55" y="108"/>
                  </a:cubicBezTo>
                  <a:cubicBezTo>
                    <a:pt x="42" y="159"/>
                    <a:pt x="42" y="159"/>
                    <a:pt x="42" y="159"/>
                  </a:cubicBezTo>
                  <a:cubicBezTo>
                    <a:pt x="39" y="170"/>
                    <a:pt x="45" y="180"/>
                    <a:pt x="56" y="183"/>
                  </a:cubicBezTo>
                  <a:cubicBezTo>
                    <a:pt x="57" y="184"/>
                    <a:pt x="59" y="184"/>
                    <a:pt x="60" y="184"/>
                  </a:cubicBezTo>
                  <a:cubicBezTo>
                    <a:pt x="60" y="218"/>
                    <a:pt x="60" y="218"/>
                    <a:pt x="60" y="218"/>
                  </a:cubicBezTo>
                  <a:cubicBezTo>
                    <a:pt x="60" y="219"/>
                    <a:pt x="60" y="220"/>
                    <a:pt x="61" y="221"/>
                  </a:cubicBezTo>
                  <a:cubicBezTo>
                    <a:pt x="65" y="234"/>
                    <a:pt x="97" y="240"/>
                    <a:pt x="124" y="240"/>
                  </a:cubicBezTo>
                  <a:cubicBezTo>
                    <a:pt x="151" y="240"/>
                    <a:pt x="183" y="234"/>
                    <a:pt x="187" y="222"/>
                  </a:cubicBezTo>
                  <a:cubicBezTo>
                    <a:pt x="188" y="220"/>
                    <a:pt x="188" y="219"/>
                    <a:pt x="188" y="218"/>
                  </a:cubicBezTo>
                  <a:cubicBezTo>
                    <a:pt x="188" y="184"/>
                    <a:pt x="188" y="184"/>
                    <a:pt x="188" y="184"/>
                  </a:cubicBezTo>
                  <a:cubicBezTo>
                    <a:pt x="199" y="184"/>
                    <a:pt x="208" y="174"/>
                    <a:pt x="207" y="163"/>
                  </a:cubicBezTo>
                  <a:cubicBezTo>
                    <a:pt x="207" y="162"/>
                    <a:pt x="207" y="160"/>
                    <a:pt x="206" y="159"/>
                  </a:cubicBezTo>
                  <a:cubicBezTo>
                    <a:pt x="193" y="108"/>
                    <a:pt x="193" y="108"/>
                    <a:pt x="193" y="108"/>
                  </a:cubicBezTo>
                  <a:cubicBezTo>
                    <a:pt x="212" y="108"/>
                    <a:pt x="212" y="108"/>
                    <a:pt x="212" y="108"/>
                  </a:cubicBezTo>
                  <a:cubicBezTo>
                    <a:pt x="216" y="108"/>
                    <a:pt x="220" y="104"/>
                    <a:pt x="220" y="100"/>
                  </a:cubicBezTo>
                  <a:cubicBezTo>
                    <a:pt x="220" y="54"/>
                    <a:pt x="220" y="54"/>
                    <a:pt x="220" y="54"/>
                  </a:cubicBezTo>
                  <a:cubicBezTo>
                    <a:pt x="222" y="54"/>
                    <a:pt x="223" y="54"/>
                    <a:pt x="225" y="53"/>
                  </a:cubicBezTo>
                  <a:cubicBezTo>
                    <a:pt x="226" y="53"/>
                    <a:pt x="226" y="53"/>
                    <a:pt x="226" y="53"/>
                  </a:cubicBezTo>
                  <a:cubicBezTo>
                    <a:pt x="226" y="53"/>
                    <a:pt x="226" y="53"/>
                    <a:pt x="226" y="53"/>
                  </a:cubicBezTo>
                  <a:cubicBezTo>
                    <a:pt x="240" y="48"/>
                    <a:pt x="248" y="32"/>
                    <a:pt x="243" y="17"/>
                  </a:cubicBezTo>
                  <a:cubicBezTo>
                    <a:pt x="241" y="12"/>
                    <a:pt x="237" y="7"/>
                    <a:pt x="233" y="4"/>
                  </a:cubicBezTo>
                  <a:close/>
                  <a:moveTo>
                    <a:pt x="25" y="45"/>
                  </a:moveTo>
                  <a:cubicBezTo>
                    <a:pt x="25" y="45"/>
                    <a:pt x="25" y="45"/>
                    <a:pt x="25" y="45"/>
                  </a:cubicBezTo>
                  <a:cubicBezTo>
                    <a:pt x="17" y="43"/>
                    <a:pt x="12" y="35"/>
                    <a:pt x="12" y="27"/>
                  </a:cubicBezTo>
                  <a:cubicBezTo>
                    <a:pt x="12" y="20"/>
                    <a:pt x="15" y="14"/>
                    <a:pt x="20" y="11"/>
                  </a:cubicBezTo>
                  <a:cubicBezTo>
                    <a:pt x="20" y="26"/>
                    <a:pt x="20" y="26"/>
                    <a:pt x="20" y="26"/>
                  </a:cubicBezTo>
                  <a:cubicBezTo>
                    <a:pt x="20" y="30"/>
                    <a:pt x="21" y="33"/>
                    <a:pt x="24" y="35"/>
                  </a:cubicBezTo>
                  <a:cubicBezTo>
                    <a:pt x="26" y="38"/>
                    <a:pt x="29" y="39"/>
                    <a:pt x="33" y="39"/>
                  </a:cubicBezTo>
                  <a:cubicBezTo>
                    <a:pt x="39" y="38"/>
                    <a:pt x="44" y="33"/>
                    <a:pt x="44" y="27"/>
                  </a:cubicBezTo>
                  <a:cubicBezTo>
                    <a:pt x="44" y="11"/>
                    <a:pt x="44" y="11"/>
                    <a:pt x="44" y="11"/>
                  </a:cubicBezTo>
                  <a:cubicBezTo>
                    <a:pt x="53" y="17"/>
                    <a:pt x="55" y="30"/>
                    <a:pt x="48" y="39"/>
                  </a:cubicBezTo>
                  <a:cubicBezTo>
                    <a:pt x="46" y="42"/>
                    <a:pt x="42" y="44"/>
                    <a:pt x="39" y="45"/>
                  </a:cubicBezTo>
                  <a:cubicBezTo>
                    <a:pt x="37" y="46"/>
                    <a:pt x="34" y="47"/>
                    <a:pt x="32" y="47"/>
                  </a:cubicBezTo>
                  <a:cubicBezTo>
                    <a:pt x="30" y="47"/>
                    <a:pt x="28" y="46"/>
                    <a:pt x="25" y="45"/>
                  </a:cubicBezTo>
                  <a:close/>
                  <a:moveTo>
                    <a:pt x="97" y="17"/>
                  </a:moveTo>
                  <a:cubicBezTo>
                    <a:pt x="98" y="12"/>
                    <a:pt x="103" y="8"/>
                    <a:pt x="109" y="8"/>
                  </a:cubicBezTo>
                  <a:cubicBezTo>
                    <a:pt x="139" y="8"/>
                    <a:pt x="139" y="8"/>
                    <a:pt x="139" y="8"/>
                  </a:cubicBezTo>
                  <a:cubicBezTo>
                    <a:pt x="145" y="8"/>
                    <a:pt x="150" y="12"/>
                    <a:pt x="151" y="17"/>
                  </a:cubicBezTo>
                  <a:cubicBezTo>
                    <a:pt x="159" y="56"/>
                    <a:pt x="159" y="56"/>
                    <a:pt x="159" y="56"/>
                  </a:cubicBezTo>
                  <a:cubicBezTo>
                    <a:pt x="89" y="56"/>
                    <a:pt x="89" y="56"/>
                    <a:pt x="89" y="56"/>
                  </a:cubicBezTo>
                  <a:lnTo>
                    <a:pt x="97" y="17"/>
                  </a:lnTo>
                  <a:close/>
                  <a:moveTo>
                    <a:pt x="180" y="218"/>
                  </a:moveTo>
                  <a:cubicBezTo>
                    <a:pt x="180" y="218"/>
                    <a:pt x="180" y="218"/>
                    <a:pt x="180" y="219"/>
                  </a:cubicBezTo>
                  <a:cubicBezTo>
                    <a:pt x="179" y="220"/>
                    <a:pt x="177" y="223"/>
                    <a:pt x="172" y="224"/>
                  </a:cubicBezTo>
                  <a:cubicBezTo>
                    <a:pt x="172" y="200"/>
                    <a:pt x="172" y="200"/>
                    <a:pt x="172" y="200"/>
                  </a:cubicBezTo>
                  <a:cubicBezTo>
                    <a:pt x="172" y="198"/>
                    <a:pt x="170" y="196"/>
                    <a:pt x="168" y="196"/>
                  </a:cubicBezTo>
                  <a:cubicBezTo>
                    <a:pt x="166" y="196"/>
                    <a:pt x="164" y="198"/>
                    <a:pt x="164" y="200"/>
                  </a:cubicBezTo>
                  <a:cubicBezTo>
                    <a:pt x="164" y="227"/>
                    <a:pt x="164" y="227"/>
                    <a:pt x="164" y="227"/>
                  </a:cubicBezTo>
                  <a:cubicBezTo>
                    <a:pt x="162" y="228"/>
                    <a:pt x="159" y="229"/>
                    <a:pt x="156" y="229"/>
                  </a:cubicBezTo>
                  <a:cubicBezTo>
                    <a:pt x="156" y="200"/>
                    <a:pt x="156" y="200"/>
                    <a:pt x="156" y="200"/>
                  </a:cubicBezTo>
                  <a:cubicBezTo>
                    <a:pt x="156" y="198"/>
                    <a:pt x="154" y="196"/>
                    <a:pt x="152" y="196"/>
                  </a:cubicBezTo>
                  <a:cubicBezTo>
                    <a:pt x="150" y="196"/>
                    <a:pt x="148" y="198"/>
                    <a:pt x="148" y="200"/>
                  </a:cubicBezTo>
                  <a:cubicBezTo>
                    <a:pt x="148" y="230"/>
                    <a:pt x="148" y="230"/>
                    <a:pt x="148" y="230"/>
                  </a:cubicBezTo>
                  <a:cubicBezTo>
                    <a:pt x="145" y="231"/>
                    <a:pt x="143" y="231"/>
                    <a:pt x="140" y="231"/>
                  </a:cubicBezTo>
                  <a:cubicBezTo>
                    <a:pt x="140" y="200"/>
                    <a:pt x="140" y="200"/>
                    <a:pt x="140" y="200"/>
                  </a:cubicBezTo>
                  <a:cubicBezTo>
                    <a:pt x="140" y="198"/>
                    <a:pt x="138" y="196"/>
                    <a:pt x="136" y="196"/>
                  </a:cubicBezTo>
                  <a:cubicBezTo>
                    <a:pt x="134" y="196"/>
                    <a:pt x="132" y="198"/>
                    <a:pt x="132" y="200"/>
                  </a:cubicBezTo>
                  <a:cubicBezTo>
                    <a:pt x="132" y="232"/>
                    <a:pt x="132" y="232"/>
                    <a:pt x="132" y="232"/>
                  </a:cubicBezTo>
                  <a:cubicBezTo>
                    <a:pt x="129" y="232"/>
                    <a:pt x="127" y="232"/>
                    <a:pt x="124" y="232"/>
                  </a:cubicBezTo>
                  <a:cubicBezTo>
                    <a:pt x="121" y="232"/>
                    <a:pt x="119" y="232"/>
                    <a:pt x="116" y="232"/>
                  </a:cubicBezTo>
                  <a:cubicBezTo>
                    <a:pt x="116" y="200"/>
                    <a:pt x="116" y="200"/>
                    <a:pt x="116" y="200"/>
                  </a:cubicBezTo>
                  <a:cubicBezTo>
                    <a:pt x="116" y="198"/>
                    <a:pt x="114" y="196"/>
                    <a:pt x="112" y="196"/>
                  </a:cubicBezTo>
                  <a:cubicBezTo>
                    <a:pt x="110" y="196"/>
                    <a:pt x="108" y="198"/>
                    <a:pt x="108" y="200"/>
                  </a:cubicBezTo>
                  <a:cubicBezTo>
                    <a:pt x="108" y="231"/>
                    <a:pt x="108" y="231"/>
                    <a:pt x="108" y="231"/>
                  </a:cubicBezTo>
                  <a:cubicBezTo>
                    <a:pt x="105" y="231"/>
                    <a:pt x="103" y="231"/>
                    <a:pt x="100" y="230"/>
                  </a:cubicBezTo>
                  <a:cubicBezTo>
                    <a:pt x="100" y="200"/>
                    <a:pt x="100" y="200"/>
                    <a:pt x="100" y="200"/>
                  </a:cubicBezTo>
                  <a:cubicBezTo>
                    <a:pt x="100" y="198"/>
                    <a:pt x="98" y="196"/>
                    <a:pt x="96" y="196"/>
                  </a:cubicBezTo>
                  <a:cubicBezTo>
                    <a:pt x="94" y="196"/>
                    <a:pt x="92" y="198"/>
                    <a:pt x="92" y="200"/>
                  </a:cubicBezTo>
                  <a:cubicBezTo>
                    <a:pt x="92" y="229"/>
                    <a:pt x="92" y="229"/>
                    <a:pt x="92" y="229"/>
                  </a:cubicBezTo>
                  <a:cubicBezTo>
                    <a:pt x="89" y="229"/>
                    <a:pt x="86" y="228"/>
                    <a:pt x="84" y="227"/>
                  </a:cubicBezTo>
                  <a:cubicBezTo>
                    <a:pt x="84" y="200"/>
                    <a:pt x="84" y="200"/>
                    <a:pt x="84" y="200"/>
                  </a:cubicBezTo>
                  <a:cubicBezTo>
                    <a:pt x="84" y="198"/>
                    <a:pt x="82" y="196"/>
                    <a:pt x="80" y="196"/>
                  </a:cubicBezTo>
                  <a:cubicBezTo>
                    <a:pt x="78" y="196"/>
                    <a:pt x="76" y="198"/>
                    <a:pt x="76" y="200"/>
                  </a:cubicBezTo>
                  <a:cubicBezTo>
                    <a:pt x="76" y="224"/>
                    <a:pt x="76" y="224"/>
                    <a:pt x="76" y="224"/>
                  </a:cubicBezTo>
                  <a:cubicBezTo>
                    <a:pt x="72" y="222"/>
                    <a:pt x="69" y="220"/>
                    <a:pt x="68" y="218"/>
                  </a:cubicBezTo>
                  <a:cubicBezTo>
                    <a:pt x="68" y="218"/>
                    <a:pt x="68" y="218"/>
                    <a:pt x="68" y="218"/>
                  </a:cubicBezTo>
                  <a:cubicBezTo>
                    <a:pt x="68" y="184"/>
                    <a:pt x="68" y="184"/>
                    <a:pt x="68" y="184"/>
                  </a:cubicBezTo>
                  <a:cubicBezTo>
                    <a:pt x="180" y="184"/>
                    <a:pt x="180" y="184"/>
                    <a:pt x="180" y="184"/>
                  </a:cubicBezTo>
                  <a:lnTo>
                    <a:pt x="180" y="218"/>
                  </a:lnTo>
                  <a:close/>
                  <a:moveTo>
                    <a:pt x="197" y="171"/>
                  </a:moveTo>
                  <a:cubicBezTo>
                    <a:pt x="194" y="174"/>
                    <a:pt x="191" y="176"/>
                    <a:pt x="187" y="176"/>
                  </a:cubicBezTo>
                  <a:cubicBezTo>
                    <a:pt x="61" y="176"/>
                    <a:pt x="61" y="176"/>
                    <a:pt x="61" y="176"/>
                  </a:cubicBezTo>
                  <a:cubicBezTo>
                    <a:pt x="54" y="176"/>
                    <a:pt x="49" y="171"/>
                    <a:pt x="49" y="164"/>
                  </a:cubicBezTo>
                  <a:cubicBezTo>
                    <a:pt x="49" y="163"/>
                    <a:pt x="49" y="162"/>
                    <a:pt x="49" y="161"/>
                  </a:cubicBezTo>
                  <a:cubicBezTo>
                    <a:pt x="73" y="73"/>
                    <a:pt x="73" y="73"/>
                    <a:pt x="73" y="73"/>
                  </a:cubicBezTo>
                  <a:cubicBezTo>
                    <a:pt x="74" y="68"/>
                    <a:pt x="79" y="64"/>
                    <a:pt x="84" y="64"/>
                  </a:cubicBezTo>
                  <a:cubicBezTo>
                    <a:pt x="164" y="64"/>
                    <a:pt x="164" y="64"/>
                    <a:pt x="164" y="64"/>
                  </a:cubicBezTo>
                  <a:cubicBezTo>
                    <a:pt x="169" y="64"/>
                    <a:pt x="174" y="68"/>
                    <a:pt x="175" y="73"/>
                  </a:cubicBezTo>
                  <a:cubicBezTo>
                    <a:pt x="199" y="161"/>
                    <a:pt x="199" y="161"/>
                    <a:pt x="199" y="161"/>
                  </a:cubicBezTo>
                  <a:cubicBezTo>
                    <a:pt x="200" y="165"/>
                    <a:pt x="199" y="168"/>
                    <a:pt x="197" y="171"/>
                  </a:cubicBezTo>
                  <a:close/>
                  <a:moveTo>
                    <a:pt x="223" y="45"/>
                  </a:moveTo>
                  <a:cubicBezTo>
                    <a:pt x="223" y="45"/>
                    <a:pt x="223" y="45"/>
                    <a:pt x="223" y="45"/>
                  </a:cubicBezTo>
                  <a:cubicBezTo>
                    <a:pt x="221" y="46"/>
                    <a:pt x="218" y="47"/>
                    <a:pt x="216" y="47"/>
                  </a:cubicBezTo>
                  <a:cubicBezTo>
                    <a:pt x="214" y="47"/>
                    <a:pt x="212" y="46"/>
                    <a:pt x="209" y="45"/>
                  </a:cubicBezTo>
                  <a:cubicBezTo>
                    <a:pt x="209" y="45"/>
                    <a:pt x="209" y="45"/>
                    <a:pt x="209" y="45"/>
                  </a:cubicBezTo>
                  <a:cubicBezTo>
                    <a:pt x="209" y="45"/>
                    <a:pt x="209" y="45"/>
                    <a:pt x="209" y="45"/>
                  </a:cubicBezTo>
                  <a:cubicBezTo>
                    <a:pt x="199" y="42"/>
                    <a:pt x="194" y="30"/>
                    <a:pt x="197" y="20"/>
                  </a:cubicBezTo>
                  <a:cubicBezTo>
                    <a:pt x="199" y="16"/>
                    <a:pt x="201" y="13"/>
                    <a:pt x="204" y="11"/>
                  </a:cubicBezTo>
                  <a:cubicBezTo>
                    <a:pt x="204" y="27"/>
                    <a:pt x="204" y="27"/>
                    <a:pt x="204" y="27"/>
                  </a:cubicBezTo>
                  <a:cubicBezTo>
                    <a:pt x="204" y="31"/>
                    <a:pt x="206" y="35"/>
                    <a:pt x="210" y="37"/>
                  </a:cubicBezTo>
                  <a:cubicBezTo>
                    <a:pt x="211" y="38"/>
                    <a:pt x="213" y="38"/>
                    <a:pt x="215" y="39"/>
                  </a:cubicBezTo>
                  <a:cubicBezTo>
                    <a:pt x="218" y="39"/>
                    <a:pt x="222" y="38"/>
                    <a:pt x="224" y="35"/>
                  </a:cubicBezTo>
                  <a:cubicBezTo>
                    <a:pt x="227" y="33"/>
                    <a:pt x="228" y="30"/>
                    <a:pt x="228" y="26"/>
                  </a:cubicBezTo>
                  <a:cubicBezTo>
                    <a:pt x="228" y="11"/>
                    <a:pt x="228" y="11"/>
                    <a:pt x="228" y="11"/>
                  </a:cubicBezTo>
                  <a:cubicBezTo>
                    <a:pt x="237" y="17"/>
                    <a:pt x="239" y="30"/>
                    <a:pt x="232" y="38"/>
                  </a:cubicBezTo>
                  <a:cubicBezTo>
                    <a:pt x="230" y="42"/>
                    <a:pt x="227" y="44"/>
                    <a:pt x="223"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25" name="Freeform 38">
            <a:extLst>
              <a:ext uri="{FF2B5EF4-FFF2-40B4-BE49-F238E27FC236}">
                <a16:creationId xmlns:a16="http://schemas.microsoft.com/office/drawing/2014/main" id="{F7F52C97-1260-024C-9DF3-02724840FF1D}"/>
              </a:ext>
            </a:extLst>
          </p:cNvPr>
          <p:cNvSpPr>
            <a:spLocks noEditPoints="1"/>
          </p:cNvSpPr>
          <p:nvPr/>
        </p:nvSpPr>
        <p:spPr bwMode="auto">
          <a:xfrm>
            <a:off x="5860376" y="5200025"/>
            <a:ext cx="324173" cy="378011"/>
          </a:xfrm>
          <a:custGeom>
            <a:avLst/>
            <a:gdLst>
              <a:gd name="T0" fmla="*/ 150 w 308"/>
              <a:gd name="T1" fmla="*/ 4 h 359"/>
              <a:gd name="T2" fmla="*/ 154 w 308"/>
              <a:gd name="T3" fmla="*/ 37 h 359"/>
              <a:gd name="T4" fmla="*/ 158 w 308"/>
              <a:gd name="T5" fmla="*/ 4 h 359"/>
              <a:gd name="T6" fmla="*/ 48 w 308"/>
              <a:gd name="T7" fmla="*/ 44 h 359"/>
              <a:gd name="T8" fmla="*/ 45 w 308"/>
              <a:gd name="T9" fmla="*/ 50 h 359"/>
              <a:gd name="T10" fmla="*/ 72 w 308"/>
              <a:gd name="T11" fmla="*/ 71 h 359"/>
              <a:gd name="T12" fmla="*/ 51 w 308"/>
              <a:gd name="T13" fmla="*/ 45 h 359"/>
              <a:gd name="T14" fmla="*/ 260 w 308"/>
              <a:gd name="T15" fmla="*/ 44 h 359"/>
              <a:gd name="T16" fmla="*/ 236 w 308"/>
              <a:gd name="T17" fmla="*/ 66 h 359"/>
              <a:gd name="T18" fmla="*/ 241 w 308"/>
              <a:gd name="T19" fmla="*/ 71 h 359"/>
              <a:gd name="T20" fmla="*/ 263 w 308"/>
              <a:gd name="T21" fmla="*/ 45 h 359"/>
              <a:gd name="T22" fmla="*/ 154 w 308"/>
              <a:gd name="T23" fmla="*/ 60 h 359"/>
              <a:gd name="T24" fmla="*/ 85 w 308"/>
              <a:gd name="T25" fmla="*/ 220 h 359"/>
              <a:gd name="T26" fmla="*/ 109 w 308"/>
              <a:gd name="T27" fmla="*/ 318 h 359"/>
              <a:gd name="T28" fmla="*/ 135 w 308"/>
              <a:gd name="T29" fmla="*/ 337 h 359"/>
              <a:gd name="T30" fmla="*/ 154 w 308"/>
              <a:gd name="T31" fmla="*/ 359 h 359"/>
              <a:gd name="T32" fmla="*/ 173 w 308"/>
              <a:gd name="T33" fmla="*/ 337 h 359"/>
              <a:gd name="T34" fmla="*/ 199 w 308"/>
              <a:gd name="T35" fmla="*/ 318 h 359"/>
              <a:gd name="T36" fmla="*/ 223 w 308"/>
              <a:gd name="T37" fmla="*/ 220 h 359"/>
              <a:gd name="T38" fmla="*/ 154 w 308"/>
              <a:gd name="T39" fmla="*/ 60 h 359"/>
              <a:gd name="T40" fmla="*/ 240 w 308"/>
              <a:gd name="T41" fmla="*/ 149 h 359"/>
              <a:gd name="T42" fmla="*/ 192 w 308"/>
              <a:gd name="T43" fmla="*/ 269 h 359"/>
              <a:gd name="T44" fmla="*/ 92 w 308"/>
              <a:gd name="T45" fmla="*/ 216 h 359"/>
              <a:gd name="T46" fmla="*/ 154 w 308"/>
              <a:gd name="T47" fmla="*/ 67 h 359"/>
              <a:gd name="T48" fmla="*/ 87 w 308"/>
              <a:gd name="T49" fmla="*/ 153 h 359"/>
              <a:gd name="T50" fmla="*/ 94 w 308"/>
              <a:gd name="T51" fmla="*/ 176 h 359"/>
              <a:gd name="T52" fmla="*/ 94 w 308"/>
              <a:gd name="T53" fmla="*/ 153 h 359"/>
              <a:gd name="T54" fmla="*/ 151 w 308"/>
              <a:gd name="T55" fmla="*/ 90 h 359"/>
              <a:gd name="T56" fmla="*/ 4 w 308"/>
              <a:gd name="T57" fmla="*/ 150 h 359"/>
              <a:gd name="T58" fmla="*/ 4 w 308"/>
              <a:gd name="T59" fmla="*/ 157 h 359"/>
              <a:gd name="T60" fmla="*/ 38 w 308"/>
              <a:gd name="T61" fmla="*/ 153 h 359"/>
              <a:gd name="T62" fmla="*/ 4 w 308"/>
              <a:gd name="T63" fmla="*/ 150 h 359"/>
              <a:gd name="T64" fmla="*/ 270 w 308"/>
              <a:gd name="T65" fmla="*/ 153 h 359"/>
              <a:gd name="T66" fmla="*/ 304 w 308"/>
              <a:gd name="T67" fmla="*/ 157 h 359"/>
              <a:gd name="T68" fmla="*/ 304 w 308"/>
              <a:gd name="T69" fmla="*/ 150 h 359"/>
              <a:gd name="T70" fmla="*/ 117 w 308"/>
              <a:gd name="T71" fmla="*/ 277 h 359"/>
              <a:gd name="T72" fmla="*/ 191 w 308"/>
              <a:gd name="T73" fmla="*/ 299 h 359"/>
              <a:gd name="T74" fmla="*/ 117 w 308"/>
              <a:gd name="T75" fmla="*/ 277 h 359"/>
              <a:gd name="T76" fmla="*/ 191 w 308"/>
              <a:gd name="T77" fmla="*/ 307 h 359"/>
              <a:gd name="T78" fmla="*/ 180 w 308"/>
              <a:gd name="T79" fmla="*/ 329 h 359"/>
              <a:gd name="T80" fmla="*/ 117 w 308"/>
              <a:gd name="T81" fmla="*/ 318 h 359"/>
              <a:gd name="T82" fmla="*/ 143 w 308"/>
              <a:gd name="T83" fmla="*/ 337 h 359"/>
              <a:gd name="T84" fmla="*/ 165 w 308"/>
              <a:gd name="T85" fmla="*/ 341 h 359"/>
              <a:gd name="T86" fmla="*/ 143 w 308"/>
              <a:gd name="T87" fmla="*/ 341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8" h="359">
                <a:moveTo>
                  <a:pt x="154" y="0"/>
                </a:moveTo>
                <a:cubicBezTo>
                  <a:pt x="152" y="0"/>
                  <a:pt x="150" y="1"/>
                  <a:pt x="150" y="4"/>
                </a:cubicBezTo>
                <a:cubicBezTo>
                  <a:pt x="150" y="33"/>
                  <a:pt x="150" y="33"/>
                  <a:pt x="150" y="33"/>
                </a:cubicBezTo>
                <a:cubicBezTo>
                  <a:pt x="150" y="36"/>
                  <a:pt x="152" y="37"/>
                  <a:pt x="154" y="37"/>
                </a:cubicBezTo>
                <a:cubicBezTo>
                  <a:pt x="156" y="37"/>
                  <a:pt x="158" y="36"/>
                  <a:pt x="158" y="33"/>
                </a:cubicBezTo>
                <a:cubicBezTo>
                  <a:pt x="158" y="4"/>
                  <a:pt x="158" y="4"/>
                  <a:pt x="158" y="4"/>
                </a:cubicBezTo>
                <a:cubicBezTo>
                  <a:pt x="158" y="1"/>
                  <a:pt x="156" y="0"/>
                  <a:pt x="154" y="0"/>
                </a:cubicBezTo>
                <a:close/>
                <a:moveTo>
                  <a:pt x="48" y="44"/>
                </a:moveTo>
                <a:cubicBezTo>
                  <a:pt x="47" y="44"/>
                  <a:pt x="46" y="44"/>
                  <a:pt x="45" y="45"/>
                </a:cubicBezTo>
                <a:cubicBezTo>
                  <a:pt x="44" y="46"/>
                  <a:pt x="44" y="49"/>
                  <a:pt x="45" y="50"/>
                </a:cubicBezTo>
                <a:cubicBezTo>
                  <a:pt x="67" y="71"/>
                  <a:pt x="67" y="71"/>
                  <a:pt x="67" y="71"/>
                </a:cubicBezTo>
                <a:cubicBezTo>
                  <a:pt x="68" y="73"/>
                  <a:pt x="71" y="73"/>
                  <a:pt x="72" y="71"/>
                </a:cubicBezTo>
                <a:cubicBezTo>
                  <a:pt x="73" y="70"/>
                  <a:pt x="73" y="67"/>
                  <a:pt x="72" y="66"/>
                </a:cubicBezTo>
                <a:cubicBezTo>
                  <a:pt x="51" y="45"/>
                  <a:pt x="51" y="45"/>
                  <a:pt x="51" y="45"/>
                </a:cubicBezTo>
                <a:cubicBezTo>
                  <a:pt x="50" y="44"/>
                  <a:pt x="49" y="44"/>
                  <a:pt x="48" y="44"/>
                </a:cubicBezTo>
                <a:close/>
                <a:moveTo>
                  <a:pt x="260" y="44"/>
                </a:moveTo>
                <a:cubicBezTo>
                  <a:pt x="259" y="44"/>
                  <a:pt x="258" y="44"/>
                  <a:pt x="257" y="45"/>
                </a:cubicBezTo>
                <a:cubicBezTo>
                  <a:pt x="236" y="66"/>
                  <a:pt x="236" y="66"/>
                  <a:pt x="236" y="66"/>
                </a:cubicBezTo>
                <a:cubicBezTo>
                  <a:pt x="235" y="67"/>
                  <a:pt x="235" y="70"/>
                  <a:pt x="236" y="71"/>
                </a:cubicBezTo>
                <a:cubicBezTo>
                  <a:pt x="238" y="73"/>
                  <a:pt x="240" y="73"/>
                  <a:pt x="241" y="71"/>
                </a:cubicBezTo>
                <a:cubicBezTo>
                  <a:pt x="263" y="50"/>
                  <a:pt x="263" y="50"/>
                  <a:pt x="263" y="50"/>
                </a:cubicBezTo>
                <a:cubicBezTo>
                  <a:pt x="264" y="49"/>
                  <a:pt x="264" y="46"/>
                  <a:pt x="263" y="45"/>
                </a:cubicBezTo>
                <a:cubicBezTo>
                  <a:pt x="262" y="44"/>
                  <a:pt x="261" y="44"/>
                  <a:pt x="260" y="44"/>
                </a:cubicBezTo>
                <a:close/>
                <a:moveTo>
                  <a:pt x="154" y="60"/>
                </a:moveTo>
                <a:cubicBezTo>
                  <a:pt x="106" y="60"/>
                  <a:pt x="60" y="97"/>
                  <a:pt x="60" y="149"/>
                </a:cubicBezTo>
                <a:cubicBezTo>
                  <a:pt x="60" y="182"/>
                  <a:pt x="73" y="203"/>
                  <a:pt x="85" y="220"/>
                </a:cubicBezTo>
                <a:cubicBezTo>
                  <a:pt x="98" y="238"/>
                  <a:pt x="109" y="252"/>
                  <a:pt x="109" y="273"/>
                </a:cubicBezTo>
                <a:cubicBezTo>
                  <a:pt x="109" y="318"/>
                  <a:pt x="109" y="318"/>
                  <a:pt x="109" y="318"/>
                </a:cubicBezTo>
                <a:cubicBezTo>
                  <a:pt x="109" y="329"/>
                  <a:pt x="118" y="337"/>
                  <a:pt x="128" y="337"/>
                </a:cubicBezTo>
                <a:cubicBezTo>
                  <a:pt x="135" y="337"/>
                  <a:pt x="135" y="337"/>
                  <a:pt x="135" y="337"/>
                </a:cubicBezTo>
                <a:cubicBezTo>
                  <a:pt x="135" y="341"/>
                  <a:pt x="135" y="341"/>
                  <a:pt x="135" y="341"/>
                </a:cubicBezTo>
                <a:cubicBezTo>
                  <a:pt x="135" y="351"/>
                  <a:pt x="144" y="359"/>
                  <a:pt x="154" y="359"/>
                </a:cubicBezTo>
                <a:cubicBezTo>
                  <a:pt x="164" y="359"/>
                  <a:pt x="173" y="351"/>
                  <a:pt x="173" y="341"/>
                </a:cubicBezTo>
                <a:cubicBezTo>
                  <a:pt x="173" y="337"/>
                  <a:pt x="173" y="337"/>
                  <a:pt x="173" y="337"/>
                </a:cubicBezTo>
                <a:cubicBezTo>
                  <a:pt x="180" y="337"/>
                  <a:pt x="180" y="337"/>
                  <a:pt x="180" y="337"/>
                </a:cubicBezTo>
                <a:cubicBezTo>
                  <a:pt x="190" y="337"/>
                  <a:pt x="199" y="329"/>
                  <a:pt x="199" y="318"/>
                </a:cubicBezTo>
                <a:cubicBezTo>
                  <a:pt x="199" y="273"/>
                  <a:pt x="199" y="273"/>
                  <a:pt x="199" y="273"/>
                </a:cubicBezTo>
                <a:cubicBezTo>
                  <a:pt x="199" y="252"/>
                  <a:pt x="210" y="238"/>
                  <a:pt x="223" y="220"/>
                </a:cubicBezTo>
                <a:cubicBezTo>
                  <a:pt x="235" y="203"/>
                  <a:pt x="248" y="182"/>
                  <a:pt x="248" y="149"/>
                </a:cubicBezTo>
                <a:cubicBezTo>
                  <a:pt x="248" y="97"/>
                  <a:pt x="202" y="60"/>
                  <a:pt x="154" y="60"/>
                </a:cubicBezTo>
                <a:close/>
                <a:moveTo>
                  <a:pt x="154" y="67"/>
                </a:moveTo>
                <a:cubicBezTo>
                  <a:pt x="198" y="67"/>
                  <a:pt x="240" y="101"/>
                  <a:pt x="240" y="149"/>
                </a:cubicBezTo>
                <a:cubicBezTo>
                  <a:pt x="240" y="181"/>
                  <a:pt x="229" y="199"/>
                  <a:pt x="216" y="216"/>
                </a:cubicBezTo>
                <a:cubicBezTo>
                  <a:pt x="205" y="232"/>
                  <a:pt x="193" y="247"/>
                  <a:pt x="192" y="269"/>
                </a:cubicBezTo>
                <a:cubicBezTo>
                  <a:pt x="116" y="269"/>
                  <a:pt x="116" y="269"/>
                  <a:pt x="116" y="269"/>
                </a:cubicBezTo>
                <a:cubicBezTo>
                  <a:pt x="115" y="247"/>
                  <a:pt x="103" y="232"/>
                  <a:pt x="92" y="216"/>
                </a:cubicBezTo>
                <a:cubicBezTo>
                  <a:pt x="79" y="199"/>
                  <a:pt x="68" y="181"/>
                  <a:pt x="68" y="149"/>
                </a:cubicBezTo>
                <a:cubicBezTo>
                  <a:pt x="68" y="101"/>
                  <a:pt x="110" y="67"/>
                  <a:pt x="154" y="67"/>
                </a:cubicBezTo>
                <a:close/>
                <a:moveTo>
                  <a:pt x="146" y="86"/>
                </a:moveTo>
                <a:cubicBezTo>
                  <a:pt x="113" y="90"/>
                  <a:pt x="87" y="119"/>
                  <a:pt x="87" y="153"/>
                </a:cubicBezTo>
                <a:cubicBezTo>
                  <a:pt x="87" y="160"/>
                  <a:pt x="88" y="167"/>
                  <a:pt x="90" y="173"/>
                </a:cubicBezTo>
                <a:cubicBezTo>
                  <a:pt x="90" y="175"/>
                  <a:pt x="92" y="176"/>
                  <a:pt x="94" y="176"/>
                </a:cubicBezTo>
                <a:cubicBezTo>
                  <a:pt x="96" y="175"/>
                  <a:pt x="97" y="173"/>
                  <a:pt x="97" y="171"/>
                </a:cubicBezTo>
                <a:cubicBezTo>
                  <a:pt x="95" y="165"/>
                  <a:pt x="94" y="159"/>
                  <a:pt x="94" y="153"/>
                </a:cubicBezTo>
                <a:cubicBezTo>
                  <a:pt x="94" y="123"/>
                  <a:pt x="117" y="97"/>
                  <a:pt x="147" y="94"/>
                </a:cubicBezTo>
                <a:cubicBezTo>
                  <a:pt x="149" y="94"/>
                  <a:pt x="151" y="92"/>
                  <a:pt x="151" y="90"/>
                </a:cubicBezTo>
                <a:cubicBezTo>
                  <a:pt x="150" y="87"/>
                  <a:pt x="148" y="86"/>
                  <a:pt x="146" y="86"/>
                </a:cubicBezTo>
                <a:close/>
                <a:moveTo>
                  <a:pt x="4" y="150"/>
                </a:moveTo>
                <a:cubicBezTo>
                  <a:pt x="2" y="150"/>
                  <a:pt x="0" y="151"/>
                  <a:pt x="0" y="153"/>
                </a:cubicBezTo>
                <a:cubicBezTo>
                  <a:pt x="0" y="155"/>
                  <a:pt x="2" y="157"/>
                  <a:pt x="4" y="157"/>
                </a:cubicBezTo>
                <a:cubicBezTo>
                  <a:pt x="34" y="157"/>
                  <a:pt x="34" y="157"/>
                  <a:pt x="34" y="157"/>
                </a:cubicBezTo>
                <a:cubicBezTo>
                  <a:pt x="36" y="157"/>
                  <a:pt x="38" y="155"/>
                  <a:pt x="38" y="153"/>
                </a:cubicBezTo>
                <a:cubicBezTo>
                  <a:pt x="38" y="151"/>
                  <a:pt x="36" y="150"/>
                  <a:pt x="34" y="150"/>
                </a:cubicBezTo>
                <a:lnTo>
                  <a:pt x="4" y="150"/>
                </a:lnTo>
                <a:close/>
                <a:moveTo>
                  <a:pt x="274" y="150"/>
                </a:moveTo>
                <a:cubicBezTo>
                  <a:pt x="272" y="150"/>
                  <a:pt x="270" y="151"/>
                  <a:pt x="270" y="153"/>
                </a:cubicBezTo>
                <a:cubicBezTo>
                  <a:pt x="270" y="155"/>
                  <a:pt x="272" y="157"/>
                  <a:pt x="274" y="157"/>
                </a:cubicBezTo>
                <a:cubicBezTo>
                  <a:pt x="304" y="157"/>
                  <a:pt x="304" y="157"/>
                  <a:pt x="304" y="157"/>
                </a:cubicBezTo>
                <a:cubicBezTo>
                  <a:pt x="306" y="157"/>
                  <a:pt x="308" y="155"/>
                  <a:pt x="308" y="153"/>
                </a:cubicBezTo>
                <a:cubicBezTo>
                  <a:pt x="308" y="151"/>
                  <a:pt x="306" y="150"/>
                  <a:pt x="304" y="150"/>
                </a:cubicBezTo>
                <a:lnTo>
                  <a:pt x="274" y="150"/>
                </a:lnTo>
                <a:close/>
                <a:moveTo>
                  <a:pt x="117" y="277"/>
                </a:moveTo>
                <a:cubicBezTo>
                  <a:pt x="191" y="277"/>
                  <a:pt x="191" y="277"/>
                  <a:pt x="191" y="277"/>
                </a:cubicBezTo>
                <a:cubicBezTo>
                  <a:pt x="191" y="299"/>
                  <a:pt x="191" y="299"/>
                  <a:pt x="191" y="299"/>
                </a:cubicBezTo>
                <a:cubicBezTo>
                  <a:pt x="117" y="299"/>
                  <a:pt x="117" y="299"/>
                  <a:pt x="117" y="299"/>
                </a:cubicBezTo>
                <a:lnTo>
                  <a:pt x="117" y="277"/>
                </a:lnTo>
                <a:close/>
                <a:moveTo>
                  <a:pt x="117" y="307"/>
                </a:moveTo>
                <a:cubicBezTo>
                  <a:pt x="191" y="307"/>
                  <a:pt x="191" y="307"/>
                  <a:pt x="191" y="307"/>
                </a:cubicBezTo>
                <a:cubicBezTo>
                  <a:pt x="191" y="318"/>
                  <a:pt x="191" y="318"/>
                  <a:pt x="191" y="318"/>
                </a:cubicBezTo>
                <a:cubicBezTo>
                  <a:pt x="191" y="325"/>
                  <a:pt x="186" y="329"/>
                  <a:pt x="180" y="329"/>
                </a:cubicBezTo>
                <a:cubicBezTo>
                  <a:pt x="128" y="329"/>
                  <a:pt x="128" y="329"/>
                  <a:pt x="128" y="329"/>
                </a:cubicBezTo>
                <a:cubicBezTo>
                  <a:pt x="122" y="329"/>
                  <a:pt x="117" y="325"/>
                  <a:pt x="117" y="318"/>
                </a:cubicBezTo>
                <a:lnTo>
                  <a:pt x="117" y="307"/>
                </a:lnTo>
                <a:close/>
                <a:moveTo>
                  <a:pt x="143" y="337"/>
                </a:moveTo>
                <a:cubicBezTo>
                  <a:pt x="165" y="337"/>
                  <a:pt x="165" y="337"/>
                  <a:pt x="165" y="337"/>
                </a:cubicBezTo>
                <a:cubicBezTo>
                  <a:pt x="165" y="341"/>
                  <a:pt x="165" y="341"/>
                  <a:pt x="165" y="341"/>
                </a:cubicBezTo>
                <a:cubicBezTo>
                  <a:pt x="165" y="347"/>
                  <a:pt x="160" y="352"/>
                  <a:pt x="154" y="352"/>
                </a:cubicBezTo>
                <a:cubicBezTo>
                  <a:pt x="148" y="352"/>
                  <a:pt x="143" y="347"/>
                  <a:pt x="143" y="341"/>
                </a:cubicBezTo>
                <a:lnTo>
                  <a:pt x="143" y="337"/>
                </a:lnTo>
                <a:close/>
              </a:path>
            </a:pathLst>
          </a:custGeom>
          <a:solidFill>
            <a:schemeClr val="tx1"/>
          </a:solidFill>
          <a:ln w="6350">
            <a:solidFill>
              <a:schemeClr val="tx1"/>
            </a:solidFill>
          </a:ln>
        </p:spPr>
        <p:txBody>
          <a:bodyPr vert="horz" wrap="square" lIns="91440" tIns="45720" rIns="91440" bIns="45720" numCol="1" anchor="t" anchorCtr="0" compatLnSpc="1">
            <a:prstTxWarp prst="textNoShape">
              <a:avLst/>
            </a:prstTxWarp>
          </a:bodyPr>
          <a:lstStyle/>
          <a:p>
            <a:endParaRPr lang="en-IN" dirty="0">
              <a:latin typeface="Arial" panose="020B0604020202020204" pitchFamily="34" charset="0"/>
            </a:endParaRPr>
          </a:p>
        </p:txBody>
      </p:sp>
      <p:grpSp>
        <p:nvGrpSpPr>
          <p:cNvPr id="226" name="Group 225">
            <a:extLst>
              <a:ext uri="{FF2B5EF4-FFF2-40B4-BE49-F238E27FC236}">
                <a16:creationId xmlns:a16="http://schemas.microsoft.com/office/drawing/2014/main" id="{4498512C-D157-7F49-B23B-869862960D09}"/>
              </a:ext>
            </a:extLst>
          </p:cNvPr>
          <p:cNvGrpSpPr>
            <a:grpSpLocks noChangeAspect="1"/>
          </p:cNvGrpSpPr>
          <p:nvPr/>
        </p:nvGrpSpPr>
        <p:grpSpPr>
          <a:xfrm>
            <a:off x="6995249" y="5234973"/>
            <a:ext cx="404562" cy="342322"/>
            <a:chOff x="5705740" y="2817300"/>
            <a:chExt cx="753480" cy="637560"/>
          </a:xfrm>
          <a:solidFill>
            <a:schemeClr val="tx1"/>
          </a:solidFill>
        </p:grpSpPr>
        <p:sp>
          <p:nvSpPr>
            <p:cNvPr id="227" name="Freeform: Shape 215">
              <a:extLst>
                <a:ext uri="{FF2B5EF4-FFF2-40B4-BE49-F238E27FC236}">
                  <a16:creationId xmlns:a16="http://schemas.microsoft.com/office/drawing/2014/main" id="{4CE7D133-A7B0-F44B-BD3A-1D57FBA8A2E6}"/>
                </a:ext>
              </a:extLst>
            </p:cNvPr>
            <p:cNvSpPr/>
            <p:nvPr/>
          </p:nvSpPr>
          <p:spPr>
            <a:xfrm>
              <a:off x="5987268" y="3222854"/>
              <a:ext cx="49680" cy="49680"/>
            </a:xfrm>
            <a:custGeom>
              <a:avLst/>
              <a:gdLst>
                <a:gd name="connsiteX0" fmla="*/ 47593 w 49680"/>
                <a:gd name="connsiteY0" fmla="*/ 26902 h 49680"/>
                <a:gd name="connsiteX1" fmla="*/ 26902 w 49680"/>
                <a:gd name="connsiteY1" fmla="*/ 47593 h 49680"/>
                <a:gd name="connsiteX2" fmla="*/ 6210 w 49680"/>
                <a:gd name="connsiteY2" fmla="*/ 26902 h 49680"/>
                <a:gd name="connsiteX3" fmla="*/ 26902 w 49680"/>
                <a:gd name="connsiteY3" fmla="*/ 6210 h 49680"/>
                <a:gd name="connsiteX4" fmla="*/ 47593 w 49680"/>
                <a:gd name="connsiteY4" fmla="*/ 26902 h 49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80" h="49680">
                  <a:moveTo>
                    <a:pt x="47593" y="26902"/>
                  </a:moveTo>
                  <a:cubicBezTo>
                    <a:pt x="47593" y="38329"/>
                    <a:pt x="38329" y="47593"/>
                    <a:pt x="26902" y="47593"/>
                  </a:cubicBezTo>
                  <a:cubicBezTo>
                    <a:pt x="15474" y="47593"/>
                    <a:pt x="6210" y="38329"/>
                    <a:pt x="6210" y="26902"/>
                  </a:cubicBezTo>
                  <a:cubicBezTo>
                    <a:pt x="6210" y="15474"/>
                    <a:pt x="15474" y="6210"/>
                    <a:pt x="26902" y="6210"/>
                  </a:cubicBezTo>
                  <a:cubicBezTo>
                    <a:pt x="38329" y="6210"/>
                    <a:pt x="47593" y="15474"/>
                    <a:pt x="47593" y="26902"/>
                  </a:cubicBezTo>
                  <a:close/>
                </a:path>
              </a:pathLst>
            </a:custGeom>
            <a:grpFill/>
            <a:ln w="9525" cap="flat">
              <a:noFill/>
              <a:prstDash val="solid"/>
              <a:miter/>
            </a:ln>
          </p:spPr>
          <p:txBody>
            <a:bodyPr rtlCol="0" anchor="ctr"/>
            <a:lstStyle/>
            <a:p>
              <a:endParaRPr lang="en-US" dirty="0">
                <a:latin typeface="Arial" panose="020B0604020202020204" pitchFamily="34" charset="0"/>
              </a:endParaRPr>
            </a:p>
          </p:txBody>
        </p:sp>
        <p:sp>
          <p:nvSpPr>
            <p:cNvPr id="228" name="Freeform: Shape 216">
              <a:extLst>
                <a:ext uri="{FF2B5EF4-FFF2-40B4-BE49-F238E27FC236}">
                  <a16:creationId xmlns:a16="http://schemas.microsoft.com/office/drawing/2014/main" id="{0C63A138-0503-2A47-AB9E-5FDE77C12A89}"/>
                </a:ext>
              </a:extLst>
            </p:cNvPr>
            <p:cNvSpPr/>
            <p:nvPr/>
          </p:nvSpPr>
          <p:spPr>
            <a:xfrm>
              <a:off x="5929308" y="3222854"/>
              <a:ext cx="49680" cy="49680"/>
            </a:xfrm>
            <a:custGeom>
              <a:avLst/>
              <a:gdLst>
                <a:gd name="connsiteX0" fmla="*/ 47593 w 49680"/>
                <a:gd name="connsiteY0" fmla="*/ 26902 h 49680"/>
                <a:gd name="connsiteX1" fmla="*/ 26902 w 49680"/>
                <a:gd name="connsiteY1" fmla="*/ 47593 h 49680"/>
                <a:gd name="connsiteX2" fmla="*/ 6210 w 49680"/>
                <a:gd name="connsiteY2" fmla="*/ 26902 h 49680"/>
                <a:gd name="connsiteX3" fmla="*/ 26902 w 49680"/>
                <a:gd name="connsiteY3" fmla="*/ 6210 h 49680"/>
                <a:gd name="connsiteX4" fmla="*/ 47593 w 49680"/>
                <a:gd name="connsiteY4" fmla="*/ 26902 h 49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80" h="49680">
                  <a:moveTo>
                    <a:pt x="47593" y="26902"/>
                  </a:moveTo>
                  <a:cubicBezTo>
                    <a:pt x="47593" y="38329"/>
                    <a:pt x="38329" y="47593"/>
                    <a:pt x="26902" y="47593"/>
                  </a:cubicBezTo>
                  <a:cubicBezTo>
                    <a:pt x="15474" y="47593"/>
                    <a:pt x="6210" y="38329"/>
                    <a:pt x="6210" y="26902"/>
                  </a:cubicBezTo>
                  <a:cubicBezTo>
                    <a:pt x="6210" y="15474"/>
                    <a:pt x="15474" y="6210"/>
                    <a:pt x="26902" y="6210"/>
                  </a:cubicBezTo>
                  <a:cubicBezTo>
                    <a:pt x="38329" y="6210"/>
                    <a:pt x="47593" y="15474"/>
                    <a:pt x="47593" y="26902"/>
                  </a:cubicBezTo>
                  <a:close/>
                </a:path>
              </a:pathLst>
            </a:custGeom>
            <a:grpFill/>
            <a:ln w="9525" cap="flat">
              <a:noFill/>
              <a:prstDash val="solid"/>
              <a:miter/>
            </a:ln>
          </p:spPr>
          <p:txBody>
            <a:bodyPr rtlCol="0" anchor="ctr"/>
            <a:lstStyle/>
            <a:p>
              <a:endParaRPr lang="en-US" dirty="0">
                <a:latin typeface="Arial" panose="020B0604020202020204" pitchFamily="34" charset="0"/>
              </a:endParaRPr>
            </a:p>
          </p:txBody>
        </p:sp>
        <p:sp>
          <p:nvSpPr>
            <p:cNvPr id="229" name="Freeform: Shape 217">
              <a:extLst>
                <a:ext uri="{FF2B5EF4-FFF2-40B4-BE49-F238E27FC236}">
                  <a16:creationId xmlns:a16="http://schemas.microsoft.com/office/drawing/2014/main" id="{0C4CC621-787F-7448-8E51-A14221222E2B}"/>
                </a:ext>
              </a:extLst>
            </p:cNvPr>
            <p:cNvSpPr/>
            <p:nvPr/>
          </p:nvSpPr>
          <p:spPr>
            <a:xfrm>
              <a:off x="5871348" y="3222854"/>
              <a:ext cx="49680" cy="49680"/>
            </a:xfrm>
            <a:custGeom>
              <a:avLst/>
              <a:gdLst>
                <a:gd name="connsiteX0" fmla="*/ 47593 w 49680"/>
                <a:gd name="connsiteY0" fmla="*/ 26902 h 49680"/>
                <a:gd name="connsiteX1" fmla="*/ 26902 w 49680"/>
                <a:gd name="connsiteY1" fmla="*/ 47593 h 49680"/>
                <a:gd name="connsiteX2" fmla="*/ 6210 w 49680"/>
                <a:gd name="connsiteY2" fmla="*/ 26902 h 49680"/>
                <a:gd name="connsiteX3" fmla="*/ 26902 w 49680"/>
                <a:gd name="connsiteY3" fmla="*/ 6210 h 49680"/>
                <a:gd name="connsiteX4" fmla="*/ 47593 w 49680"/>
                <a:gd name="connsiteY4" fmla="*/ 26902 h 49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80" h="49680">
                  <a:moveTo>
                    <a:pt x="47593" y="26902"/>
                  </a:moveTo>
                  <a:cubicBezTo>
                    <a:pt x="47593" y="38329"/>
                    <a:pt x="38329" y="47593"/>
                    <a:pt x="26902" y="47593"/>
                  </a:cubicBezTo>
                  <a:cubicBezTo>
                    <a:pt x="15474" y="47593"/>
                    <a:pt x="6210" y="38329"/>
                    <a:pt x="6210" y="26902"/>
                  </a:cubicBezTo>
                  <a:cubicBezTo>
                    <a:pt x="6210" y="15474"/>
                    <a:pt x="15474" y="6210"/>
                    <a:pt x="26902" y="6210"/>
                  </a:cubicBezTo>
                  <a:cubicBezTo>
                    <a:pt x="38329" y="6210"/>
                    <a:pt x="47593" y="15474"/>
                    <a:pt x="47593" y="26902"/>
                  </a:cubicBezTo>
                  <a:close/>
                </a:path>
              </a:pathLst>
            </a:custGeom>
            <a:grpFill/>
            <a:ln w="9525" cap="flat">
              <a:noFill/>
              <a:prstDash val="solid"/>
              <a:miter/>
            </a:ln>
          </p:spPr>
          <p:txBody>
            <a:bodyPr rtlCol="0" anchor="ctr"/>
            <a:lstStyle/>
            <a:p>
              <a:endParaRPr lang="en-US" dirty="0">
                <a:latin typeface="Arial" panose="020B0604020202020204" pitchFamily="34" charset="0"/>
              </a:endParaRPr>
            </a:p>
          </p:txBody>
        </p:sp>
        <p:sp>
          <p:nvSpPr>
            <p:cNvPr id="230" name="Freeform: Shape 218">
              <a:extLst>
                <a:ext uri="{FF2B5EF4-FFF2-40B4-BE49-F238E27FC236}">
                  <a16:creationId xmlns:a16="http://schemas.microsoft.com/office/drawing/2014/main" id="{B138BC7E-7A35-9347-A5E8-DE3220C03495}"/>
                </a:ext>
              </a:extLst>
            </p:cNvPr>
            <p:cNvSpPr/>
            <p:nvPr/>
          </p:nvSpPr>
          <p:spPr>
            <a:xfrm>
              <a:off x="6148720" y="3363921"/>
              <a:ext cx="8280" cy="8280"/>
            </a:xfrm>
            <a:custGeom>
              <a:avLst/>
              <a:gdLst>
                <a:gd name="connsiteX0" fmla="*/ 6227 w 8280"/>
                <a:gd name="connsiteY0" fmla="*/ 6210 h 8280"/>
                <a:gd name="connsiteX1" fmla="*/ 6210 w 8280"/>
                <a:gd name="connsiteY1" fmla="*/ 6210 h 8280"/>
                <a:gd name="connsiteX2" fmla="*/ 6210 w 8280"/>
                <a:gd name="connsiteY2" fmla="*/ 6210 h 8280"/>
              </a:gdLst>
              <a:ahLst/>
              <a:cxnLst>
                <a:cxn ang="0">
                  <a:pos x="connsiteX0" y="connsiteY0"/>
                </a:cxn>
                <a:cxn ang="0">
                  <a:pos x="connsiteX1" y="connsiteY1"/>
                </a:cxn>
                <a:cxn ang="0">
                  <a:pos x="connsiteX2" y="connsiteY2"/>
                </a:cxn>
              </a:cxnLst>
              <a:rect l="l" t="t" r="r" b="b"/>
              <a:pathLst>
                <a:path w="8280" h="8280">
                  <a:moveTo>
                    <a:pt x="6227" y="6210"/>
                  </a:moveTo>
                  <a:lnTo>
                    <a:pt x="6210" y="6210"/>
                  </a:lnTo>
                  <a:lnTo>
                    <a:pt x="6210" y="6210"/>
                  </a:lnTo>
                  <a:close/>
                </a:path>
              </a:pathLst>
            </a:custGeom>
            <a:grpFill/>
            <a:ln w="9525" cap="flat">
              <a:noFill/>
              <a:prstDash val="solid"/>
              <a:miter/>
            </a:ln>
          </p:spPr>
          <p:txBody>
            <a:bodyPr rtlCol="0" anchor="ctr"/>
            <a:lstStyle/>
            <a:p>
              <a:endParaRPr lang="en-US" dirty="0">
                <a:latin typeface="Arial" panose="020B0604020202020204" pitchFamily="34" charset="0"/>
              </a:endParaRPr>
            </a:p>
          </p:txBody>
        </p:sp>
        <p:sp>
          <p:nvSpPr>
            <p:cNvPr id="231" name="Freeform: Shape 219">
              <a:extLst>
                <a:ext uri="{FF2B5EF4-FFF2-40B4-BE49-F238E27FC236}">
                  <a16:creationId xmlns:a16="http://schemas.microsoft.com/office/drawing/2014/main" id="{E8875B3A-4989-0647-A0A7-69AF464EEC50}"/>
                </a:ext>
              </a:extLst>
            </p:cNvPr>
            <p:cNvSpPr/>
            <p:nvPr/>
          </p:nvSpPr>
          <p:spPr>
            <a:xfrm>
              <a:off x="5751214" y="3363921"/>
              <a:ext cx="8280" cy="8280"/>
            </a:xfrm>
            <a:custGeom>
              <a:avLst/>
              <a:gdLst>
                <a:gd name="connsiteX0" fmla="*/ 6276 w 8280"/>
                <a:gd name="connsiteY0" fmla="*/ 6210 h 8280"/>
                <a:gd name="connsiteX1" fmla="*/ 6268 w 8280"/>
                <a:gd name="connsiteY1" fmla="*/ 6210 h 8280"/>
                <a:gd name="connsiteX2" fmla="*/ 6210 w 8280"/>
                <a:gd name="connsiteY2" fmla="*/ 6210 h 8280"/>
              </a:gdLst>
              <a:ahLst/>
              <a:cxnLst>
                <a:cxn ang="0">
                  <a:pos x="connsiteX0" y="connsiteY0"/>
                </a:cxn>
                <a:cxn ang="0">
                  <a:pos x="connsiteX1" y="connsiteY1"/>
                </a:cxn>
                <a:cxn ang="0">
                  <a:pos x="connsiteX2" y="connsiteY2"/>
                </a:cxn>
              </a:cxnLst>
              <a:rect l="l" t="t" r="r" b="b"/>
              <a:pathLst>
                <a:path w="8280" h="8280">
                  <a:moveTo>
                    <a:pt x="6276" y="6210"/>
                  </a:moveTo>
                  <a:lnTo>
                    <a:pt x="6268" y="6210"/>
                  </a:lnTo>
                  <a:lnTo>
                    <a:pt x="6210" y="6210"/>
                  </a:lnTo>
                  <a:close/>
                </a:path>
              </a:pathLst>
            </a:custGeom>
            <a:grpFill/>
            <a:ln w="9525" cap="flat">
              <a:noFill/>
              <a:prstDash val="solid"/>
              <a:miter/>
            </a:ln>
          </p:spPr>
          <p:txBody>
            <a:bodyPr rtlCol="0" anchor="ctr"/>
            <a:lstStyle/>
            <a:p>
              <a:endParaRPr lang="en-US" dirty="0">
                <a:latin typeface="Arial" panose="020B0604020202020204" pitchFamily="34" charset="0"/>
              </a:endParaRPr>
            </a:p>
          </p:txBody>
        </p:sp>
        <p:sp>
          <p:nvSpPr>
            <p:cNvPr id="232" name="Freeform: Shape 220">
              <a:extLst>
                <a:ext uri="{FF2B5EF4-FFF2-40B4-BE49-F238E27FC236}">
                  <a16:creationId xmlns:a16="http://schemas.microsoft.com/office/drawing/2014/main" id="{E9FEADD5-6275-104C-A7EF-955604E2C16C}"/>
                </a:ext>
              </a:extLst>
            </p:cNvPr>
            <p:cNvSpPr/>
            <p:nvPr/>
          </p:nvSpPr>
          <p:spPr>
            <a:xfrm>
              <a:off x="5705740" y="2817300"/>
              <a:ext cx="753480" cy="637560"/>
            </a:xfrm>
            <a:custGeom>
              <a:avLst/>
              <a:gdLst>
                <a:gd name="connsiteX0" fmla="*/ 705870 w 753480"/>
                <a:gd name="connsiteY0" fmla="*/ 6210 h 637560"/>
                <a:gd name="connsiteX1" fmla="*/ 308430 w 753480"/>
                <a:gd name="connsiteY1" fmla="*/ 6210 h 637560"/>
                <a:gd name="connsiteX2" fmla="*/ 262890 w 753480"/>
                <a:gd name="connsiteY2" fmla="*/ 51733 h 637560"/>
                <a:gd name="connsiteX3" fmla="*/ 262890 w 753480"/>
                <a:gd name="connsiteY3" fmla="*/ 204864 h 637560"/>
                <a:gd name="connsiteX4" fmla="*/ 51750 w 753480"/>
                <a:gd name="connsiteY4" fmla="*/ 204864 h 637560"/>
                <a:gd name="connsiteX5" fmla="*/ 6210 w 753480"/>
                <a:gd name="connsiteY5" fmla="*/ 250387 h 637560"/>
                <a:gd name="connsiteX6" fmla="*/ 6210 w 753480"/>
                <a:gd name="connsiteY6" fmla="*/ 507299 h 637560"/>
                <a:gd name="connsiteX7" fmla="*/ 51742 w 753480"/>
                <a:gd name="connsiteY7" fmla="*/ 552823 h 637560"/>
                <a:gd name="connsiteX8" fmla="*/ 113668 w 753480"/>
                <a:gd name="connsiteY8" fmla="*/ 552599 h 637560"/>
                <a:gd name="connsiteX9" fmla="*/ 113668 w 753480"/>
                <a:gd name="connsiteY9" fmla="*/ 621265 h 637560"/>
                <a:gd name="connsiteX10" fmla="*/ 120946 w 753480"/>
                <a:gd name="connsiteY10" fmla="*/ 632559 h 637560"/>
                <a:gd name="connsiteX11" fmla="*/ 134252 w 753480"/>
                <a:gd name="connsiteY11" fmla="*/ 630613 h 637560"/>
                <a:gd name="connsiteX12" fmla="*/ 222111 w 753480"/>
                <a:gd name="connsiteY12" fmla="*/ 552549 h 637560"/>
                <a:gd name="connsiteX13" fmla="*/ 449190 w 753480"/>
                <a:gd name="connsiteY13" fmla="*/ 552831 h 637560"/>
                <a:gd name="connsiteX14" fmla="*/ 494730 w 753480"/>
                <a:gd name="connsiteY14" fmla="*/ 507307 h 637560"/>
                <a:gd name="connsiteX15" fmla="*/ 494730 w 753480"/>
                <a:gd name="connsiteY15" fmla="*/ 354036 h 637560"/>
                <a:gd name="connsiteX16" fmla="*/ 534466 w 753480"/>
                <a:gd name="connsiteY16" fmla="*/ 354069 h 637560"/>
                <a:gd name="connsiteX17" fmla="*/ 623360 w 753480"/>
                <a:gd name="connsiteY17" fmla="*/ 431612 h 637560"/>
                <a:gd name="connsiteX18" fmla="*/ 636666 w 753480"/>
                <a:gd name="connsiteY18" fmla="*/ 433566 h 637560"/>
                <a:gd name="connsiteX19" fmla="*/ 643944 w 753480"/>
                <a:gd name="connsiteY19" fmla="*/ 422263 h 637560"/>
                <a:gd name="connsiteX20" fmla="*/ 643944 w 753480"/>
                <a:gd name="connsiteY20" fmla="*/ 354119 h 637560"/>
                <a:gd name="connsiteX21" fmla="*/ 705920 w 753480"/>
                <a:gd name="connsiteY21" fmla="*/ 353829 h 637560"/>
                <a:gd name="connsiteX22" fmla="*/ 705870 w 753480"/>
                <a:gd name="connsiteY22" fmla="*/ 353829 h 637560"/>
                <a:gd name="connsiteX23" fmla="*/ 751410 w 753480"/>
                <a:gd name="connsiteY23" fmla="*/ 308314 h 637560"/>
                <a:gd name="connsiteX24" fmla="*/ 751410 w 753480"/>
                <a:gd name="connsiteY24" fmla="*/ 51733 h 637560"/>
                <a:gd name="connsiteX25" fmla="*/ 705870 w 753480"/>
                <a:gd name="connsiteY25" fmla="*/ 6210 h 637560"/>
                <a:gd name="connsiteX26" fmla="*/ 469890 w 753480"/>
                <a:gd name="connsiteY26" fmla="*/ 507307 h 637560"/>
                <a:gd name="connsiteX27" fmla="*/ 463804 w 753480"/>
                <a:gd name="connsiteY27" fmla="*/ 521922 h 637560"/>
                <a:gd name="connsiteX28" fmla="*/ 449190 w 753480"/>
                <a:gd name="connsiteY28" fmla="*/ 527999 h 637560"/>
                <a:gd name="connsiteX29" fmla="*/ 449173 w 753480"/>
                <a:gd name="connsiteY29" fmla="*/ 527999 h 637560"/>
                <a:gd name="connsiteX30" fmla="*/ 217441 w 753480"/>
                <a:gd name="connsiteY30" fmla="*/ 527726 h 637560"/>
                <a:gd name="connsiteX31" fmla="*/ 209294 w 753480"/>
                <a:gd name="connsiteY31" fmla="*/ 530789 h 637560"/>
                <a:gd name="connsiteX32" fmla="*/ 138516 w 753480"/>
                <a:gd name="connsiteY32" fmla="*/ 593958 h 637560"/>
                <a:gd name="connsiteX33" fmla="*/ 138516 w 753480"/>
                <a:gd name="connsiteY33" fmla="*/ 540253 h 637560"/>
                <a:gd name="connsiteX34" fmla="*/ 126162 w 753480"/>
                <a:gd name="connsiteY34" fmla="*/ 527833 h 637560"/>
                <a:gd name="connsiteX35" fmla="*/ 51816 w 753480"/>
                <a:gd name="connsiteY35" fmla="*/ 528007 h 637560"/>
                <a:gd name="connsiteX36" fmla="*/ 51750 w 753480"/>
                <a:gd name="connsiteY36" fmla="*/ 528007 h 637560"/>
                <a:gd name="connsiteX37" fmla="*/ 37136 w 753480"/>
                <a:gd name="connsiteY37" fmla="*/ 521930 h 637560"/>
                <a:gd name="connsiteX38" fmla="*/ 31050 w 753480"/>
                <a:gd name="connsiteY38" fmla="*/ 507307 h 637560"/>
                <a:gd name="connsiteX39" fmla="*/ 31050 w 753480"/>
                <a:gd name="connsiteY39" fmla="*/ 250387 h 637560"/>
                <a:gd name="connsiteX40" fmla="*/ 37136 w 753480"/>
                <a:gd name="connsiteY40" fmla="*/ 235781 h 637560"/>
                <a:gd name="connsiteX41" fmla="*/ 51750 w 753480"/>
                <a:gd name="connsiteY41" fmla="*/ 229687 h 637560"/>
                <a:gd name="connsiteX42" fmla="*/ 449190 w 753480"/>
                <a:gd name="connsiteY42" fmla="*/ 229687 h 637560"/>
                <a:gd name="connsiteX43" fmla="*/ 463804 w 753480"/>
                <a:gd name="connsiteY43" fmla="*/ 235781 h 637560"/>
                <a:gd name="connsiteX44" fmla="*/ 469890 w 753480"/>
                <a:gd name="connsiteY44" fmla="*/ 250387 h 637560"/>
                <a:gd name="connsiteX45" fmla="*/ 469890 w 753480"/>
                <a:gd name="connsiteY45" fmla="*/ 507307 h 637560"/>
                <a:gd name="connsiteX46" fmla="*/ 726570 w 753480"/>
                <a:gd name="connsiteY46" fmla="*/ 308306 h 637560"/>
                <a:gd name="connsiteX47" fmla="*/ 720484 w 753480"/>
                <a:gd name="connsiteY47" fmla="*/ 322912 h 637560"/>
                <a:gd name="connsiteX48" fmla="*/ 705870 w 753480"/>
                <a:gd name="connsiteY48" fmla="*/ 328998 h 637560"/>
                <a:gd name="connsiteX49" fmla="*/ 705812 w 753480"/>
                <a:gd name="connsiteY49" fmla="*/ 328998 h 637560"/>
                <a:gd name="connsiteX50" fmla="*/ 631466 w 753480"/>
                <a:gd name="connsiteY50" fmla="*/ 329345 h 637560"/>
                <a:gd name="connsiteX51" fmla="*/ 619104 w 753480"/>
                <a:gd name="connsiteY51" fmla="*/ 341757 h 637560"/>
                <a:gd name="connsiteX52" fmla="*/ 619104 w 753480"/>
                <a:gd name="connsiteY52" fmla="*/ 394948 h 637560"/>
                <a:gd name="connsiteX53" fmla="*/ 547291 w 753480"/>
                <a:gd name="connsiteY53" fmla="*/ 332301 h 637560"/>
                <a:gd name="connsiteX54" fmla="*/ 539144 w 753480"/>
                <a:gd name="connsiteY54" fmla="*/ 329246 h 637560"/>
                <a:gd name="connsiteX55" fmla="*/ 494730 w 753480"/>
                <a:gd name="connsiteY55" fmla="*/ 329196 h 637560"/>
                <a:gd name="connsiteX56" fmla="*/ 494730 w 753480"/>
                <a:gd name="connsiteY56" fmla="*/ 250387 h 637560"/>
                <a:gd name="connsiteX57" fmla="*/ 449190 w 753480"/>
                <a:gd name="connsiteY57" fmla="*/ 204864 h 637560"/>
                <a:gd name="connsiteX58" fmla="*/ 287730 w 753480"/>
                <a:gd name="connsiteY58" fmla="*/ 204864 h 637560"/>
                <a:gd name="connsiteX59" fmla="*/ 287730 w 753480"/>
                <a:gd name="connsiteY59" fmla="*/ 51733 h 637560"/>
                <a:gd name="connsiteX60" fmla="*/ 293816 w 753480"/>
                <a:gd name="connsiteY60" fmla="*/ 37128 h 637560"/>
                <a:gd name="connsiteX61" fmla="*/ 308430 w 753480"/>
                <a:gd name="connsiteY61" fmla="*/ 31033 h 637560"/>
                <a:gd name="connsiteX62" fmla="*/ 705870 w 753480"/>
                <a:gd name="connsiteY62" fmla="*/ 31033 h 637560"/>
                <a:gd name="connsiteX63" fmla="*/ 720484 w 753480"/>
                <a:gd name="connsiteY63" fmla="*/ 37128 h 637560"/>
                <a:gd name="connsiteX64" fmla="*/ 726570 w 753480"/>
                <a:gd name="connsiteY64" fmla="*/ 51733 h 637560"/>
                <a:gd name="connsiteX65" fmla="*/ 726570 w 753480"/>
                <a:gd name="connsiteY65" fmla="*/ 308306 h 63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53480" h="637560">
                  <a:moveTo>
                    <a:pt x="705870" y="6210"/>
                  </a:moveTo>
                  <a:lnTo>
                    <a:pt x="308430" y="6210"/>
                  </a:lnTo>
                  <a:cubicBezTo>
                    <a:pt x="283300" y="6260"/>
                    <a:pt x="262940" y="26612"/>
                    <a:pt x="262890" y="51733"/>
                  </a:cubicBezTo>
                  <a:lnTo>
                    <a:pt x="262890" y="204864"/>
                  </a:lnTo>
                  <a:lnTo>
                    <a:pt x="51750" y="204864"/>
                  </a:lnTo>
                  <a:cubicBezTo>
                    <a:pt x="26620" y="204913"/>
                    <a:pt x="6260" y="225266"/>
                    <a:pt x="6210" y="250387"/>
                  </a:cubicBezTo>
                  <a:lnTo>
                    <a:pt x="6210" y="507299"/>
                  </a:lnTo>
                  <a:cubicBezTo>
                    <a:pt x="6260" y="532421"/>
                    <a:pt x="26620" y="552773"/>
                    <a:pt x="51742" y="552823"/>
                  </a:cubicBezTo>
                  <a:lnTo>
                    <a:pt x="113668" y="552599"/>
                  </a:lnTo>
                  <a:lnTo>
                    <a:pt x="113668" y="621265"/>
                  </a:lnTo>
                  <a:cubicBezTo>
                    <a:pt x="113668" y="626125"/>
                    <a:pt x="116516" y="630547"/>
                    <a:pt x="120946" y="632559"/>
                  </a:cubicBezTo>
                  <a:cubicBezTo>
                    <a:pt x="125376" y="634579"/>
                    <a:pt x="130584" y="633809"/>
                    <a:pt x="134252" y="630613"/>
                  </a:cubicBezTo>
                  <a:lnTo>
                    <a:pt x="222111" y="552549"/>
                  </a:lnTo>
                  <a:lnTo>
                    <a:pt x="449190" y="552831"/>
                  </a:lnTo>
                  <a:cubicBezTo>
                    <a:pt x="474320" y="552781"/>
                    <a:pt x="494680" y="532429"/>
                    <a:pt x="494730" y="507307"/>
                  </a:cubicBezTo>
                  <a:lnTo>
                    <a:pt x="494730" y="354036"/>
                  </a:lnTo>
                  <a:lnTo>
                    <a:pt x="534466" y="354069"/>
                  </a:lnTo>
                  <a:lnTo>
                    <a:pt x="623360" y="431612"/>
                  </a:lnTo>
                  <a:cubicBezTo>
                    <a:pt x="627028" y="434816"/>
                    <a:pt x="632228" y="435578"/>
                    <a:pt x="636666" y="433566"/>
                  </a:cubicBezTo>
                  <a:cubicBezTo>
                    <a:pt x="641096" y="431545"/>
                    <a:pt x="643944" y="427132"/>
                    <a:pt x="643944" y="422263"/>
                  </a:cubicBezTo>
                  <a:lnTo>
                    <a:pt x="643944" y="354119"/>
                  </a:lnTo>
                  <a:lnTo>
                    <a:pt x="705920" y="353829"/>
                  </a:lnTo>
                  <a:lnTo>
                    <a:pt x="705870" y="353829"/>
                  </a:lnTo>
                  <a:cubicBezTo>
                    <a:pt x="731000" y="353780"/>
                    <a:pt x="751360" y="333436"/>
                    <a:pt x="751410" y="308314"/>
                  </a:cubicBezTo>
                  <a:lnTo>
                    <a:pt x="751410" y="51733"/>
                  </a:lnTo>
                  <a:cubicBezTo>
                    <a:pt x="751360" y="26612"/>
                    <a:pt x="731000" y="6260"/>
                    <a:pt x="705870" y="6210"/>
                  </a:cubicBezTo>
                  <a:close/>
                  <a:moveTo>
                    <a:pt x="469890" y="507307"/>
                  </a:moveTo>
                  <a:cubicBezTo>
                    <a:pt x="469890" y="512996"/>
                    <a:pt x="467596" y="518113"/>
                    <a:pt x="463804" y="521922"/>
                  </a:cubicBezTo>
                  <a:cubicBezTo>
                    <a:pt x="459995" y="525705"/>
                    <a:pt x="454878" y="527999"/>
                    <a:pt x="449190" y="527999"/>
                  </a:cubicBezTo>
                  <a:lnTo>
                    <a:pt x="449173" y="527999"/>
                  </a:lnTo>
                  <a:lnTo>
                    <a:pt x="217441" y="527726"/>
                  </a:lnTo>
                  <a:cubicBezTo>
                    <a:pt x="214477" y="527734"/>
                    <a:pt x="211529" y="528835"/>
                    <a:pt x="209294" y="530789"/>
                  </a:cubicBezTo>
                  <a:lnTo>
                    <a:pt x="138516" y="593958"/>
                  </a:lnTo>
                  <a:lnTo>
                    <a:pt x="138516" y="540253"/>
                  </a:lnTo>
                  <a:cubicBezTo>
                    <a:pt x="138516" y="533439"/>
                    <a:pt x="132977" y="527867"/>
                    <a:pt x="126162" y="527833"/>
                  </a:cubicBezTo>
                  <a:lnTo>
                    <a:pt x="51816" y="528007"/>
                  </a:lnTo>
                  <a:lnTo>
                    <a:pt x="51750" y="528007"/>
                  </a:lnTo>
                  <a:cubicBezTo>
                    <a:pt x="46062" y="528007"/>
                    <a:pt x="40945" y="525714"/>
                    <a:pt x="37136" y="521930"/>
                  </a:cubicBezTo>
                  <a:cubicBezTo>
                    <a:pt x="33344" y="518104"/>
                    <a:pt x="31050" y="512987"/>
                    <a:pt x="31050" y="507307"/>
                  </a:cubicBezTo>
                  <a:lnTo>
                    <a:pt x="31050" y="250387"/>
                  </a:lnTo>
                  <a:cubicBezTo>
                    <a:pt x="31050" y="244699"/>
                    <a:pt x="33344" y="239582"/>
                    <a:pt x="37136" y="235781"/>
                  </a:cubicBezTo>
                  <a:cubicBezTo>
                    <a:pt x="40945" y="231989"/>
                    <a:pt x="46062" y="229695"/>
                    <a:pt x="51750" y="229687"/>
                  </a:cubicBezTo>
                  <a:lnTo>
                    <a:pt x="449190" y="229687"/>
                  </a:lnTo>
                  <a:cubicBezTo>
                    <a:pt x="454878" y="229695"/>
                    <a:pt x="459995" y="231989"/>
                    <a:pt x="463804" y="235781"/>
                  </a:cubicBezTo>
                  <a:cubicBezTo>
                    <a:pt x="467596" y="239590"/>
                    <a:pt x="469890" y="244707"/>
                    <a:pt x="469890" y="250387"/>
                  </a:cubicBezTo>
                  <a:lnTo>
                    <a:pt x="469890" y="507307"/>
                  </a:lnTo>
                  <a:close/>
                  <a:moveTo>
                    <a:pt x="726570" y="308306"/>
                  </a:moveTo>
                  <a:cubicBezTo>
                    <a:pt x="726570" y="313994"/>
                    <a:pt x="724276" y="319103"/>
                    <a:pt x="720484" y="322912"/>
                  </a:cubicBezTo>
                  <a:cubicBezTo>
                    <a:pt x="716675" y="326704"/>
                    <a:pt x="711558" y="328989"/>
                    <a:pt x="705870" y="328998"/>
                  </a:cubicBezTo>
                  <a:lnTo>
                    <a:pt x="705812" y="328998"/>
                  </a:lnTo>
                  <a:lnTo>
                    <a:pt x="631466" y="329345"/>
                  </a:lnTo>
                  <a:cubicBezTo>
                    <a:pt x="624643" y="329370"/>
                    <a:pt x="619104" y="334943"/>
                    <a:pt x="619104" y="341757"/>
                  </a:cubicBezTo>
                  <a:lnTo>
                    <a:pt x="619104" y="394948"/>
                  </a:lnTo>
                  <a:lnTo>
                    <a:pt x="547291" y="332301"/>
                  </a:lnTo>
                  <a:cubicBezTo>
                    <a:pt x="545048" y="330355"/>
                    <a:pt x="542116" y="329246"/>
                    <a:pt x="539144" y="329246"/>
                  </a:cubicBezTo>
                  <a:lnTo>
                    <a:pt x="494730" y="329196"/>
                  </a:lnTo>
                  <a:lnTo>
                    <a:pt x="494730" y="250387"/>
                  </a:lnTo>
                  <a:cubicBezTo>
                    <a:pt x="494680" y="225266"/>
                    <a:pt x="474320" y="204913"/>
                    <a:pt x="449190" y="204864"/>
                  </a:cubicBezTo>
                  <a:lnTo>
                    <a:pt x="287730" y="204864"/>
                  </a:lnTo>
                  <a:lnTo>
                    <a:pt x="287730" y="51733"/>
                  </a:lnTo>
                  <a:cubicBezTo>
                    <a:pt x="287730" y="46045"/>
                    <a:pt x="290024" y="40928"/>
                    <a:pt x="293816" y="37128"/>
                  </a:cubicBezTo>
                  <a:cubicBezTo>
                    <a:pt x="297625" y="33335"/>
                    <a:pt x="302742" y="31042"/>
                    <a:pt x="308430" y="31033"/>
                  </a:cubicBezTo>
                  <a:lnTo>
                    <a:pt x="705870" y="31033"/>
                  </a:lnTo>
                  <a:cubicBezTo>
                    <a:pt x="711558" y="31042"/>
                    <a:pt x="716675" y="33335"/>
                    <a:pt x="720484" y="37128"/>
                  </a:cubicBezTo>
                  <a:cubicBezTo>
                    <a:pt x="724276" y="40928"/>
                    <a:pt x="726570" y="46053"/>
                    <a:pt x="726570" y="51733"/>
                  </a:cubicBezTo>
                  <a:lnTo>
                    <a:pt x="726570" y="308306"/>
                  </a:lnTo>
                  <a:close/>
                </a:path>
              </a:pathLst>
            </a:custGeom>
            <a:grpFill/>
            <a:ln w="9525" cap="flat">
              <a:noFill/>
              <a:prstDash val="solid"/>
              <a:miter/>
            </a:ln>
          </p:spPr>
          <p:txBody>
            <a:bodyPr rtlCol="0" anchor="ctr"/>
            <a:lstStyle/>
            <a:p>
              <a:endParaRPr lang="en-US" dirty="0">
                <a:latin typeface="Arial" panose="020B0604020202020204" pitchFamily="34" charset="0"/>
              </a:endParaRPr>
            </a:p>
          </p:txBody>
        </p:sp>
      </p:grpSp>
      <p:grpSp>
        <p:nvGrpSpPr>
          <p:cNvPr id="233" name="Group 232">
            <a:extLst>
              <a:ext uri="{FF2B5EF4-FFF2-40B4-BE49-F238E27FC236}">
                <a16:creationId xmlns:a16="http://schemas.microsoft.com/office/drawing/2014/main" id="{622E4522-18A5-E048-82A8-7D12CB540EAC}"/>
              </a:ext>
            </a:extLst>
          </p:cNvPr>
          <p:cNvGrpSpPr/>
          <p:nvPr/>
        </p:nvGrpSpPr>
        <p:grpSpPr>
          <a:xfrm>
            <a:off x="6429385" y="5229366"/>
            <a:ext cx="401929" cy="401929"/>
            <a:chOff x="4133932" y="1147577"/>
            <a:chExt cx="568442" cy="568442"/>
          </a:xfrm>
          <a:solidFill>
            <a:schemeClr val="bg1">
              <a:lumMod val="50000"/>
            </a:schemeClr>
          </a:solidFill>
        </p:grpSpPr>
        <p:pic>
          <p:nvPicPr>
            <p:cNvPr id="234" name="Graphic 233">
              <a:extLst>
                <a:ext uri="{FF2B5EF4-FFF2-40B4-BE49-F238E27FC236}">
                  <a16:creationId xmlns:a16="http://schemas.microsoft.com/office/drawing/2014/main" id="{98F711AE-43C8-234F-9B35-4933A0ED7D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33932" y="1147577"/>
              <a:ext cx="568442" cy="568442"/>
            </a:xfrm>
            <a:prstGeom prst="rect">
              <a:avLst/>
            </a:prstGeom>
          </p:spPr>
        </p:pic>
        <p:cxnSp>
          <p:nvCxnSpPr>
            <p:cNvPr id="235" name="Straight Connector 234">
              <a:extLst>
                <a:ext uri="{FF2B5EF4-FFF2-40B4-BE49-F238E27FC236}">
                  <a16:creationId xmlns:a16="http://schemas.microsoft.com/office/drawing/2014/main" id="{D7967E59-1362-084C-8B02-F1F6B52573CD}"/>
                </a:ext>
              </a:extLst>
            </p:cNvPr>
            <p:cNvCxnSpPr>
              <a:cxnSpLocks/>
            </p:cNvCxnSpPr>
            <p:nvPr/>
          </p:nvCxnSpPr>
          <p:spPr bwMode="auto">
            <a:xfrm>
              <a:off x="4133932" y="1156845"/>
              <a:ext cx="213166" cy="283418"/>
            </a:xfrm>
            <a:prstGeom prst="line">
              <a:avLst/>
            </a:prstGeom>
            <a:grpFill/>
            <a:ln w="19050" cap="rnd" cmpd="sng" algn="ctr">
              <a:solidFill>
                <a:schemeClr val="tx1"/>
              </a:solidFill>
              <a:prstDash val="solid"/>
              <a:round/>
              <a:headEnd type="none" w="med" len="med"/>
              <a:tailEnd type="none" w="med" len="med"/>
            </a:ln>
            <a:effectLst/>
          </p:spPr>
        </p:cxnSp>
      </p:grpSp>
      <p:grpSp>
        <p:nvGrpSpPr>
          <p:cNvPr id="236" name="Group 235">
            <a:extLst>
              <a:ext uri="{FF2B5EF4-FFF2-40B4-BE49-F238E27FC236}">
                <a16:creationId xmlns:a16="http://schemas.microsoft.com/office/drawing/2014/main" id="{1292D0F6-F69B-A546-82C7-DD10CA3499AF}"/>
              </a:ext>
            </a:extLst>
          </p:cNvPr>
          <p:cNvGrpSpPr/>
          <p:nvPr/>
        </p:nvGrpSpPr>
        <p:grpSpPr>
          <a:xfrm>
            <a:off x="7638440" y="5219106"/>
            <a:ext cx="271849" cy="378011"/>
            <a:chOff x="3200463" y="987319"/>
            <a:chExt cx="578193" cy="803989"/>
          </a:xfrm>
          <a:solidFill>
            <a:schemeClr val="tx1"/>
          </a:solidFill>
        </p:grpSpPr>
        <p:pic>
          <p:nvPicPr>
            <p:cNvPr id="237" name="Graphic 236">
              <a:extLst>
                <a:ext uri="{FF2B5EF4-FFF2-40B4-BE49-F238E27FC236}">
                  <a16:creationId xmlns:a16="http://schemas.microsoft.com/office/drawing/2014/main" id="{D2D63D61-5F76-FF4A-A929-4B47A157BE8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00463" y="1213115"/>
              <a:ext cx="578193" cy="578193"/>
            </a:xfrm>
            <a:prstGeom prst="rect">
              <a:avLst/>
            </a:prstGeom>
          </p:spPr>
        </p:pic>
        <p:cxnSp>
          <p:nvCxnSpPr>
            <p:cNvPr id="238" name="Straight Arrow Connector 237">
              <a:extLst>
                <a:ext uri="{FF2B5EF4-FFF2-40B4-BE49-F238E27FC236}">
                  <a16:creationId xmlns:a16="http://schemas.microsoft.com/office/drawing/2014/main" id="{7601320A-1D9A-064C-94F7-D36C624ECA97}"/>
                </a:ext>
              </a:extLst>
            </p:cNvPr>
            <p:cNvCxnSpPr/>
            <p:nvPr/>
          </p:nvCxnSpPr>
          <p:spPr bwMode="auto">
            <a:xfrm>
              <a:off x="3482462" y="987319"/>
              <a:ext cx="0" cy="240387"/>
            </a:xfrm>
            <a:prstGeom prst="straightConnector1">
              <a:avLst/>
            </a:prstGeom>
            <a:grpFill/>
            <a:ln w="19050" cap="sq" cmpd="sng" algn="ctr">
              <a:solidFill>
                <a:schemeClr val="tx1"/>
              </a:solidFill>
              <a:prstDash val="solid"/>
              <a:miter lim="800000"/>
              <a:headEnd type="none" w="med" len="med"/>
              <a:tailEnd type="arrow" w="sm" len="sm"/>
            </a:ln>
            <a:effectLst/>
          </p:spPr>
        </p:cxnSp>
        <p:cxnSp>
          <p:nvCxnSpPr>
            <p:cNvPr id="239" name="Straight Arrow Connector 238">
              <a:extLst>
                <a:ext uri="{FF2B5EF4-FFF2-40B4-BE49-F238E27FC236}">
                  <a16:creationId xmlns:a16="http://schemas.microsoft.com/office/drawing/2014/main" id="{6283D401-2235-BD42-AADB-758AC4F5EDB0}"/>
                </a:ext>
              </a:extLst>
            </p:cNvPr>
            <p:cNvCxnSpPr>
              <a:cxnSpLocks/>
            </p:cNvCxnSpPr>
            <p:nvPr/>
          </p:nvCxnSpPr>
          <p:spPr bwMode="auto">
            <a:xfrm rot="1800000">
              <a:off x="3676623" y="1023897"/>
              <a:ext cx="0" cy="240387"/>
            </a:xfrm>
            <a:prstGeom prst="straightConnector1">
              <a:avLst/>
            </a:prstGeom>
            <a:grpFill/>
            <a:ln w="19050" cap="sq" cmpd="sng" algn="ctr">
              <a:solidFill>
                <a:schemeClr val="tx1"/>
              </a:solidFill>
              <a:prstDash val="solid"/>
              <a:miter lim="800000"/>
              <a:headEnd type="none" w="med" len="med"/>
              <a:tailEnd type="arrow" w="sm" len="sm"/>
            </a:ln>
            <a:effectLst/>
          </p:spPr>
        </p:cxnSp>
        <p:cxnSp>
          <p:nvCxnSpPr>
            <p:cNvPr id="240" name="Straight Arrow Connector 239">
              <a:extLst>
                <a:ext uri="{FF2B5EF4-FFF2-40B4-BE49-F238E27FC236}">
                  <a16:creationId xmlns:a16="http://schemas.microsoft.com/office/drawing/2014/main" id="{57868462-38B6-F846-BF88-1EB0735D2F28}"/>
                </a:ext>
              </a:extLst>
            </p:cNvPr>
            <p:cNvCxnSpPr>
              <a:cxnSpLocks/>
            </p:cNvCxnSpPr>
            <p:nvPr/>
          </p:nvCxnSpPr>
          <p:spPr bwMode="auto">
            <a:xfrm rot="19800000" flipH="1">
              <a:off x="3288301" y="1023966"/>
              <a:ext cx="0" cy="240387"/>
            </a:xfrm>
            <a:prstGeom prst="straightConnector1">
              <a:avLst/>
            </a:prstGeom>
            <a:grpFill/>
            <a:ln w="19050" cap="sq" cmpd="sng" algn="ctr">
              <a:solidFill>
                <a:schemeClr val="tx1"/>
              </a:solidFill>
              <a:prstDash val="solid"/>
              <a:miter lim="800000"/>
              <a:headEnd type="none" w="med" len="med"/>
              <a:tailEnd type="arrow" w="sm" len="sm"/>
            </a:ln>
            <a:effectLst/>
          </p:spPr>
        </p:cxnSp>
      </p:grpSp>
      <p:pic>
        <p:nvPicPr>
          <p:cNvPr id="241" name="Graphic 240">
            <a:extLst>
              <a:ext uri="{FF2B5EF4-FFF2-40B4-BE49-F238E27FC236}">
                <a16:creationId xmlns:a16="http://schemas.microsoft.com/office/drawing/2014/main" id="{F3D788FF-982E-7745-ACEF-360A4B2219F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29303" y="5181714"/>
            <a:ext cx="452796" cy="452796"/>
          </a:xfrm>
          <a:prstGeom prst="rect">
            <a:avLst/>
          </a:prstGeom>
        </p:spPr>
      </p:pic>
      <p:grpSp>
        <p:nvGrpSpPr>
          <p:cNvPr id="242" name="Group 241">
            <a:extLst>
              <a:ext uri="{FF2B5EF4-FFF2-40B4-BE49-F238E27FC236}">
                <a16:creationId xmlns:a16="http://schemas.microsoft.com/office/drawing/2014/main" id="{DFE98039-FABD-564B-BADC-9B8BE84E6DE4}"/>
              </a:ext>
            </a:extLst>
          </p:cNvPr>
          <p:cNvGrpSpPr>
            <a:grpSpLocks noChangeAspect="1"/>
          </p:cNvGrpSpPr>
          <p:nvPr/>
        </p:nvGrpSpPr>
        <p:grpSpPr>
          <a:xfrm>
            <a:off x="4690045" y="5273870"/>
            <a:ext cx="312349" cy="276309"/>
            <a:chOff x="7382950" y="2761520"/>
            <a:chExt cx="645840" cy="571320"/>
          </a:xfrm>
          <a:solidFill>
            <a:schemeClr val="tx1"/>
          </a:solidFill>
        </p:grpSpPr>
        <p:sp>
          <p:nvSpPr>
            <p:cNvPr id="243" name="Freeform: Shape 18">
              <a:extLst>
                <a:ext uri="{FF2B5EF4-FFF2-40B4-BE49-F238E27FC236}">
                  <a16:creationId xmlns:a16="http://schemas.microsoft.com/office/drawing/2014/main" id="{9D788F4B-D745-0743-8DFA-54C253489566}"/>
                </a:ext>
              </a:extLst>
            </p:cNvPr>
            <p:cNvSpPr/>
            <p:nvPr/>
          </p:nvSpPr>
          <p:spPr>
            <a:xfrm>
              <a:off x="7382950" y="2761520"/>
              <a:ext cx="645840" cy="571320"/>
            </a:xfrm>
            <a:custGeom>
              <a:avLst/>
              <a:gdLst>
                <a:gd name="connsiteX0" fmla="*/ 610650 w 645840"/>
                <a:gd name="connsiteY0" fmla="*/ 6210 h 571320"/>
                <a:gd name="connsiteX1" fmla="*/ 39330 w 645840"/>
                <a:gd name="connsiteY1" fmla="*/ 6210 h 571320"/>
                <a:gd name="connsiteX2" fmla="*/ 6210 w 645840"/>
                <a:gd name="connsiteY2" fmla="*/ 39330 h 571320"/>
                <a:gd name="connsiteX3" fmla="*/ 6210 w 645840"/>
                <a:gd name="connsiteY3" fmla="*/ 536130 h 571320"/>
                <a:gd name="connsiteX4" fmla="*/ 39330 w 645840"/>
                <a:gd name="connsiteY4" fmla="*/ 569250 h 571320"/>
                <a:gd name="connsiteX5" fmla="*/ 610650 w 645840"/>
                <a:gd name="connsiteY5" fmla="*/ 569250 h 571320"/>
                <a:gd name="connsiteX6" fmla="*/ 643770 w 645840"/>
                <a:gd name="connsiteY6" fmla="*/ 536130 h 571320"/>
                <a:gd name="connsiteX7" fmla="*/ 643770 w 645840"/>
                <a:gd name="connsiteY7" fmla="*/ 39330 h 571320"/>
                <a:gd name="connsiteX8" fmla="*/ 610650 w 645840"/>
                <a:gd name="connsiteY8" fmla="*/ 6210 h 571320"/>
                <a:gd name="connsiteX9" fmla="*/ 39330 w 645840"/>
                <a:gd name="connsiteY9" fmla="*/ 31050 h 571320"/>
                <a:gd name="connsiteX10" fmla="*/ 610650 w 645840"/>
                <a:gd name="connsiteY10" fmla="*/ 31050 h 571320"/>
                <a:gd name="connsiteX11" fmla="*/ 618930 w 645840"/>
                <a:gd name="connsiteY11" fmla="*/ 39330 h 571320"/>
                <a:gd name="connsiteX12" fmla="*/ 618930 w 645840"/>
                <a:gd name="connsiteY12" fmla="*/ 105570 h 571320"/>
                <a:gd name="connsiteX13" fmla="*/ 31050 w 645840"/>
                <a:gd name="connsiteY13" fmla="*/ 105570 h 571320"/>
                <a:gd name="connsiteX14" fmla="*/ 31050 w 645840"/>
                <a:gd name="connsiteY14" fmla="*/ 39330 h 571320"/>
                <a:gd name="connsiteX15" fmla="*/ 39330 w 645840"/>
                <a:gd name="connsiteY15" fmla="*/ 31050 h 571320"/>
                <a:gd name="connsiteX16" fmla="*/ 106936 w 645840"/>
                <a:gd name="connsiteY16" fmla="*/ 537413 h 571320"/>
                <a:gd name="connsiteX17" fmla="*/ 105992 w 645840"/>
                <a:gd name="connsiteY17" fmla="*/ 536296 h 571320"/>
                <a:gd name="connsiteX18" fmla="*/ 105454 w 645840"/>
                <a:gd name="connsiteY18" fmla="*/ 520762 h 571320"/>
                <a:gd name="connsiteX19" fmla="*/ 105992 w 645840"/>
                <a:gd name="connsiteY19" fmla="*/ 505229 h 571320"/>
                <a:gd name="connsiteX20" fmla="*/ 106936 w 645840"/>
                <a:gd name="connsiteY20" fmla="*/ 504103 h 571320"/>
                <a:gd name="connsiteX21" fmla="*/ 150150 w 645840"/>
                <a:gd name="connsiteY21" fmla="*/ 462620 h 571320"/>
                <a:gd name="connsiteX22" fmla="*/ 139684 w 645840"/>
                <a:gd name="connsiteY22" fmla="*/ 403791 h 571320"/>
                <a:gd name="connsiteX23" fmla="*/ 139650 w 645840"/>
                <a:gd name="connsiteY23" fmla="*/ 403368 h 571320"/>
                <a:gd name="connsiteX24" fmla="*/ 158893 w 645840"/>
                <a:gd name="connsiteY24" fmla="*/ 376889 h 571320"/>
                <a:gd name="connsiteX25" fmla="*/ 159390 w 645840"/>
                <a:gd name="connsiteY25" fmla="*/ 376773 h 571320"/>
                <a:gd name="connsiteX26" fmla="*/ 181456 w 645840"/>
                <a:gd name="connsiteY26" fmla="*/ 380044 h 571320"/>
                <a:gd name="connsiteX27" fmla="*/ 218517 w 645840"/>
                <a:gd name="connsiteY27" fmla="*/ 368535 h 571320"/>
                <a:gd name="connsiteX28" fmla="*/ 244624 w 645840"/>
                <a:gd name="connsiteY28" fmla="*/ 314739 h 571320"/>
                <a:gd name="connsiteX29" fmla="*/ 244856 w 645840"/>
                <a:gd name="connsiteY29" fmla="*/ 314350 h 571320"/>
                <a:gd name="connsiteX30" fmla="*/ 275997 w 645840"/>
                <a:gd name="connsiteY30" fmla="*/ 304298 h 571320"/>
                <a:gd name="connsiteX31" fmla="*/ 276436 w 645840"/>
                <a:gd name="connsiteY31" fmla="*/ 304472 h 571320"/>
                <a:gd name="connsiteX32" fmla="*/ 329130 w 645840"/>
                <a:gd name="connsiteY32" fmla="*/ 332591 h 571320"/>
                <a:gd name="connsiteX33" fmla="*/ 381824 w 645840"/>
                <a:gd name="connsiteY33" fmla="*/ 304472 h 571320"/>
                <a:gd name="connsiteX34" fmla="*/ 382263 w 645840"/>
                <a:gd name="connsiteY34" fmla="*/ 304298 h 571320"/>
                <a:gd name="connsiteX35" fmla="*/ 413396 w 645840"/>
                <a:gd name="connsiteY35" fmla="*/ 314342 h 571320"/>
                <a:gd name="connsiteX36" fmla="*/ 413636 w 645840"/>
                <a:gd name="connsiteY36" fmla="*/ 314731 h 571320"/>
                <a:gd name="connsiteX37" fmla="*/ 439734 w 645840"/>
                <a:gd name="connsiteY37" fmla="*/ 368543 h 571320"/>
                <a:gd name="connsiteX38" fmla="*/ 476779 w 645840"/>
                <a:gd name="connsiteY38" fmla="*/ 380052 h 571320"/>
                <a:gd name="connsiteX39" fmla="*/ 498870 w 645840"/>
                <a:gd name="connsiteY39" fmla="*/ 376773 h 571320"/>
                <a:gd name="connsiteX40" fmla="*/ 499367 w 645840"/>
                <a:gd name="connsiteY40" fmla="*/ 376889 h 571320"/>
                <a:gd name="connsiteX41" fmla="*/ 518618 w 645840"/>
                <a:gd name="connsiteY41" fmla="*/ 403368 h 571320"/>
                <a:gd name="connsiteX42" fmla="*/ 518585 w 645840"/>
                <a:gd name="connsiteY42" fmla="*/ 403774 h 571320"/>
                <a:gd name="connsiteX43" fmla="*/ 508086 w 645840"/>
                <a:gd name="connsiteY43" fmla="*/ 462620 h 571320"/>
                <a:gd name="connsiteX44" fmla="*/ 551332 w 645840"/>
                <a:gd name="connsiteY44" fmla="*/ 504120 h 571320"/>
                <a:gd name="connsiteX45" fmla="*/ 552268 w 645840"/>
                <a:gd name="connsiteY45" fmla="*/ 505237 h 571320"/>
                <a:gd name="connsiteX46" fmla="*/ 552806 w 645840"/>
                <a:gd name="connsiteY46" fmla="*/ 520762 h 571320"/>
                <a:gd name="connsiteX47" fmla="*/ 552268 w 645840"/>
                <a:gd name="connsiteY47" fmla="*/ 536304 h 571320"/>
                <a:gd name="connsiteX48" fmla="*/ 551332 w 645840"/>
                <a:gd name="connsiteY48" fmla="*/ 537422 h 571320"/>
                <a:gd name="connsiteX49" fmla="*/ 536494 w 645840"/>
                <a:gd name="connsiteY49" fmla="*/ 544418 h 571320"/>
                <a:gd name="connsiteX50" fmla="*/ 441448 w 645840"/>
                <a:gd name="connsiteY50" fmla="*/ 544418 h 571320"/>
                <a:gd name="connsiteX51" fmla="*/ 444512 w 645840"/>
                <a:gd name="connsiteY51" fmla="*/ 518692 h 571320"/>
                <a:gd name="connsiteX52" fmla="*/ 329122 w 645840"/>
                <a:gd name="connsiteY52" fmla="*/ 403302 h 571320"/>
                <a:gd name="connsiteX53" fmla="*/ 213732 w 645840"/>
                <a:gd name="connsiteY53" fmla="*/ 518692 h 571320"/>
                <a:gd name="connsiteX54" fmla="*/ 216795 w 645840"/>
                <a:gd name="connsiteY54" fmla="*/ 544418 h 571320"/>
                <a:gd name="connsiteX55" fmla="*/ 121766 w 645840"/>
                <a:gd name="connsiteY55" fmla="*/ 544418 h 571320"/>
                <a:gd name="connsiteX56" fmla="*/ 106936 w 645840"/>
                <a:gd name="connsiteY56" fmla="*/ 537413 h 571320"/>
                <a:gd name="connsiteX57" fmla="*/ 238580 w 645840"/>
                <a:gd name="connsiteY57" fmla="*/ 518684 h 571320"/>
                <a:gd name="connsiteX58" fmla="*/ 329130 w 645840"/>
                <a:gd name="connsiteY58" fmla="*/ 428134 h 571320"/>
                <a:gd name="connsiteX59" fmla="*/ 419680 w 645840"/>
                <a:gd name="connsiteY59" fmla="*/ 518684 h 571320"/>
                <a:gd name="connsiteX60" fmla="*/ 415822 w 645840"/>
                <a:gd name="connsiteY60" fmla="*/ 544410 h 571320"/>
                <a:gd name="connsiteX61" fmla="*/ 242438 w 645840"/>
                <a:gd name="connsiteY61" fmla="*/ 544410 h 571320"/>
                <a:gd name="connsiteX62" fmla="*/ 238580 w 645840"/>
                <a:gd name="connsiteY62" fmla="*/ 518684 h 571320"/>
                <a:gd name="connsiteX63" fmla="*/ 610650 w 645840"/>
                <a:gd name="connsiteY63" fmla="*/ 544410 h 571320"/>
                <a:gd name="connsiteX64" fmla="*/ 575758 w 645840"/>
                <a:gd name="connsiteY64" fmla="*/ 544410 h 571320"/>
                <a:gd name="connsiteX65" fmla="*/ 576901 w 645840"/>
                <a:gd name="connsiteY65" fmla="*/ 539682 h 571320"/>
                <a:gd name="connsiteX66" fmla="*/ 577654 w 645840"/>
                <a:gd name="connsiteY66" fmla="*/ 520754 h 571320"/>
                <a:gd name="connsiteX67" fmla="*/ 576901 w 645840"/>
                <a:gd name="connsiteY67" fmla="*/ 501851 h 571320"/>
                <a:gd name="connsiteX68" fmla="*/ 559273 w 645840"/>
                <a:gd name="connsiteY68" fmla="*/ 480571 h 571320"/>
                <a:gd name="connsiteX69" fmla="*/ 531717 w 645840"/>
                <a:gd name="connsiteY69" fmla="*/ 454936 h 571320"/>
                <a:gd name="connsiteX70" fmla="*/ 538945 w 645840"/>
                <a:gd name="connsiteY70" fmla="*/ 417999 h 571320"/>
                <a:gd name="connsiteX71" fmla="*/ 540154 w 645840"/>
                <a:gd name="connsiteY71" fmla="*/ 390750 h 571320"/>
                <a:gd name="connsiteX72" fmla="*/ 517980 w 645840"/>
                <a:gd name="connsiteY72" fmla="*/ 360246 h 571320"/>
                <a:gd name="connsiteX73" fmla="*/ 498589 w 645840"/>
                <a:gd name="connsiteY73" fmla="*/ 351892 h 571320"/>
                <a:gd name="connsiteX74" fmla="*/ 491642 w 645840"/>
                <a:gd name="connsiteY74" fmla="*/ 352985 h 571320"/>
                <a:gd name="connsiteX75" fmla="*/ 476771 w 645840"/>
                <a:gd name="connsiteY75" fmla="*/ 355195 h 571320"/>
                <a:gd name="connsiteX76" fmla="*/ 454324 w 645840"/>
                <a:gd name="connsiteY76" fmla="*/ 348431 h 571320"/>
                <a:gd name="connsiteX77" fmla="*/ 438467 w 645840"/>
                <a:gd name="connsiteY77" fmla="*/ 314276 h 571320"/>
                <a:gd name="connsiteX78" fmla="*/ 423456 w 645840"/>
                <a:gd name="connsiteY78" fmla="*/ 291473 h 571320"/>
                <a:gd name="connsiteX79" fmla="*/ 387562 w 645840"/>
                <a:gd name="connsiteY79" fmla="*/ 279889 h 571320"/>
                <a:gd name="connsiteX80" fmla="*/ 382685 w 645840"/>
                <a:gd name="connsiteY80" fmla="*/ 279318 h 571320"/>
                <a:gd name="connsiteX81" fmla="*/ 362002 w 645840"/>
                <a:gd name="connsiteY81" fmla="*/ 289477 h 571320"/>
                <a:gd name="connsiteX82" fmla="*/ 329122 w 645840"/>
                <a:gd name="connsiteY82" fmla="*/ 307734 h 571320"/>
                <a:gd name="connsiteX83" fmla="*/ 296242 w 645840"/>
                <a:gd name="connsiteY83" fmla="*/ 289477 h 571320"/>
                <a:gd name="connsiteX84" fmla="*/ 275558 w 645840"/>
                <a:gd name="connsiteY84" fmla="*/ 279318 h 571320"/>
                <a:gd name="connsiteX85" fmla="*/ 270682 w 645840"/>
                <a:gd name="connsiteY85" fmla="*/ 279889 h 571320"/>
                <a:gd name="connsiteX86" fmla="*/ 234788 w 645840"/>
                <a:gd name="connsiteY86" fmla="*/ 291481 h 571320"/>
                <a:gd name="connsiteX87" fmla="*/ 219776 w 645840"/>
                <a:gd name="connsiteY87" fmla="*/ 314284 h 571320"/>
                <a:gd name="connsiteX88" fmla="*/ 203903 w 645840"/>
                <a:gd name="connsiteY88" fmla="*/ 348422 h 571320"/>
                <a:gd name="connsiteX89" fmla="*/ 181448 w 645840"/>
                <a:gd name="connsiteY89" fmla="*/ 355187 h 571320"/>
                <a:gd name="connsiteX90" fmla="*/ 166602 w 645840"/>
                <a:gd name="connsiteY90" fmla="*/ 352985 h 571320"/>
                <a:gd name="connsiteX91" fmla="*/ 159655 w 645840"/>
                <a:gd name="connsiteY91" fmla="*/ 351892 h 571320"/>
                <a:gd name="connsiteX92" fmla="*/ 140263 w 645840"/>
                <a:gd name="connsiteY92" fmla="*/ 360246 h 571320"/>
                <a:gd name="connsiteX93" fmla="*/ 118089 w 645840"/>
                <a:gd name="connsiteY93" fmla="*/ 390750 h 571320"/>
                <a:gd name="connsiteX94" fmla="*/ 119298 w 645840"/>
                <a:gd name="connsiteY94" fmla="*/ 417999 h 571320"/>
                <a:gd name="connsiteX95" fmla="*/ 126518 w 645840"/>
                <a:gd name="connsiteY95" fmla="*/ 454928 h 571320"/>
                <a:gd name="connsiteX96" fmla="*/ 98979 w 645840"/>
                <a:gd name="connsiteY96" fmla="*/ 480555 h 571320"/>
                <a:gd name="connsiteX97" fmla="*/ 81351 w 645840"/>
                <a:gd name="connsiteY97" fmla="*/ 501843 h 571320"/>
                <a:gd name="connsiteX98" fmla="*/ 80598 w 645840"/>
                <a:gd name="connsiteY98" fmla="*/ 520762 h 571320"/>
                <a:gd name="connsiteX99" fmla="*/ 81351 w 645840"/>
                <a:gd name="connsiteY99" fmla="*/ 539674 h 571320"/>
                <a:gd name="connsiteX100" fmla="*/ 82494 w 645840"/>
                <a:gd name="connsiteY100" fmla="*/ 544418 h 571320"/>
                <a:gd name="connsiteX101" fmla="*/ 39330 w 645840"/>
                <a:gd name="connsiteY101" fmla="*/ 544418 h 571320"/>
                <a:gd name="connsiteX102" fmla="*/ 31050 w 645840"/>
                <a:gd name="connsiteY102" fmla="*/ 536138 h 571320"/>
                <a:gd name="connsiteX103" fmla="*/ 31050 w 645840"/>
                <a:gd name="connsiteY103" fmla="*/ 130410 h 571320"/>
                <a:gd name="connsiteX104" fmla="*/ 618930 w 645840"/>
                <a:gd name="connsiteY104" fmla="*/ 130410 h 571320"/>
                <a:gd name="connsiteX105" fmla="*/ 618930 w 645840"/>
                <a:gd name="connsiteY105" fmla="*/ 536130 h 571320"/>
                <a:gd name="connsiteX106" fmla="*/ 610650 w 645840"/>
                <a:gd name="connsiteY106" fmla="*/ 544410 h 57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645840" h="571320">
                  <a:moveTo>
                    <a:pt x="610650" y="6210"/>
                  </a:moveTo>
                  <a:lnTo>
                    <a:pt x="39330" y="6210"/>
                  </a:lnTo>
                  <a:cubicBezTo>
                    <a:pt x="21114" y="6210"/>
                    <a:pt x="6210" y="21114"/>
                    <a:pt x="6210" y="39330"/>
                  </a:cubicBezTo>
                  <a:lnTo>
                    <a:pt x="6210" y="536130"/>
                  </a:lnTo>
                  <a:cubicBezTo>
                    <a:pt x="6210" y="554346"/>
                    <a:pt x="21114" y="569250"/>
                    <a:pt x="39330" y="569250"/>
                  </a:cubicBezTo>
                  <a:lnTo>
                    <a:pt x="610650" y="569250"/>
                  </a:lnTo>
                  <a:cubicBezTo>
                    <a:pt x="628866" y="569250"/>
                    <a:pt x="643770" y="554346"/>
                    <a:pt x="643770" y="536130"/>
                  </a:cubicBezTo>
                  <a:lnTo>
                    <a:pt x="643770" y="39330"/>
                  </a:lnTo>
                  <a:cubicBezTo>
                    <a:pt x="643770" y="21114"/>
                    <a:pt x="628866" y="6210"/>
                    <a:pt x="610650" y="6210"/>
                  </a:cubicBezTo>
                  <a:close/>
                  <a:moveTo>
                    <a:pt x="39330" y="31050"/>
                  </a:moveTo>
                  <a:lnTo>
                    <a:pt x="610650" y="31050"/>
                  </a:lnTo>
                  <a:cubicBezTo>
                    <a:pt x="615138" y="31050"/>
                    <a:pt x="618930" y="34842"/>
                    <a:pt x="618930" y="39330"/>
                  </a:cubicBezTo>
                  <a:lnTo>
                    <a:pt x="618930" y="105570"/>
                  </a:lnTo>
                  <a:lnTo>
                    <a:pt x="31050" y="105570"/>
                  </a:lnTo>
                  <a:lnTo>
                    <a:pt x="31050" y="39330"/>
                  </a:lnTo>
                  <a:cubicBezTo>
                    <a:pt x="31050" y="34842"/>
                    <a:pt x="34842" y="31050"/>
                    <a:pt x="39330" y="31050"/>
                  </a:cubicBezTo>
                  <a:close/>
                  <a:moveTo>
                    <a:pt x="106936" y="537413"/>
                  </a:moveTo>
                  <a:lnTo>
                    <a:pt x="105992" y="536296"/>
                  </a:lnTo>
                  <a:cubicBezTo>
                    <a:pt x="105835" y="534400"/>
                    <a:pt x="105454" y="528935"/>
                    <a:pt x="105454" y="520762"/>
                  </a:cubicBezTo>
                  <a:cubicBezTo>
                    <a:pt x="105454" y="512549"/>
                    <a:pt x="105843" y="507067"/>
                    <a:pt x="105992" y="505229"/>
                  </a:cubicBezTo>
                  <a:lnTo>
                    <a:pt x="106936" y="504103"/>
                  </a:lnTo>
                  <a:cubicBezTo>
                    <a:pt x="112683" y="502215"/>
                    <a:pt x="140719" y="491658"/>
                    <a:pt x="150150" y="462620"/>
                  </a:cubicBezTo>
                  <a:cubicBezTo>
                    <a:pt x="159506" y="433855"/>
                    <a:pt x="143434" y="409032"/>
                    <a:pt x="139684" y="403791"/>
                  </a:cubicBezTo>
                  <a:lnTo>
                    <a:pt x="139650" y="403368"/>
                  </a:lnTo>
                  <a:lnTo>
                    <a:pt x="158893" y="376889"/>
                  </a:lnTo>
                  <a:lnTo>
                    <a:pt x="159390" y="376773"/>
                  </a:lnTo>
                  <a:cubicBezTo>
                    <a:pt x="162371" y="377717"/>
                    <a:pt x="170816" y="380044"/>
                    <a:pt x="181456" y="380044"/>
                  </a:cubicBezTo>
                  <a:cubicBezTo>
                    <a:pt x="195333" y="380044"/>
                    <a:pt x="208143" y="376069"/>
                    <a:pt x="218517" y="368535"/>
                  </a:cubicBezTo>
                  <a:cubicBezTo>
                    <a:pt x="243018" y="350733"/>
                    <a:pt x="244583" y="321173"/>
                    <a:pt x="244624" y="314739"/>
                  </a:cubicBezTo>
                  <a:lnTo>
                    <a:pt x="244856" y="314350"/>
                  </a:lnTo>
                  <a:lnTo>
                    <a:pt x="275997" y="304298"/>
                  </a:lnTo>
                  <a:lnTo>
                    <a:pt x="276436" y="304472"/>
                  </a:lnTo>
                  <a:cubicBezTo>
                    <a:pt x="280253" y="309647"/>
                    <a:pt x="298891" y="332591"/>
                    <a:pt x="329130" y="332591"/>
                  </a:cubicBezTo>
                  <a:cubicBezTo>
                    <a:pt x="359369" y="332591"/>
                    <a:pt x="378007" y="309647"/>
                    <a:pt x="381824" y="304472"/>
                  </a:cubicBezTo>
                  <a:lnTo>
                    <a:pt x="382263" y="304298"/>
                  </a:lnTo>
                  <a:lnTo>
                    <a:pt x="413396" y="314342"/>
                  </a:lnTo>
                  <a:lnTo>
                    <a:pt x="413636" y="314731"/>
                  </a:lnTo>
                  <a:cubicBezTo>
                    <a:pt x="413677" y="321189"/>
                    <a:pt x="415234" y="350749"/>
                    <a:pt x="439734" y="368543"/>
                  </a:cubicBezTo>
                  <a:cubicBezTo>
                    <a:pt x="450093" y="376069"/>
                    <a:pt x="462910" y="380052"/>
                    <a:pt x="476779" y="380052"/>
                  </a:cubicBezTo>
                  <a:cubicBezTo>
                    <a:pt x="487444" y="380052"/>
                    <a:pt x="495897" y="377717"/>
                    <a:pt x="498870" y="376773"/>
                  </a:cubicBezTo>
                  <a:lnTo>
                    <a:pt x="499367" y="376889"/>
                  </a:lnTo>
                  <a:lnTo>
                    <a:pt x="518618" y="403368"/>
                  </a:lnTo>
                  <a:lnTo>
                    <a:pt x="518585" y="403774"/>
                  </a:lnTo>
                  <a:cubicBezTo>
                    <a:pt x="514834" y="409007"/>
                    <a:pt x="498738" y="433847"/>
                    <a:pt x="508086" y="462620"/>
                  </a:cubicBezTo>
                  <a:cubicBezTo>
                    <a:pt x="517533" y="491691"/>
                    <a:pt x="545602" y="502248"/>
                    <a:pt x="551332" y="504120"/>
                  </a:cubicBezTo>
                  <a:lnTo>
                    <a:pt x="552268" y="505237"/>
                  </a:lnTo>
                  <a:cubicBezTo>
                    <a:pt x="552425" y="507133"/>
                    <a:pt x="552806" y="512590"/>
                    <a:pt x="552806" y="520762"/>
                  </a:cubicBezTo>
                  <a:cubicBezTo>
                    <a:pt x="552806" y="528984"/>
                    <a:pt x="552417" y="534457"/>
                    <a:pt x="552268" y="536304"/>
                  </a:cubicBezTo>
                  <a:lnTo>
                    <a:pt x="551332" y="537422"/>
                  </a:lnTo>
                  <a:cubicBezTo>
                    <a:pt x="549063" y="538167"/>
                    <a:pt x="543251" y="540311"/>
                    <a:pt x="536494" y="544418"/>
                  </a:cubicBezTo>
                  <a:lnTo>
                    <a:pt x="441448" y="544418"/>
                  </a:lnTo>
                  <a:cubicBezTo>
                    <a:pt x="443353" y="536138"/>
                    <a:pt x="444512" y="527560"/>
                    <a:pt x="444512" y="518692"/>
                  </a:cubicBezTo>
                  <a:cubicBezTo>
                    <a:pt x="444512" y="454969"/>
                    <a:pt x="392861" y="403302"/>
                    <a:pt x="329122" y="403302"/>
                  </a:cubicBezTo>
                  <a:cubicBezTo>
                    <a:pt x="265407" y="403302"/>
                    <a:pt x="213732" y="454969"/>
                    <a:pt x="213732" y="518692"/>
                  </a:cubicBezTo>
                  <a:cubicBezTo>
                    <a:pt x="213732" y="527560"/>
                    <a:pt x="214891" y="536130"/>
                    <a:pt x="216795" y="544418"/>
                  </a:cubicBezTo>
                  <a:lnTo>
                    <a:pt x="121766" y="544418"/>
                  </a:lnTo>
                  <a:cubicBezTo>
                    <a:pt x="115009" y="540295"/>
                    <a:pt x="109205" y="538159"/>
                    <a:pt x="106936" y="537413"/>
                  </a:cubicBezTo>
                  <a:close/>
                  <a:moveTo>
                    <a:pt x="238580" y="518684"/>
                  </a:moveTo>
                  <a:cubicBezTo>
                    <a:pt x="238580" y="468756"/>
                    <a:pt x="279193" y="428134"/>
                    <a:pt x="329130" y="428134"/>
                  </a:cubicBezTo>
                  <a:cubicBezTo>
                    <a:pt x="379067" y="428134"/>
                    <a:pt x="419680" y="468756"/>
                    <a:pt x="419680" y="518684"/>
                  </a:cubicBezTo>
                  <a:cubicBezTo>
                    <a:pt x="419680" y="527635"/>
                    <a:pt x="418264" y="536246"/>
                    <a:pt x="415822" y="544410"/>
                  </a:cubicBezTo>
                  <a:lnTo>
                    <a:pt x="242438" y="544410"/>
                  </a:lnTo>
                  <a:cubicBezTo>
                    <a:pt x="239996" y="536246"/>
                    <a:pt x="238580" y="527635"/>
                    <a:pt x="238580" y="518684"/>
                  </a:cubicBezTo>
                  <a:close/>
                  <a:moveTo>
                    <a:pt x="610650" y="544410"/>
                  </a:moveTo>
                  <a:lnTo>
                    <a:pt x="575758" y="544410"/>
                  </a:lnTo>
                  <a:cubicBezTo>
                    <a:pt x="576321" y="542845"/>
                    <a:pt x="576727" y="541255"/>
                    <a:pt x="576901" y="539682"/>
                  </a:cubicBezTo>
                  <a:cubicBezTo>
                    <a:pt x="576901" y="539682"/>
                    <a:pt x="577654" y="532777"/>
                    <a:pt x="577654" y="520754"/>
                  </a:cubicBezTo>
                  <a:cubicBezTo>
                    <a:pt x="577654" y="508748"/>
                    <a:pt x="576901" y="501851"/>
                    <a:pt x="576901" y="501851"/>
                  </a:cubicBezTo>
                  <a:cubicBezTo>
                    <a:pt x="575924" y="492792"/>
                    <a:pt x="567983" y="483221"/>
                    <a:pt x="559273" y="480571"/>
                  </a:cubicBezTo>
                  <a:cubicBezTo>
                    <a:pt x="559273" y="480571"/>
                    <a:pt x="537935" y="474080"/>
                    <a:pt x="531717" y="454936"/>
                  </a:cubicBezTo>
                  <a:cubicBezTo>
                    <a:pt x="525490" y="435785"/>
                    <a:pt x="538945" y="417999"/>
                    <a:pt x="538945" y="417999"/>
                  </a:cubicBezTo>
                  <a:cubicBezTo>
                    <a:pt x="544443" y="410738"/>
                    <a:pt x="544990" y="398475"/>
                    <a:pt x="540154" y="390750"/>
                  </a:cubicBezTo>
                  <a:lnTo>
                    <a:pt x="517980" y="360246"/>
                  </a:lnTo>
                  <a:cubicBezTo>
                    <a:pt x="513575" y="355038"/>
                    <a:pt x="505817" y="351892"/>
                    <a:pt x="498589" y="351892"/>
                  </a:cubicBezTo>
                  <a:cubicBezTo>
                    <a:pt x="496162" y="351892"/>
                    <a:pt x="493803" y="352239"/>
                    <a:pt x="491642" y="352985"/>
                  </a:cubicBezTo>
                  <a:cubicBezTo>
                    <a:pt x="491642" y="352985"/>
                    <a:pt x="485249" y="355195"/>
                    <a:pt x="476771" y="355195"/>
                  </a:cubicBezTo>
                  <a:cubicBezTo>
                    <a:pt x="469882" y="355195"/>
                    <a:pt x="461627" y="353730"/>
                    <a:pt x="454324" y="348431"/>
                  </a:cubicBezTo>
                  <a:cubicBezTo>
                    <a:pt x="438020" y="336590"/>
                    <a:pt x="438467" y="314276"/>
                    <a:pt x="438467" y="314276"/>
                  </a:cubicBezTo>
                  <a:cubicBezTo>
                    <a:pt x="438641" y="305168"/>
                    <a:pt x="431885" y="294909"/>
                    <a:pt x="423456" y="291473"/>
                  </a:cubicBezTo>
                  <a:lnTo>
                    <a:pt x="387562" y="279889"/>
                  </a:lnTo>
                  <a:cubicBezTo>
                    <a:pt x="386005" y="279500"/>
                    <a:pt x="384358" y="279318"/>
                    <a:pt x="382685" y="279318"/>
                  </a:cubicBezTo>
                  <a:cubicBezTo>
                    <a:pt x="374860" y="279318"/>
                    <a:pt x="366299" y="283325"/>
                    <a:pt x="362002" y="289477"/>
                  </a:cubicBezTo>
                  <a:cubicBezTo>
                    <a:pt x="362002" y="289477"/>
                    <a:pt x="349250" y="307734"/>
                    <a:pt x="329122" y="307734"/>
                  </a:cubicBezTo>
                  <a:cubicBezTo>
                    <a:pt x="308993" y="307734"/>
                    <a:pt x="296242" y="289477"/>
                    <a:pt x="296242" y="289477"/>
                  </a:cubicBezTo>
                  <a:cubicBezTo>
                    <a:pt x="291945" y="283325"/>
                    <a:pt x="283383" y="279318"/>
                    <a:pt x="275558" y="279318"/>
                  </a:cubicBezTo>
                  <a:cubicBezTo>
                    <a:pt x="273886" y="279318"/>
                    <a:pt x="272246" y="279500"/>
                    <a:pt x="270682" y="279889"/>
                  </a:cubicBezTo>
                  <a:lnTo>
                    <a:pt x="234788" y="291481"/>
                  </a:lnTo>
                  <a:cubicBezTo>
                    <a:pt x="226342" y="294917"/>
                    <a:pt x="219594" y="305176"/>
                    <a:pt x="219776" y="314284"/>
                  </a:cubicBezTo>
                  <a:cubicBezTo>
                    <a:pt x="219776" y="314284"/>
                    <a:pt x="220207" y="336574"/>
                    <a:pt x="203903" y="348422"/>
                  </a:cubicBezTo>
                  <a:cubicBezTo>
                    <a:pt x="196600" y="353722"/>
                    <a:pt x="188337" y="355187"/>
                    <a:pt x="181448" y="355187"/>
                  </a:cubicBezTo>
                  <a:cubicBezTo>
                    <a:pt x="172994" y="355187"/>
                    <a:pt x="166602" y="352985"/>
                    <a:pt x="166602" y="352985"/>
                  </a:cubicBezTo>
                  <a:cubicBezTo>
                    <a:pt x="164441" y="352239"/>
                    <a:pt x="162081" y="351892"/>
                    <a:pt x="159655" y="351892"/>
                  </a:cubicBezTo>
                  <a:cubicBezTo>
                    <a:pt x="152427" y="351892"/>
                    <a:pt x="144668" y="355030"/>
                    <a:pt x="140263" y="360246"/>
                  </a:cubicBezTo>
                  <a:lnTo>
                    <a:pt x="118089" y="390750"/>
                  </a:lnTo>
                  <a:cubicBezTo>
                    <a:pt x="113262" y="398475"/>
                    <a:pt x="113800" y="410738"/>
                    <a:pt x="119298" y="417999"/>
                  </a:cubicBezTo>
                  <a:cubicBezTo>
                    <a:pt x="119298" y="417999"/>
                    <a:pt x="132745" y="435785"/>
                    <a:pt x="126518" y="454928"/>
                  </a:cubicBezTo>
                  <a:cubicBezTo>
                    <a:pt x="120300" y="474063"/>
                    <a:pt x="98979" y="480555"/>
                    <a:pt x="98979" y="480555"/>
                  </a:cubicBezTo>
                  <a:cubicBezTo>
                    <a:pt x="90269" y="483204"/>
                    <a:pt x="82336" y="492784"/>
                    <a:pt x="81351" y="501843"/>
                  </a:cubicBezTo>
                  <a:cubicBezTo>
                    <a:pt x="81351" y="501843"/>
                    <a:pt x="80598" y="508748"/>
                    <a:pt x="80598" y="520762"/>
                  </a:cubicBezTo>
                  <a:cubicBezTo>
                    <a:pt x="80598" y="532777"/>
                    <a:pt x="81351" y="539674"/>
                    <a:pt x="81351" y="539674"/>
                  </a:cubicBezTo>
                  <a:cubicBezTo>
                    <a:pt x="81525" y="541255"/>
                    <a:pt x="81922" y="542853"/>
                    <a:pt x="82494" y="544418"/>
                  </a:cubicBezTo>
                  <a:lnTo>
                    <a:pt x="39330" y="544418"/>
                  </a:lnTo>
                  <a:cubicBezTo>
                    <a:pt x="34842" y="544418"/>
                    <a:pt x="31050" y="540626"/>
                    <a:pt x="31050" y="536138"/>
                  </a:cubicBezTo>
                  <a:lnTo>
                    <a:pt x="31050" y="130410"/>
                  </a:lnTo>
                  <a:lnTo>
                    <a:pt x="618930" y="130410"/>
                  </a:lnTo>
                  <a:lnTo>
                    <a:pt x="618930" y="536130"/>
                  </a:lnTo>
                  <a:cubicBezTo>
                    <a:pt x="618930" y="540618"/>
                    <a:pt x="615138" y="544410"/>
                    <a:pt x="610650" y="544410"/>
                  </a:cubicBezTo>
                  <a:close/>
                </a:path>
              </a:pathLst>
            </a:custGeom>
            <a:grpFill/>
            <a:ln w="9525" cap="flat">
              <a:noFill/>
              <a:prstDash val="solid"/>
              <a:miter/>
            </a:ln>
          </p:spPr>
          <p:txBody>
            <a:bodyPr rtlCol="0" anchor="ctr"/>
            <a:lstStyle/>
            <a:p>
              <a:endParaRPr lang="en-IN" dirty="0">
                <a:latin typeface="Arial" panose="020B0604020202020204" pitchFamily="34" charset="0"/>
              </a:endParaRPr>
            </a:p>
          </p:txBody>
        </p:sp>
        <p:sp>
          <p:nvSpPr>
            <p:cNvPr id="244" name="Freeform: Shape 19">
              <a:extLst>
                <a:ext uri="{FF2B5EF4-FFF2-40B4-BE49-F238E27FC236}">
                  <a16:creationId xmlns:a16="http://schemas.microsoft.com/office/drawing/2014/main" id="{24663D70-F7FE-B74C-B0FA-C58922434B01}"/>
                </a:ext>
              </a:extLst>
            </p:cNvPr>
            <p:cNvSpPr/>
            <p:nvPr/>
          </p:nvSpPr>
          <p:spPr>
            <a:xfrm>
              <a:off x="7937710" y="2802920"/>
              <a:ext cx="49680" cy="49680"/>
            </a:xfrm>
            <a:custGeom>
              <a:avLst/>
              <a:gdLst>
                <a:gd name="connsiteX0" fmla="*/ 47610 w 49680"/>
                <a:gd name="connsiteY0" fmla="*/ 26910 h 49680"/>
                <a:gd name="connsiteX1" fmla="*/ 26910 w 49680"/>
                <a:gd name="connsiteY1" fmla="*/ 47610 h 49680"/>
                <a:gd name="connsiteX2" fmla="*/ 6210 w 49680"/>
                <a:gd name="connsiteY2" fmla="*/ 26910 h 49680"/>
                <a:gd name="connsiteX3" fmla="*/ 26910 w 49680"/>
                <a:gd name="connsiteY3" fmla="*/ 6210 h 49680"/>
                <a:gd name="connsiteX4" fmla="*/ 47610 w 49680"/>
                <a:gd name="connsiteY4" fmla="*/ 26910 h 49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80" h="49680">
                  <a:moveTo>
                    <a:pt x="47610" y="26910"/>
                  </a:moveTo>
                  <a:cubicBezTo>
                    <a:pt x="47610" y="38342"/>
                    <a:pt x="38342" y="47610"/>
                    <a:pt x="26910" y="47610"/>
                  </a:cubicBezTo>
                  <a:cubicBezTo>
                    <a:pt x="15478" y="47610"/>
                    <a:pt x="6210" y="38342"/>
                    <a:pt x="6210" y="26910"/>
                  </a:cubicBezTo>
                  <a:cubicBezTo>
                    <a:pt x="6210" y="15478"/>
                    <a:pt x="15478" y="6210"/>
                    <a:pt x="26910" y="6210"/>
                  </a:cubicBezTo>
                  <a:cubicBezTo>
                    <a:pt x="38342" y="6210"/>
                    <a:pt x="47610" y="15478"/>
                    <a:pt x="47610" y="26910"/>
                  </a:cubicBezTo>
                  <a:close/>
                </a:path>
              </a:pathLst>
            </a:custGeom>
            <a:grpFill/>
            <a:ln w="9525" cap="flat">
              <a:noFill/>
              <a:prstDash val="solid"/>
              <a:miter/>
            </a:ln>
          </p:spPr>
          <p:txBody>
            <a:bodyPr rtlCol="0" anchor="ctr"/>
            <a:lstStyle/>
            <a:p>
              <a:endParaRPr lang="en-IN" dirty="0">
                <a:latin typeface="Arial" panose="020B0604020202020204" pitchFamily="34" charset="0"/>
              </a:endParaRPr>
            </a:p>
          </p:txBody>
        </p:sp>
        <p:sp>
          <p:nvSpPr>
            <p:cNvPr id="245" name="Freeform: Shape 20">
              <a:extLst>
                <a:ext uri="{FF2B5EF4-FFF2-40B4-BE49-F238E27FC236}">
                  <a16:creationId xmlns:a16="http://schemas.microsoft.com/office/drawing/2014/main" id="{6CC8869A-4DBC-154C-AE35-512B7B3E0ABD}"/>
                </a:ext>
              </a:extLst>
            </p:cNvPr>
            <p:cNvSpPr/>
            <p:nvPr/>
          </p:nvSpPr>
          <p:spPr>
            <a:xfrm>
              <a:off x="7879750" y="2802920"/>
              <a:ext cx="49680" cy="49680"/>
            </a:xfrm>
            <a:custGeom>
              <a:avLst/>
              <a:gdLst>
                <a:gd name="connsiteX0" fmla="*/ 47610 w 49680"/>
                <a:gd name="connsiteY0" fmla="*/ 26910 h 49680"/>
                <a:gd name="connsiteX1" fmla="*/ 26910 w 49680"/>
                <a:gd name="connsiteY1" fmla="*/ 47610 h 49680"/>
                <a:gd name="connsiteX2" fmla="*/ 6210 w 49680"/>
                <a:gd name="connsiteY2" fmla="*/ 26910 h 49680"/>
                <a:gd name="connsiteX3" fmla="*/ 26910 w 49680"/>
                <a:gd name="connsiteY3" fmla="*/ 6210 h 49680"/>
                <a:gd name="connsiteX4" fmla="*/ 47610 w 49680"/>
                <a:gd name="connsiteY4" fmla="*/ 26910 h 49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80" h="49680">
                  <a:moveTo>
                    <a:pt x="47610" y="26910"/>
                  </a:moveTo>
                  <a:cubicBezTo>
                    <a:pt x="47610" y="38342"/>
                    <a:pt x="38342" y="47610"/>
                    <a:pt x="26910" y="47610"/>
                  </a:cubicBezTo>
                  <a:cubicBezTo>
                    <a:pt x="15478" y="47610"/>
                    <a:pt x="6210" y="38342"/>
                    <a:pt x="6210" y="26910"/>
                  </a:cubicBezTo>
                  <a:cubicBezTo>
                    <a:pt x="6210" y="15478"/>
                    <a:pt x="15478" y="6210"/>
                    <a:pt x="26910" y="6210"/>
                  </a:cubicBezTo>
                  <a:cubicBezTo>
                    <a:pt x="38342" y="6210"/>
                    <a:pt x="47610" y="15478"/>
                    <a:pt x="47610" y="26910"/>
                  </a:cubicBezTo>
                  <a:close/>
                </a:path>
              </a:pathLst>
            </a:custGeom>
            <a:grpFill/>
            <a:ln w="9525" cap="flat">
              <a:noFill/>
              <a:prstDash val="solid"/>
              <a:miter/>
            </a:ln>
          </p:spPr>
          <p:txBody>
            <a:bodyPr rtlCol="0" anchor="ctr"/>
            <a:lstStyle/>
            <a:p>
              <a:endParaRPr lang="en-IN" dirty="0">
                <a:latin typeface="Arial" panose="020B0604020202020204" pitchFamily="34" charset="0"/>
              </a:endParaRPr>
            </a:p>
          </p:txBody>
        </p:sp>
        <p:sp>
          <p:nvSpPr>
            <p:cNvPr id="246" name="Freeform: Shape 21">
              <a:extLst>
                <a:ext uri="{FF2B5EF4-FFF2-40B4-BE49-F238E27FC236}">
                  <a16:creationId xmlns:a16="http://schemas.microsoft.com/office/drawing/2014/main" id="{912CE37B-CAF9-494B-BC16-DE94EE38BF08}"/>
                </a:ext>
              </a:extLst>
            </p:cNvPr>
            <p:cNvSpPr/>
            <p:nvPr/>
          </p:nvSpPr>
          <p:spPr>
            <a:xfrm>
              <a:off x="7821790" y="2802920"/>
              <a:ext cx="49680" cy="49680"/>
            </a:xfrm>
            <a:custGeom>
              <a:avLst/>
              <a:gdLst>
                <a:gd name="connsiteX0" fmla="*/ 47610 w 49680"/>
                <a:gd name="connsiteY0" fmla="*/ 26910 h 49680"/>
                <a:gd name="connsiteX1" fmla="*/ 26910 w 49680"/>
                <a:gd name="connsiteY1" fmla="*/ 47610 h 49680"/>
                <a:gd name="connsiteX2" fmla="*/ 6210 w 49680"/>
                <a:gd name="connsiteY2" fmla="*/ 26910 h 49680"/>
                <a:gd name="connsiteX3" fmla="*/ 26910 w 49680"/>
                <a:gd name="connsiteY3" fmla="*/ 6210 h 49680"/>
                <a:gd name="connsiteX4" fmla="*/ 47610 w 49680"/>
                <a:gd name="connsiteY4" fmla="*/ 26910 h 49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80" h="49680">
                  <a:moveTo>
                    <a:pt x="47610" y="26910"/>
                  </a:moveTo>
                  <a:cubicBezTo>
                    <a:pt x="47610" y="38342"/>
                    <a:pt x="38342" y="47610"/>
                    <a:pt x="26910" y="47610"/>
                  </a:cubicBezTo>
                  <a:cubicBezTo>
                    <a:pt x="15478" y="47610"/>
                    <a:pt x="6210" y="38342"/>
                    <a:pt x="6210" y="26910"/>
                  </a:cubicBezTo>
                  <a:cubicBezTo>
                    <a:pt x="6210" y="15478"/>
                    <a:pt x="15478" y="6210"/>
                    <a:pt x="26910" y="6210"/>
                  </a:cubicBezTo>
                  <a:cubicBezTo>
                    <a:pt x="38342" y="6210"/>
                    <a:pt x="47610" y="15478"/>
                    <a:pt x="47610" y="26910"/>
                  </a:cubicBezTo>
                  <a:close/>
                </a:path>
              </a:pathLst>
            </a:custGeom>
            <a:grpFill/>
            <a:ln w="9525" cap="flat">
              <a:noFill/>
              <a:prstDash val="solid"/>
              <a:miter/>
            </a:ln>
          </p:spPr>
          <p:txBody>
            <a:bodyPr rtlCol="0" anchor="ctr"/>
            <a:lstStyle/>
            <a:p>
              <a:endParaRPr lang="en-IN" dirty="0">
                <a:latin typeface="Arial" panose="020B0604020202020204" pitchFamily="34" charset="0"/>
              </a:endParaRPr>
            </a:p>
          </p:txBody>
        </p:sp>
      </p:grpSp>
      <p:sp>
        <p:nvSpPr>
          <p:cNvPr id="247" name="Freeform 162">
            <a:extLst>
              <a:ext uri="{FF2B5EF4-FFF2-40B4-BE49-F238E27FC236}">
                <a16:creationId xmlns:a16="http://schemas.microsoft.com/office/drawing/2014/main" id="{F7A0548D-D6A2-994E-9D84-4998DA6A0B67}"/>
              </a:ext>
            </a:extLst>
          </p:cNvPr>
          <p:cNvSpPr>
            <a:spLocks noChangeAspect="1" noEditPoints="1"/>
          </p:cNvSpPr>
          <p:nvPr/>
        </p:nvSpPr>
        <p:spPr bwMode="auto">
          <a:xfrm>
            <a:off x="8264299" y="5246754"/>
            <a:ext cx="366344" cy="280741"/>
          </a:xfrm>
          <a:custGeom>
            <a:avLst/>
            <a:gdLst>
              <a:gd name="T0" fmla="*/ 16 w 324"/>
              <a:gd name="T1" fmla="*/ 0 h 248"/>
              <a:gd name="T2" fmla="*/ 0 w 324"/>
              <a:gd name="T3" fmla="*/ 232 h 248"/>
              <a:gd name="T4" fmla="*/ 308 w 324"/>
              <a:gd name="T5" fmla="*/ 248 h 248"/>
              <a:gd name="T6" fmla="*/ 324 w 324"/>
              <a:gd name="T7" fmla="*/ 16 h 248"/>
              <a:gd name="T8" fmla="*/ 16 w 324"/>
              <a:gd name="T9" fmla="*/ 12 h 248"/>
              <a:gd name="T10" fmla="*/ 312 w 324"/>
              <a:gd name="T11" fmla="*/ 16 h 248"/>
              <a:gd name="T12" fmla="*/ 265 w 324"/>
              <a:gd name="T13" fmla="*/ 83 h 248"/>
              <a:gd name="T14" fmla="*/ 242 w 324"/>
              <a:gd name="T15" fmla="*/ 44 h 248"/>
              <a:gd name="T16" fmla="*/ 221 w 324"/>
              <a:gd name="T17" fmla="*/ 86 h 248"/>
              <a:gd name="T18" fmla="*/ 170 w 324"/>
              <a:gd name="T19" fmla="*/ 144 h 248"/>
              <a:gd name="T20" fmla="*/ 108 w 324"/>
              <a:gd name="T21" fmla="*/ 133 h 248"/>
              <a:gd name="T22" fmla="*/ 82 w 324"/>
              <a:gd name="T23" fmla="*/ 104 h 248"/>
              <a:gd name="T24" fmla="*/ 58 w 324"/>
              <a:gd name="T25" fmla="*/ 141 h 248"/>
              <a:gd name="T26" fmla="*/ 12 w 324"/>
              <a:gd name="T27" fmla="*/ 16 h 248"/>
              <a:gd name="T28" fmla="*/ 228 w 324"/>
              <a:gd name="T29" fmla="*/ 70 h 248"/>
              <a:gd name="T30" fmla="*/ 256 w 324"/>
              <a:gd name="T31" fmla="*/ 70 h 248"/>
              <a:gd name="T32" fmla="*/ 228 w 324"/>
              <a:gd name="T33" fmla="*/ 70 h 248"/>
              <a:gd name="T34" fmla="*/ 170 w 324"/>
              <a:gd name="T35" fmla="*/ 184 h 248"/>
              <a:gd name="T36" fmla="*/ 170 w 324"/>
              <a:gd name="T37" fmla="*/ 156 h 248"/>
              <a:gd name="T38" fmla="*/ 68 w 324"/>
              <a:gd name="T39" fmla="*/ 130 h 248"/>
              <a:gd name="T40" fmla="*/ 96 w 324"/>
              <a:gd name="T41" fmla="*/ 130 h 248"/>
              <a:gd name="T42" fmla="*/ 68 w 324"/>
              <a:gd name="T43" fmla="*/ 130 h 248"/>
              <a:gd name="T44" fmla="*/ 280 w 324"/>
              <a:gd name="T45" fmla="*/ 236 h 248"/>
              <a:gd name="T46" fmla="*/ 274 w 324"/>
              <a:gd name="T47" fmla="*/ 220 h 248"/>
              <a:gd name="T48" fmla="*/ 268 w 324"/>
              <a:gd name="T49" fmla="*/ 236 h 248"/>
              <a:gd name="T50" fmla="*/ 224 w 324"/>
              <a:gd name="T51" fmla="*/ 226 h 248"/>
              <a:gd name="T52" fmla="*/ 212 w 324"/>
              <a:gd name="T53" fmla="*/ 226 h 248"/>
              <a:gd name="T54" fmla="*/ 168 w 324"/>
              <a:gd name="T55" fmla="*/ 236 h 248"/>
              <a:gd name="T56" fmla="*/ 162 w 324"/>
              <a:gd name="T57" fmla="*/ 220 h 248"/>
              <a:gd name="T58" fmla="*/ 156 w 324"/>
              <a:gd name="T59" fmla="*/ 236 h 248"/>
              <a:gd name="T60" fmla="*/ 112 w 324"/>
              <a:gd name="T61" fmla="*/ 226 h 248"/>
              <a:gd name="T62" fmla="*/ 100 w 324"/>
              <a:gd name="T63" fmla="*/ 226 h 248"/>
              <a:gd name="T64" fmla="*/ 56 w 324"/>
              <a:gd name="T65" fmla="*/ 236 h 248"/>
              <a:gd name="T66" fmla="*/ 50 w 324"/>
              <a:gd name="T67" fmla="*/ 220 h 248"/>
              <a:gd name="T68" fmla="*/ 44 w 324"/>
              <a:gd name="T69" fmla="*/ 236 h 248"/>
              <a:gd name="T70" fmla="*/ 12 w 324"/>
              <a:gd name="T71" fmla="*/ 232 h 248"/>
              <a:gd name="T72" fmla="*/ 66 w 324"/>
              <a:gd name="T73" fmla="*/ 151 h 248"/>
              <a:gd name="T74" fmla="*/ 103 w 324"/>
              <a:gd name="T75" fmla="*/ 145 h 248"/>
              <a:gd name="T76" fmla="*/ 144 w 324"/>
              <a:gd name="T77" fmla="*/ 170 h 248"/>
              <a:gd name="T78" fmla="*/ 196 w 324"/>
              <a:gd name="T79" fmla="*/ 170 h 248"/>
              <a:gd name="T80" fmla="*/ 230 w 324"/>
              <a:gd name="T81" fmla="*/ 94 h 248"/>
              <a:gd name="T82" fmla="*/ 257 w 324"/>
              <a:gd name="T83" fmla="*/ 91 h 248"/>
              <a:gd name="T84" fmla="*/ 312 w 324"/>
              <a:gd name="T85" fmla="*/ 23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4" h="248">
                <a:moveTo>
                  <a:pt x="308" y="0"/>
                </a:moveTo>
                <a:cubicBezTo>
                  <a:pt x="16" y="0"/>
                  <a:pt x="16" y="0"/>
                  <a:pt x="16" y="0"/>
                </a:cubicBezTo>
                <a:cubicBezTo>
                  <a:pt x="7" y="0"/>
                  <a:pt x="0" y="7"/>
                  <a:pt x="0" y="16"/>
                </a:cubicBezTo>
                <a:cubicBezTo>
                  <a:pt x="0" y="232"/>
                  <a:pt x="0" y="232"/>
                  <a:pt x="0" y="232"/>
                </a:cubicBezTo>
                <a:cubicBezTo>
                  <a:pt x="0" y="241"/>
                  <a:pt x="7" y="248"/>
                  <a:pt x="16" y="248"/>
                </a:cubicBezTo>
                <a:cubicBezTo>
                  <a:pt x="308" y="248"/>
                  <a:pt x="308" y="248"/>
                  <a:pt x="308" y="248"/>
                </a:cubicBezTo>
                <a:cubicBezTo>
                  <a:pt x="317" y="248"/>
                  <a:pt x="324" y="241"/>
                  <a:pt x="324" y="232"/>
                </a:cubicBezTo>
                <a:cubicBezTo>
                  <a:pt x="324" y="16"/>
                  <a:pt x="324" y="16"/>
                  <a:pt x="324" y="16"/>
                </a:cubicBezTo>
                <a:cubicBezTo>
                  <a:pt x="324" y="7"/>
                  <a:pt x="317" y="0"/>
                  <a:pt x="308" y="0"/>
                </a:cubicBezTo>
                <a:close/>
                <a:moveTo>
                  <a:pt x="16" y="12"/>
                </a:moveTo>
                <a:cubicBezTo>
                  <a:pt x="308" y="12"/>
                  <a:pt x="308" y="12"/>
                  <a:pt x="308" y="12"/>
                </a:cubicBezTo>
                <a:cubicBezTo>
                  <a:pt x="310" y="12"/>
                  <a:pt x="312" y="14"/>
                  <a:pt x="312" y="16"/>
                </a:cubicBezTo>
                <a:cubicBezTo>
                  <a:pt x="312" y="125"/>
                  <a:pt x="312" y="125"/>
                  <a:pt x="312" y="125"/>
                </a:cubicBezTo>
                <a:cubicBezTo>
                  <a:pt x="265" y="83"/>
                  <a:pt x="265" y="83"/>
                  <a:pt x="265" y="83"/>
                </a:cubicBezTo>
                <a:cubicBezTo>
                  <a:pt x="267" y="79"/>
                  <a:pt x="268" y="75"/>
                  <a:pt x="268" y="70"/>
                </a:cubicBezTo>
                <a:cubicBezTo>
                  <a:pt x="268" y="56"/>
                  <a:pt x="256" y="44"/>
                  <a:pt x="242" y="44"/>
                </a:cubicBezTo>
                <a:cubicBezTo>
                  <a:pt x="227" y="44"/>
                  <a:pt x="216" y="56"/>
                  <a:pt x="216" y="70"/>
                </a:cubicBezTo>
                <a:cubicBezTo>
                  <a:pt x="216" y="76"/>
                  <a:pt x="218" y="81"/>
                  <a:pt x="221" y="86"/>
                </a:cubicBezTo>
                <a:cubicBezTo>
                  <a:pt x="181" y="147"/>
                  <a:pt x="181" y="147"/>
                  <a:pt x="181" y="147"/>
                </a:cubicBezTo>
                <a:cubicBezTo>
                  <a:pt x="178" y="145"/>
                  <a:pt x="174" y="144"/>
                  <a:pt x="170" y="144"/>
                </a:cubicBezTo>
                <a:cubicBezTo>
                  <a:pt x="161" y="144"/>
                  <a:pt x="154" y="148"/>
                  <a:pt x="149" y="154"/>
                </a:cubicBezTo>
                <a:cubicBezTo>
                  <a:pt x="108" y="133"/>
                  <a:pt x="108" y="133"/>
                  <a:pt x="108" y="133"/>
                </a:cubicBezTo>
                <a:cubicBezTo>
                  <a:pt x="108" y="132"/>
                  <a:pt x="108" y="131"/>
                  <a:pt x="108" y="130"/>
                </a:cubicBezTo>
                <a:cubicBezTo>
                  <a:pt x="108" y="116"/>
                  <a:pt x="96" y="104"/>
                  <a:pt x="82" y="104"/>
                </a:cubicBezTo>
                <a:cubicBezTo>
                  <a:pt x="67" y="104"/>
                  <a:pt x="56" y="116"/>
                  <a:pt x="56" y="130"/>
                </a:cubicBezTo>
                <a:cubicBezTo>
                  <a:pt x="56" y="134"/>
                  <a:pt x="57" y="138"/>
                  <a:pt x="58" y="141"/>
                </a:cubicBezTo>
                <a:cubicBezTo>
                  <a:pt x="12" y="180"/>
                  <a:pt x="12" y="180"/>
                  <a:pt x="12" y="180"/>
                </a:cubicBezTo>
                <a:cubicBezTo>
                  <a:pt x="12" y="16"/>
                  <a:pt x="12" y="16"/>
                  <a:pt x="12" y="16"/>
                </a:cubicBezTo>
                <a:cubicBezTo>
                  <a:pt x="12" y="14"/>
                  <a:pt x="14" y="12"/>
                  <a:pt x="16" y="12"/>
                </a:cubicBezTo>
                <a:close/>
                <a:moveTo>
                  <a:pt x="228" y="70"/>
                </a:moveTo>
                <a:cubicBezTo>
                  <a:pt x="228" y="62"/>
                  <a:pt x="234" y="56"/>
                  <a:pt x="242" y="56"/>
                </a:cubicBezTo>
                <a:cubicBezTo>
                  <a:pt x="250" y="56"/>
                  <a:pt x="256" y="62"/>
                  <a:pt x="256" y="70"/>
                </a:cubicBezTo>
                <a:cubicBezTo>
                  <a:pt x="256" y="78"/>
                  <a:pt x="250" y="84"/>
                  <a:pt x="242" y="84"/>
                </a:cubicBezTo>
                <a:cubicBezTo>
                  <a:pt x="234" y="84"/>
                  <a:pt x="228" y="78"/>
                  <a:pt x="228" y="70"/>
                </a:cubicBezTo>
                <a:close/>
                <a:moveTo>
                  <a:pt x="184" y="170"/>
                </a:moveTo>
                <a:cubicBezTo>
                  <a:pt x="184" y="178"/>
                  <a:pt x="178" y="184"/>
                  <a:pt x="170" y="184"/>
                </a:cubicBezTo>
                <a:cubicBezTo>
                  <a:pt x="162" y="184"/>
                  <a:pt x="156" y="178"/>
                  <a:pt x="156" y="170"/>
                </a:cubicBezTo>
                <a:cubicBezTo>
                  <a:pt x="156" y="162"/>
                  <a:pt x="162" y="156"/>
                  <a:pt x="170" y="156"/>
                </a:cubicBezTo>
                <a:cubicBezTo>
                  <a:pt x="178" y="156"/>
                  <a:pt x="184" y="162"/>
                  <a:pt x="184" y="170"/>
                </a:cubicBezTo>
                <a:close/>
                <a:moveTo>
                  <a:pt x="68" y="130"/>
                </a:moveTo>
                <a:cubicBezTo>
                  <a:pt x="68" y="122"/>
                  <a:pt x="74" y="116"/>
                  <a:pt x="82" y="116"/>
                </a:cubicBezTo>
                <a:cubicBezTo>
                  <a:pt x="90" y="116"/>
                  <a:pt x="96" y="122"/>
                  <a:pt x="96" y="130"/>
                </a:cubicBezTo>
                <a:cubicBezTo>
                  <a:pt x="96" y="138"/>
                  <a:pt x="90" y="144"/>
                  <a:pt x="82" y="144"/>
                </a:cubicBezTo>
                <a:cubicBezTo>
                  <a:pt x="74" y="144"/>
                  <a:pt x="68" y="138"/>
                  <a:pt x="68" y="130"/>
                </a:cubicBezTo>
                <a:close/>
                <a:moveTo>
                  <a:pt x="308" y="236"/>
                </a:moveTo>
                <a:cubicBezTo>
                  <a:pt x="280" y="236"/>
                  <a:pt x="280" y="236"/>
                  <a:pt x="280" y="236"/>
                </a:cubicBezTo>
                <a:cubicBezTo>
                  <a:pt x="280" y="226"/>
                  <a:pt x="280" y="226"/>
                  <a:pt x="280" y="226"/>
                </a:cubicBezTo>
                <a:cubicBezTo>
                  <a:pt x="280" y="223"/>
                  <a:pt x="277" y="220"/>
                  <a:pt x="274" y="220"/>
                </a:cubicBezTo>
                <a:cubicBezTo>
                  <a:pt x="270" y="220"/>
                  <a:pt x="268" y="223"/>
                  <a:pt x="268" y="226"/>
                </a:cubicBezTo>
                <a:cubicBezTo>
                  <a:pt x="268" y="236"/>
                  <a:pt x="268" y="236"/>
                  <a:pt x="268" y="236"/>
                </a:cubicBezTo>
                <a:cubicBezTo>
                  <a:pt x="224" y="236"/>
                  <a:pt x="224" y="236"/>
                  <a:pt x="224" y="236"/>
                </a:cubicBezTo>
                <a:cubicBezTo>
                  <a:pt x="224" y="226"/>
                  <a:pt x="224" y="226"/>
                  <a:pt x="224" y="226"/>
                </a:cubicBezTo>
                <a:cubicBezTo>
                  <a:pt x="224" y="223"/>
                  <a:pt x="221" y="220"/>
                  <a:pt x="218" y="220"/>
                </a:cubicBezTo>
                <a:cubicBezTo>
                  <a:pt x="214" y="220"/>
                  <a:pt x="212" y="223"/>
                  <a:pt x="212" y="226"/>
                </a:cubicBezTo>
                <a:cubicBezTo>
                  <a:pt x="212" y="236"/>
                  <a:pt x="212" y="236"/>
                  <a:pt x="212" y="236"/>
                </a:cubicBezTo>
                <a:cubicBezTo>
                  <a:pt x="168" y="236"/>
                  <a:pt x="168" y="236"/>
                  <a:pt x="168" y="236"/>
                </a:cubicBezTo>
                <a:cubicBezTo>
                  <a:pt x="168" y="226"/>
                  <a:pt x="168" y="226"/>
                  <a:pt x="168" y="226"/>
                </a:cubicBezTo>
                <a:cubicBezTo>
                  <a:pt x="168" y="223"/>
                  <a:pt x="165" y="220"/>
                  <a:pt x="162" y="220"/>
                </a:cubicBezTo>
                <a:cubicBezTo>
                  <a:pt x="158" y="220"/>
                  <a:pt x="156" y="223"/>
                  <a:pt x="156" y="226"/>
                </a:cubicBezTo>
                <a:cubicBezTo>
                  <a:pt x="156" y="236"/>
                  <a:pt x="156" y="236"/>
                  <a:pt x="156" y="236"/>
                </a:cubicBezTo>
                <a:cubicBezTo>
                  <a:pt x="112" y="236"/>
                  <a:pt x="112" y="236"/>
                  <a:pt x="112" y="236"/>
                </a:cubicBezTo>
                <a:cubicBezTo>
                  <a:pt x="112" y="226"/>
                  <a:pt x="112" y="226"/>
                  <a:pt x="112" y="226"/>
                </a:cubicBezTo>
                <a:cubicBezTo>
                  <a:pt x="112" y="223"/>
                  <a:pt x="109" y="220"/>
                  <a:pt x="106" y="220"/>
                </a:cubicBezTo>
                <a:cubicBezTo>
                  <a:pt x="102" y="220"/>
                  <a:pt x="100" y="223"/>
                  <a:pt x="100" y="226"/>
                </a:cubicBezTo>
                <a:cubicBezTo>
                  <a:pt x="100" y="236"/>
                  <a:pt x="100" y="236"/>
                  <a:pt x="100" y="236"/>
                </a:cubicBezTo>
                <a:cubicBezTo>
                  <a:pt x="56" y="236"/>
                  <a:pt x="56" y="236"/>
                  <a:pt x="56" y="236"/>
                </a:cubicBezTo>
                <a:cubicBezTo>
                  <a:pt x="56" y="226"/>
                  <a:pt x="56" y="226"/>
                  <a:pt x="56" y="226"/>
                </a:cubicBezTo>
                <a:cubicBezTo>
                  <a:pt x="56" y="223"/>
                  <a:pt x="53" y="220"/>
                  <a:pt x="50" y="220"/>
                </a:cubicBezTo>
                <a:cubicBezTo>
                  <a:pt x="46" y="220"/>
                  <a:pt x="44" y="223"/>
                  <a:pt x="44" y="226"/>
                </a:cubicBezTo>
                <a:cubicBezTo>
                  <a:pt x="44" y="236"/>
                  <a:pt x="44" y="236"/>
                  <a:pt x="44" y="236"/>
                </a:cubicBezTo>
                <a:cubicBezTo>
                  <a:pt x="16" y="236"/>
                  <a:pt x="16" y="236"/>
                  <a:pt x="16" y="236"/>
                </a:cubicBezTo>
                <a:cubicBezTo>
                  <a:pt x="14" y="236"/>
                  <a:pt x="12" y="234"/>
                  <a:pt x="12" y="232"/>
                </a:cubicBezTo>
                <a:cubicBezTo>
                  <a:pt x="12" y="195"/>
                  <a:pt x="12" y="195"/>
                  <a:pt x="12" y="195"/>
                </a:cubicBezTo>
                <a:cubicBezTo>
                  <a:pt x="66" y="151"/>
                  <a:pt x="66" y="151"/>
                  <a:pt x="66" y="151"/>
                </a:cubicBezTo>
                <a:cubicBezTo>
                  <a:pt x="70" y="154"/>
                  <a:pt x="76" y="156"/>
                  <a:pt x="82" y="156"/>
                </a:cubicBezTo>
                <a:cubicBezTo>
                  <a:pt x="91" y="156"/>
                  <a:pt x="99" y="152"/>
                  <a:pt x="103" y="145"/>
                </a:cubicBezTo>
                <a:cubicBezTo>
                  <a:pt x="144" y="165"/>
                  <a:pt x="144" y="165"/>
                  <a:pt x="144" y="165"/>
                </a:cubicBezTo>
                <a:cubicBezTo>
                  <a:pt x="144" y="167"/>
                  <a:pt x="144" y="168"/>
                  <a:pt x="144" y="170"/>
                </a:cubicBezTo>
                <a:cubicBezTo>
                  <a:pt x="144" y="185"/>
                  <a:pt x="155" y="196"/>
                  <a:pt x="170" y="196"/>
                </a:cubicBezTo>
                <a:cubicBezTo>
                  <a:pt x="184" y="196"/>
                  <a:pt x="196" y="185"/>
                  <a:pt x="196" y="170"/>
                </a:cubicBezTo>
                <a:cubicBezTo>
                  <a:pt x="196" y="164"/>
                  <a:pt x="194" y="159"/>
                  <a:pt x="191" y="155"/>
                </a:cubicBezTo>
                <a:cubicBezTo>
                  <a:pt x="230" y="94"/>
                  <a:pt x="230" y="94"/>
                  <a:pt x="230" y="94"/>
                </a:cubicBezTo>
                <a:cubicBezTo>
                  <a:pt x="234" y="95"/>
                  <a:pt x="238" y="96"/>
                  <a:pt x="242" y="96"/>
                </a:cubicBezTo>
                <a:cubicBezTo>
                  <a:pt x="247" y="96"/>
                  <a:pt x="252" y="94"/>
                  <a:pt x="257" y="91"/>
                </a:cubicBezTo>
                <a:cubicBezTo>
                  <a:pt x="312" y="141"/>
                  <a:pt x="312" y="141"/>
                  <a:pt x="312" y="141"/>
                </a:cubicBezTo>
                <a:cubicBezTo>
                  <a:pt x="312" y="232"/>
                  <a:pt x="312" y="232"/>
                  <a:pt x="312" y="232"/>
                </a:cubicBezTo>
                <a:cubicBezTo>
                  <a:pt x="312" y="234"/>
                  <a:pt x="310" y="236"/>
                  <a:pt x="308" y="236"/>
                </a:cubicBezTo>
                <a:close/>
              </a:path>
            </a:pathLst>
          </a:custGeom>
          <a:solidFill>
            <a:schemeClr val="tx1"/>
          </a:solidFill>
          <a:ln>
            <a:noFill/>
          </a:ln>
        </p:spPr>
        <p:txBody>
          <a:bodyPr vert="horz" wrap="square" lIns="130027" tIns="65013" rIns="130027" bIns="65013" numCol="1" anchor="t" anchorCtr="0" compatLnSpc="1">
            <a:prstTxWarp prst="textNoShape">
              <a:avLst/>
            </a:prstTxWarp>
          </a:bodyPr>
          <a:lstStyle/>
          <a:p>
            <a:pPr algn="ctr" defTabSz="1300277" eaLnBrk="0" fontAlgn="base" hangingPunct="0">
              <a:spcBef>
                <a:spcPct val="0"/>
              </a:spcBef>
              <a:spcAft>
                <a:spcPct val="0"/>
              </a:spcAft>
              <a:defRPr/>
            </a:pPr>
            <a:endParaRPr lang="en-US" sz="1991" b="1" dirty="0">
              <a:solidFill>
                <a:prstClr val="black"/>
              </a:solidFill>
              <a:latin typeface="Arial" panose="020B0604020202020204" pitchFamily="34" charset="0"/>
            </a:endParaRPr>
          </a:p>
        </p:txBody>
      </p:sp>
      <p:grpSp>
        <p:nvGrpSpPr>
          <p:cNvPr id="248" name="Group 247">
            <a:extLst>
              <a:ext uri="{FF2B5EF4-FFF2-40B4-BE49-F238E27FC236}">
                <a16:creationId xmlns:a16="http://schemas.microsoft.com/office/drawing/2014/main" id="{C24A8133-AAAE-6C41-BABE-AB348C15A62E}"/>
              </a:ext>
            </a:extLst>
          </p:cNvPr>
          <p:cNvGrpSpPr>
            <a:grpSpLocks noChangeAspect="1"/>
          </p:cNvGrpSpPr>
          <p:nvPr/>
        </p:nvGrpSpPr>
        <p:grpSpPr>
          <a:xfrm>
            <a:off x="8907228" y="5253272"/>
            <a:ext cx="320002" cy="320002"/>
            <a:chOff x="7634434" y="5507441"/>
            <a:chExt cx="379868" cy="379868"/>
          </a:xfrm>
          <a:solidFill>
            <a:schemeClr val="tx1"/>
          </a:solidFill>
        </p:grpSpPr>
        <p:sp>
          <p:nvSpPr>
            <p:cNvPr id="249" name="Freeform 157">
              <a:extLst>
                <a:ext uri="{FF2B5EF4-FFF2-40B4-BE49-F238E27FC236}">
                  <a16:creationId xmlns:a16="http://schemas.microsoft.com/office/drawing/2014/main" id="{EF1B8EEB-6E7F-FF4E-B230-D63A8A93D5DF}"/>
                </a:ext>
              </a:extLst>
            </p:cNvPr>
            <p:cNvSpPr>
              <a:spLocks noEditPoints="1"/>
            </p:cNvSpPr>
            <p:nvPr/>
          </p:nvSpPr>
          <p:spPr bwMode="auto">
            <a:xfrm>
              <a:off x="7634434" y="5630858"/>
              <a:ext cx="379868" cy="256451"/>
            </a:xfrm>
            <a:custGeom>
              <a:avLst/>
              <a:gdLst>
                <a:gd name="T0" fmla="*/ 188 w 192"/>
                <a:gd name="T1" fmla="*/ 122 h 130"/>
                <a:gd name="T2" fmla="*/ 182 w 192"/>
                <a:gd name="T3" fmla="*/ 122 h 130"/>
                <a:gd name="T4" fmla="*/ 182 w 192"/>
                <a:gd name="T5" fmla="*/ 22 h 130"/>
                <a:gd name="T6" fmla="*/ 178 w 192"/>
                <a:gd name="T7" fmla="*/ 18 h 130"/>
                <a:gd name="T8" fmla="*/ 152 w 192"/>
                <a:gd name="T9" fmla="*/ 18 h 130"/>
                <a:gd name="T10" fmla="*/ 148 w 192"/>
                <a:gd name="T11" fmla="*/ 22 h 130"/>
                <a:gd name="T12" fmla="*/ 148 w 192"/>
                <a:gd name="T13" fmla="*/ 122 h 130"/>
                <a:gd name="T14" fmla="*/ 136 w 192"/>
                <a:gd name="T15" fmla="*/ 122 h 130"/>
                <a:gd name="T16" fmla="*/ 136 w 192"/>
                <a:gd name="T17" fmla="*/ 58 h 130"/>
                <a:gd name="T18" fmla="*/ 132 w 192"/>
                <a:gd name="T19" fmla="*/ 54 h 130"/>
                <a:gd name="T20" fmla="*/ 106 w 192"/>
                <a:gd name="T21" fmla="*/ 54 h 130"/>
                <a:gd name="T22" fmla="*/ 102 w 192"/>
                <a:gd name="T23" fmla="*/ 58 h 130"/>
                <a:gd name="T24" fmla="*/ 102 w 192"/>
                <a:gd name="T25" fmla="*/ 122 h 130"/>
                <a:gd name="T26" fmla="*/ 90 w 192"/>
                <a:gd name="T27" fmla="*/ 122 h 130"/>
                <a:gd name="T28" fmla="*/ 90 w 192"/>
                <a:gd name="T29" fmla="*/ 4 h 130"/>
                <a:gd name="T30" fmla="*/ 86 w 192"/>
                <a:gd name="T31" fmla="*/ 0 h 130"/>
                <a:gd name="T32" fmla="*/ 60 w 192"/>
                <a:gd name="T33" fmla="*/ 0 h 130"/>
                <a:gd name="T34" fmla="*/ 56 w 192"/>
                <a:gd name="T35" fmla="*/ 4 h 130"/>
                <a:gd name="T36" fmla="*/ 56 w 192"/>
                <a:gd name="T37" fmla="*/ 122 h 130"/>
                <a:gd name="T38" fmla="*/ 44 w 192"/>
                <a:gd name="T39" fmla="*/ 122 h 130"/>
                <a:gd name="T40" fmla="*/ 44 w 192"/>
                <a:gd name="T41" fmla="*/ 56 h 130"/>
                <a:gd name="T42" fmla="*/ 40 w 192"/>
                <a:gd name="T43" fmla="*/ 52 h 130"/>
                <a:gd name="T44" fmla="*/ 14 w 192"/>
                <a:gd name="T45" fmla="*/ 52 h 130"/>
                <a:gd name="T46" fmla="*/ 10 w 192"/>
                <a:gd name="T47" fmla="*/ 56 h 130"/>
                <a:gd name="T48" fmla="*/ 10 w 192"/>
                <a:gd name="T49" fmla="*/ 122 h 130"/>
                <a:gd name="T50" fmla="*/ 4 w 192"/>
                <a:gd name="T51" fmla="*/ 122 h 130"/>
                <a:gd name="T52" fmla="*/ 0 w 192"/>
                <a:gd name="T53" fmla="*/ 126 h 130"/>
                <a:gd name="T54" fmla="*/ 4 w 192"/>
                <a:gd name="T55" fmla="*/ 130 h 130"/>
                <a:gd name="T56" fmla="*/ 188 w 192"/>
                <a:gd name="T57" fmla="*/ 130 h 130"/>
                <a:gd name="T58" fmla="*/ 192 w 192"/>
                <a:gd name="T59" fmla="*/ 126 h 130"/>
                <a:gd name="T60" fmla="*/ 188 w 192"/>
                <a:gd name="T61" fmla="*/ 122 h 130"/>
                <a:gd name="T62" fmla="*/ 37 w 192"/>
                <a:gd name="T63" fmla="*/ 122 h 130"/>
                <a:gd name="T64" fmla="*/ 18 w 192"/>
                <a:gd name="T65" fmla="*/ 122 h 130"/>
                <a:gd name="T66" fmla="*/ 18 w 192"/>
                <a:gd name="T67" fmla="*/ 60 h 130"/>
                <a:gd name="T68" fmla="*/ 37 w 192"/>
                <a:gd name="T69" fmla="*/ 60 h 130"/>
                <a:gd name="T70" fmla="*/ 37 w 192"/>
                <a:gd name="T71" fmla="*/ 122 h 130"/>
                <a:gd name="T72" fmla="*/ 83 w 192"/>
                <a:gd name="T73" fmla="*/ 122 h 130"/>
                <a:gd name="T74" fmla="*/ 64 w 192"/>
                <a:gd name="T75" fmla="*/ 122 h 130"/>
                <a:gd name="T76" fmla="*/ 64 w 192"/>
                <a:gd name="T77" fmla="*/ 8 h 130"/>
                <a:gd name="T78" fmla="*/ 83 w 192"/>
                <a:gd name="T79" fmla="*/ 8 h 130"/>
                <a:gd name="T80" fmla="*/ 83 w 192"/>
                <a:gd name="T81" fmla="*/ 122 h 130"/>
                <a:gd name="T82" fmla="*/ 129 w 192"/>
                <a:gd name="T83" fmla="*/ 122 h 130"/>
                <a:gd name="T84" fmla="*/ 110 w 192"/>
                <a:gd name="T85" fmla="*/ 122 h 130"/>
                <a:gd name="T86" fmla="*/ 110 w 192"/>
                <a:gd name="T87" fmla="*/ 62 h 130"/>
                <a:gd name="T88" fmla="*/ 129 w 192"/>
                <a:gd name="T89" fmla="*/ 62 h 130"/>
                <a:gd name="T90" fmla="*/ 129 w 192"/>
                <a:gd name="T91" fmla="*/ 122 h 130"/>
                <a:gd name="T92" fmla="*/ 175 w 192"/>
                <a:gd name="T93" fmla="*/ 122 h 130"/>
                <a:gd name="T94" fmla="*/ 156 w 192"/>
                <a:gd name="T95" fmla="*/ 122 h 130"/>
                <a:gd name="T96" fmla="*/ 156 w 192"/>
                <a:gd name="T97" fmla="*/ 26 h 130"/>
                <a:gd name="T98" fmla="*/ 175 w 192"/>
                <a:gd name="T99" fmla="*/ 26 h 130"/>
                <a:gd name="T100" fmla="*/ 175 w 192"/>
                <a:gd name="T101" fmla="*/ 122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2" h="130">
                  <a:moveTo>
                    <a:pt x="188" y="122"/>
                  </a:moveTo>
                  <a:cubicBezTo>
                    <a:pt x="182" y="122"/>
                    <a:pt x="182" y="122"/>
                    <a:pt x="182" y="122"/>
                  </a:cubicBezTo>
                  <a:cubicBezTo>
                    <a:pt x="182" y="22"/>
                    <a:pt x="182" y="22"/>
                    <a:pt x="182" y="22"/>
                  </a:cubicBezTo>
                  <a:cubicBezTo>
                    <a:pt x="182" y="20"/>
                    <a:pt x="181" y="18"/>
                    <a:pt x="178" y="18"/>
                  </a:cubicBezTo>
                  <a:cubicBezTo>
                    <a:pt x="152" y="18"/>
                    <a:pt x="152" y="18"/>
                    <a:pt x="152" y="18"/>
                  </a:cubicBezTo>
                  <a:cubicBezTo>
                    <a:pt x="150" y="18"/>
                    <a:pt x="148" y="20"/>
                    <a:pt x="148" y="22"/>
                  </a:cubicBezTo>
                  <a:cubicBezTo>
                    <a:pt x="148" y="122"/>
                    <a:pt x="148" y="122"/>
                    <a:pt x="148" y="122"/>
                  </a:cubicBezTo>
                  <a:cubicBezTo>
                    <a:pt x="136" y="122"/>
                    <a:pt x="136" y="122"/>
                    <a:pt x="136" y="122"/>
                  </a:cubicBezTo>
                  <a:cubicBezTo>
                    <a:pt x="136" y="58"/>
                    <a:pt x="136" y="58"/>
                    <a:pt x="136" y="58"/>
                  </a:cubicBezTo>
                  <a:cubicBezTo>
                    <a:pt x="136" y="56"/>
                    <a:pt x="135" y="54"/>
                    <a:pt x="132" y="54"/>
                  </a:cubicBezTo>
                  <a:cubicBezTo>
                    <a:pt x="106" y="54"/>
                    <a:pt x="106" y="54"/>
                    <a:pt x="106" y="54"/>
                  </a:cubicBezTo>
                  <a:cubicBezTo>
                    <a:pt x="104" y="54"/>
                    <a:pt x="102" y="55"/>
                    <a:pt x="102" y="58"/>
                  </a:cubicBezTo>
                  <a:cubicBezTo>
                    <a:pt x="102" y="122"/>
                    <a:pt x="102" y="122"/>
                    <a:pt x="102" y="122"/>
                  </a:cubicBezTo>
                  <a:cubicBezTo>
                    <a:pt x="90" y="122"/>
                    <a:pt x="90" y="122"/>
                    <a:pt x="90" y="122"/>
                  </a:cubicBezTo>
                  <a:cubicBezTo>
                    <a:pt x="90" y="4"/>
                    <a:pt x="90" y="4"/>
                    <a:pt x="90" y="4"/>
                  </a:cubicBezTo>
                  <a:cubicBezTo>
                    <a:pt x="90" y="2"/>
                    <a:pt x="89" y="0"/>
                    <a:pt x="86" y="0"/>
                  </a:cubicBezTo>
                  <a:cubicBezTo>
                    <a:pt x="60" y="0"/>
                    <a:pt x="60" y="0"/>
                    <a:pt x="60" y="0"/>
                  </a:cubicBezTo>
                  <a:cubicBezTo>
                    <a:pt x="58" y="0"/>
                    <a:pt x="56" y="2"/>
                    <a:pt x="56" y="4"/>
                  </a:cubicBezTo>
                  <a:cubicBezTo>
                    <a:pt x="56" y="122"/>
                    <a:pt x="56" y="122"/>
                    <a:pt x="56" y="122"/>
                  </a:cubicBezTo>
                  <a:cubicBezTo>
                    <a:pt x="44" y="122"/>
                    <a:pt x="44" y="122"/>
                    <a:pt x="44" y="122"/>
                  </a:cubicBezTo>
                  <a:cubicBezTo>
                    <a:pt x="44" y="56"/>
                    <a:pt x="44" y="56"/>
                    <a:pt x="44" y="56"/>
                  </a:cubicBezTo>
                  <a:cubicBezTo>
                    <a:pt x="44" y="54"/>
                    <a:pt x="43" y="52"/>
                    <a:pt x="40" y="52"/>
                  </a:cubicBezTo>
                  <a:cubicBezTo>
                    <a:pt x="14" y="52"/>
                    <a:pt x="14" y="52"/>
                    <a:pt x="14" y="52"/>
                  </a:cubicBezTo>
                  <a:cubicBezTo>
                    <a:pt x="12" y="52"/>
                    <a:pt x="10" y="53"/>
                    <a:pt x="10" y="56"/>
                  </a:cubicBezTo>
                  <a:cubicBezTo>
                    <a:pt x="10" y="122"/>
                    <a:pt x="10" y="122"/>
                    <a:pt x="10" y="122"/>
                  </a:cubicBezTo>
                  <a:cubicBezTo>
                    <a:pt x="4" y="122"/>
                    <a:pt x="4" y="122"/>
                    <a:pt x="4" y="122"/>
                  </a:cubicBezTo>
                  <a:cubicBezTo>
                    <a:pt x="2" y="122"/>
                    <a:pt x="0" y="123"/>
                    <a:pt x="0" y="126"/>
                  </a:cubicBezTo>
                  <a:cubicBezTo>
                    <a:pt x="0" y="128"/>
                    <a:pt x="2" y="130"/>
                    <a:pt x="4" y="130"/>
                  </a:cubicBezTo>
                  <a:cubicBezTo>
                    <a:pt x="188" y="130"/>
                    <a:pt x="188" y="130"/>
                    <a:pt x="188" y="130"/>
                  </a:cubicBezTo>
                  <a:cubicBezTo>
                    <a:pt x="190" y="130"/>
                    <a:pt x="192" y="128"/>
                    <a:pt x="192" y="126"/>
                  </a:cubicBezTo>
                  <a:cubicBezTo>
                    <a:pt x="192" y="124"/>
                    <a:pt x="191" y="122"/>
                    <a:pt x="188" y="122"/>
                  </a:cubicBezTo>
                  <a:close/>
                  <a:moveTo>
                    <a:pt x="37" y="122"/>
                  </a:moveTo>
                  <a:cubicBezTo>
                    <a:pt x="18" y="122"/>
                    <a:pt x="18" y="122"/>
                    <a:pt x="18" y="122"/>
                  </a:cubicBezTo>
                  <a:cubicBezTo>
                    <a:pt x="18" y="60"/>
                    <a:pt x="18" y="60"/>
                    <a:pt x="18" y="60"/>
                  </a:cubicBezTo>
                  <a:cubicBezTo>
                    <a:pt x="37" y="60"/>
                    <a:pt x="37" y="60"/>
                    <a:pt x="37" y="60"/>
                  </a:cubicBezTo>
                  <a:lnTo>
                    <a:pt x="37" y="122"/>
                  </a:lnTo>
                  <a:close/>
                  <a:moveTo>
                    <a:pt x="83" y="122"/>
                  </a:moveTo>
                  <a:cubicBezTo>
                    <a:pt x="64" y="122"/>
                    <a:pt x="64" y="122"/>
                    <a:pt x="64" y="122"/>
                  </a:cubicBezTo>
                  <a:cubicBezTo>
                    <a:pt x="64" y="8"/>
                    <a:pt x="64" y="8"/>
                    <a:pt x="64" y="8"/>
                  </a:cubicBezTo>
                  <a:cubicBezTo>
                    <a:pt x="83" y="8"/>
                    <a:pt x="83" y="8"/>
                    <a:pt x="83" y="8"/>
                  </a:cubicBezTo>
                  <a:lnTo>
                    <a:pt x="83" y="122"/>
                  </a:lnTo>
                  <a:close/>
                  <a:moveTo>
                    <a:pt x="129" y="122"/>
                  </a:moveTo>
                  <a:cubicBezTo>
                    <a:pt x="110" y="122"/>
                    <a:pt x="110" y="122"/>
                    <a:pt x="110" y="122"/>
                  </a:cubicBezTo>
                  <a:cubicBezTo>
                    <a:pt x="110" y="62"/>
                    <a:pt x="110" y="62"/>
                    <a:pt x="110" y="62"/>
                  </a:cubicBezTo>
                  <a:cubicBezTo>
                    <a:pt x="129" y="62"/>
                    <a:pt x="129" y="62"/>
                    <a:pt x="129" y="62"/>
                  </a:cubicBezTo>
                  <a:lnTo>
                    <a:pt x="129" y="122"/>
                  </a:lnTo>
                  <a:close/>
                  <a:moveTo>
                    <a:pt x="175" y="122"/>
                  </a:moveTo>
                  <a:cubicBezTo>
                    <a:pt x="156" y="122"/>
                    <a:pt x="156" y="122"/>
                    <a:pt x="156" y="122"/>
                  </a:cubicBezTo>
                  <a:cubicBezTo>
                    <a:pt x="156" y="26"/>
                    <a:pt x="156" y="26"/>
                    <a:pt x="156" y="26"/>
                  </a:cubicBezTo>
                  <a:cubicBezTo>
                    <a:pt x="175" y="26"/>
                    <a:pt x="175" y="26"/>
                    <a:pt x="175" y="26"/>
                  </a:cubicBezTo>
                  <a:lnTo>
                    <a:pt x="175" y="122"/>
                  </a:lnTo>
                  <a:close/>
                </a:path>
              </a:pathLst>
            </a:custGeom>
            <a:grpFill/>
            <a:ln>
              <a:noFill/>
            </a:ln>
          </p:spPr>
          <p:txBody>
            <a:bodyPr vert="horz" wrap="square" lIns="130027" tIns="65013" rIns="130027" bIns="65013" numCol="1" anchor="t" anchorCtr="0" compatLnSpc="1">
              <a:prstTxWarp prst="textNoShape">
                <a:avLst/>
              </a:prstTxWarp>
            </a:bodyPr>
            <a:lstStyle/>
            <a:p>
              <a:pPr algn="ctr" defTabSz="1300277" eaLnBrk="0" fontAlgn="base" hangingPunct="0">
                <a:spcBef>
                  <a:spcPct val="0"/>
                </a:spcBef>
                <a:spcAft>
                  <a:spcPct val="0"/>
                </a:spcAft>
                <a:defRPr/>
              </a:pPr>
              <a:endParaRPr lang="en-US" sz="1991" b="1" dirty="0">
                <a:solidFill>
                  <a:prstClr val="black"/>
                </a:solidFill>
                <a:latin typeface="Arial" panose="020B0604020202020204" pitchFamily="34" charset="0"/>
              </a:endParaRPr>
            </a:p>
          </p:txBody>
        </p:sp>
        <p:sp>
          <p:nvSpPr>
            <p:cNvPr id="250" name="Freeform 158">
              <a:extLst>
                <a:ext uri="{FF2B5EF4-FFF2-40B4-BE49-F238E27FC236}">
                  <a16:creationId xmlns:a16="http://schemas.microsoft.com/office/drawing/2014/main" id="{DE8A3CBB-A546-6444-A9CC-EC5136BA4FFA}"/>
                </a:ext>
              </a:extLst>
            </p:cNvPr>
            <p:cNvSpPr>
              <a:spLocks noEditPoints="1"/>
            </p:cNvSpPr>
            <p:nvPr/>
          </p:nvSpPr>
          <p:spPr bwMode="auto">
            <a:xfrm>
              <a:off x="7650462" y="5507441"/>
              <a:ext cx="347812" cy="174708"/>
            </a:xfrm>
            <a:custGeom>
              <a:avLst/>
              <a:gdLst>
                <a:gd name="T0" fmla="*/ 157 w 176"/>
                <a:gd name="T1" fmla="*/ 8 h 88"/>
                <a:gd name="T2" fmla="*/ 138 w 176"/>
                <a:gd name="T3" fmla="*/ 28 h 88"/>
                <a:gd name="T4" fmla="*/ 140 w 176"/>
                <a:gd name="T5" fmla="*/ 38 h 88"/>
                <a:gd name="T6" fmla="*/ 123 w 176"/>
                <a:gd name="T7" fmla="*/ 53 h 88"/>
                <a:gd name="T8" fmla="*/ 101 w 176"/>
                <a:gd name="T9" fmla="*/ 52 h 88"/>
                <a:gd name="T10" fmla="*/ 82 w 176"/>
                <a:gd name="T11" fmla="*/ 31 h 88"/>
                <a:gd name="T12" fmla="*/ 85 w 176"/>
                <a:gd name="T13" fmla="*/ 19 h 88"/>
                <a:gd name="T14" fmla="*/ 66 w 176"/>
                <a:gd name="T15" fmla="*/ 0 h 88"/>
                <a:gd name="T16" fmla="*/ 46 w 176"/>
                <a:gd name="T17" fmla="*/ 19 h 88"/>
                <a:gd name="T18" fmla="*/ 50 w 176"/>
                <a:gd name="T19" fmla="*/ 31 h 88"/>
                <a:gd name="T20" fmla="*/ 30 w 176"/>
                <a:gd name="T21" fmla="*/ 52 h 88"/>
                <a:gd name="T22" fmla="*/ 19 w 176"/>
                <a:gd name="T23" fmla="*/ 49 h 88"/>
                <a:gd name="T24" fmla="*/ 0 w 176"/>
                <a:gd name="T25" fmla="*/ 68 h 88"/>
                <a:gd name="T26" fmla="*/ 19 w 176"/>
                <a:gd name="T27" fmla="*/ 88 h 88"/>
                <a:gd name="T28" fmla="*/ 39 w 176"/>
                <a:gd name="T29" fmla="*/ 68 h 88"/>
                <a:gd name="T30" fmla="*/ 35 w 176"/>
                <a:gd name="T31" fmla="*/ 57 h 88"/>
                <a:gd name="T32" fmla="*/ 55 w 176"/>
                <a:gd name="T33" fmla="*/ 36 h 88"/>
                <a:gd name="T34" fmla="*/ 75 w 176"/>
                <a:gd name="T35" fmla="*/ 36 h 88"/>
                <a:gd name="T36" fmla="*/ 95 w 176"/>
                <a:gd name="T37" fmla="*/ 57 h 88"/>
                <a:gd name="T38" fmla="*/ 91 w 176"/>
                <a:gd name="T39" fmla="*/ 68 h 88"/>
                <a:gd name="T40" fmla="*/ 111 w 176"/>
                <a:gd name="T41" fmla="*/ 88 h 88"/>
                <a:gd name="T42" fmla="*/ 130 w 176"/>
                <a:gd name="T43" fmla="*/ 68 h 88"/>
                <a:gd name="T44" fmla="*/ 128 w 176"/>
                <a:gd name="T45" fmla="*/ 59 h 88"/>
                <a:gd name="T46" fmla="*/ 145 w 176"/>
                <a:gd name="T47" fmla="*/ 44 h 88"/>
                <a:gd name="T48" fmla="*/ 157 w 176"/>
                <a:gd name="T49" fmla="*/ 48 h 88"/>
                <a:gd name="T50" fmla="*/ 176 w 176"/>
                <a:gd name="T51" fmla="*/ 28 h 88"/>
                <a:gd name="T52" fmla="*/ 157 w 176"/>
                <a:gd name="T53" fmla="*/ 8 h 88"/>
                <a:gd name="T54" fmla="*/ 20 w 176"/>
                <a:gd name="T55" fmla="*/ 80 h 88"/>
                <a:gd name="T56" fmla="*/ 8 w 176"/>
                <a:gd name="T57" fmla="*/ 68 h 88"/>
                <a:gd name="T58" fmla="*/ 20 w 176"/>
                <a:gd name="T59" fmla="*/ 56 h 88"/>
                <a:gd name="T60" fmla="*/ 32 w 176"/>
                <a:gd name="T61" fmla="*/ 68 h 88"/>
                <a:gd name="T62" fmla="*/ 20 w 176"/>
                <a:gd name="T63" fmla="*/ 80 h 88"/>
                <a:gd name="T64" fmla="*/ 66 w 176"/>
                <a:gd name="T65" fmla="*/ 31 h 88"/>
                <a:gd name="T66" fmla="*/ 54 w 176"/>
                <a:gd name="T67" fmla="*/ 19 h 88"/>
                <a:gd name="T68" fmla="*/ 66 w 176"/>
                <a:gd name="T69" fmla="*/ 7 h 88"/>
                <a:gd name="T70" fmla="*/ 78 w 176"/>
                <a:gd name="T71" fmla="*/ 19 h 88"/>
                <a:gd name="T72" fmla="*/ 66 w 176"/>
                <a:gd name="T73" fmla="*/ 31 h 88"/>
                <a:gd name="T74" fmla="*/ 111 w 176"/>
                <a:gd name="T75" fmla="*/ 80 h 88"/>
                <a:gd name="T76" fmla="*/ 99 w 176"/>
                <a:gd name="T77" fmla="*/ 68 h 88"/>
                <a:gd name="T78" fmla="*/ 111 w 176"/>
                <a:gd name="T79" fmla="*/ 56 h 88"/>
                <a:gd name="T80" fmla="*/ 123 w 176"/>
                <a:gd name="T81" fmla="*/ 68 h 88"/>
                <a:gd name="T82" fmla="*/ 111 w 176"/>
                <a:gd name="T83" fmla="*/ 80 h 88"/>
                <a:gd name="T84" fmla="*/ 157 w 176"/>
                <a:gd name="T85" fmla="*/ 40 h 88"/>
                <a:gd name="T86" fmla="*/ 145 w 176"/>
                <a:gd name="T87" fmla="*/ 28 h 88"/>
                <a:gd name="T88" fmla="*/ 157 w 176"/>
                <a:gd name="T89" fmla="*/ 16 h 88"/>
                <a:gd name="T90" fmla="*/ 169 w 176"/>
                <a:gd name="T91" fmla="*/ 28 h 88"/>
                <a:gd name="T92" fmla="*/ 157 w 176"/>
                <a:gd name="T93" fmla="*/ 4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6" h="88">
                  <a:moveTo>
                    <a:pt x="157" y="8"/>
                  </a:moveTo>
                  <a:cubicBezTo>
                    <a:pt x="146" y="8"/>
                    <a:pt x="138" y="17"/>
                    <a:pt x="138" y="28"/>
                  </a:cubicBezTo>
                  <a:cubicBezTo>
                    <a:pt x="138" y="32"/>
                    <a:pt x="139" y="35"/>
                    <a:pt x="140" y="38"/>
                  </a:cubicBezTo>
                  <a:cubicBezTo>
                    <a:pt x="123" y="53"/>
                    <a:pt x="123" y="53"/>
                    <a:pt x="123" y="53"/>
                  </a:cubicBezTo>
                  <a:cubicBezTo>
                    <a:pt x="116" y="48"/>
                    <a:pt x="109" y="48"/>
                    <a:pt x="101" y="52"/>
                  </a:cubicBezTo>
                  <a:cubicBezTo>
                    <a:pt x="82" y="31"/>
                    <a:pt x="82" y="31"/>
                    <a:pt x="82" y="31"/>
                  </a:cubicBezTo>
                  <a:cubicBezTo>
                    <a:pt x="84" y="28"/>
                    <a:pt x="85" y="24"/>
                    <a:pt x="85" y="19"/>
                  </a:cubicBezTo>
                  <a:cubicBezTo>
                    <a:pt x="85" y="8"/>
                    <a:pt x="76" y="0"/>
                    <a:pt x="66" y="0"/>
                  </a:cubicBezTo>
                  <a:cubicBezTo>
                    <a:pt x="55" y="0"/>
                    <a:pt x="46" y="8"/>
                    <a:pt x="46" y="19"/>
                  </a:cubicBezTo>
                  <a:cubicBezTo>
                    <a:pt x="46" y="24"/>
                    <a:pt x="47" y="27"/>
                    <a:pt x="50" y="31"/>
                  </a:cubicBezTo>
                  <a:cubicBezTo>
                    <a:pt x="30" y="52"/>
                    <a:pt x="30" y="52"/>
                    <a:pt x="30" y="52"/>
                  </a:cubicBezTo>
                  <a:cubicBezTo>
                    <a:pt x="26" y="50"/>
                    <a:pt x="23" y="49"/>
                    <a:pt x="19" y="49"/>
                  </a:cubicBezTo>
                  <a:cubicBezTo>
                    <a:pt x="8" y="49"/>
                    <a:pt x="0" y="58"/>
                    <a:pt x="0" y="68"/>
                  </a:cubicBezTo>
                  <a:cubicBezTo>
                    <a:pt x="0" y="79"/>
                    <a:pt x="8" y="88"/>
                    <a:pt x="19" y="88"/>
                  </a:cubicBezTo>
                  <a:cubicBezTo>
                    <a:pt x="30" y="88"/>
                    <a:pt x="39" y="79"/>
                    <a:pt x="39" y="68"/>
                  </a:cubicBezTo>
                  <a:cubicBezTo>
                    <a:pt x="39" y="64"/>
                    <a:pt x="38" y="60"/>
                    <a:pt x="35" y="57"/>
                  </a:cubicBezTo>
                  <a:cubicBezTo>
                    <a:pt x="55" y="36"/>
                    <a:pt x="55" y="36"/>
                    <a:pt x="55" y="36"/>
                  </a:cubicBezTo>
                  <a:cubicBezTo>
                    <a:pt x="62" y="40"/>
                    <a:pt x="69" y="40"/>
                    <a:pt x="75" y="36"/>
                  </a:cubicBezTo>
                  <a:cubicBezTo>
                    <a:pt x="95" y="57"/>
                    <a:pt x="95" y="57"/>
                    <a:pt x="95" y="57"/>
                  </a:cubicBezTo>
                  <a:cubicBezTo>
                    <a:pt x="92" y="60"/>
                    <a:pt x="91" y="64"/>
                    <a:pt x="91" y="68"/>
                  </a:cubicBezTo>
                  <a:cubicBezTo>
                    <a:pt x="91" y="79"/>
                    <a:pt x="100" y="88"/>
                    <a:pt x="111" y="88"/>
                  </a:cubicBezTo>
                  <a:cubicBezTo>
                    <a:pt x="122" y="88"/>
                    <a:pt x="130" y="79"/>
                    <a:pt x="130" y="68"/>
                  </a:cubicBezTo>
                  <a:cubicBezTo>
                    <a:pt x="130" y="65"/>
                    <a:pt x="129" y="62"/>
                    <a:pt x="128" y="59"/>
                  </a:cubicBezTo>
                  <a:cubicBezTo>
                    <a:pt x="145" y="44"/>
                    <a:pt x="145" y="44"/>
                    <a:pt x="145" y="44"/>
                  </a:cubicBezTo>
                  <a:cubicBezTo>
                    <a:pt x="148" y="46"/>
                    <a:pt x="152" y="48"/>
                    <a:pt x="157" y="48"/>
                  </a:cubicBezTo>
                  <a:cubicBezTo>
                    <a:pt x="168" y="48"/>
                    <a:pt x="176" y="39"/>
                    <a:pt x="176" y="28"/>
                  </a:cubicBezTo>
                  <a:cubicBezTo>
                    <a:pt x="176" y="17"/>
                    <a:pt x="168" y="8"/>
                    <a:pt x="157" y="8"/>
                  </a:cubicBezTo>
                  <a:close/>
                  <a:moveTo>
                    <a:pt x="20" y="80"/>
                  </a:moveTo>
                  <a:cubicBezTo>
                    <a:pt x="13" y="80"/>
                    <a:pt x="8" y="75"/>
                    <a:pt x="8" y="68"/>
                  </a:cubicBezTo>
                  <a:cubicBezTo>
                    <a:pt x="8" y="62"/>
                    <a:pt x="13" y="56"/>
                    <a:pt x="20" y="56"/>
                  </a:cubicBezTo>
                  <a:cubicBezTo>
                    <a:pt x="26" y="56"/>
                    <a:pt x="32" y="62"/>
                    <a:pt x="32" y="68"/>
                  </a:cubicBezTo>
                  <a:cubicBezTo>
                    <a:pt x="32" y="75"/>
                    <a:pt x="26" y="80"/>
                    <a:pt x="20" y="80"/>
                  </a:cubicBezTo>
                  <a:close/>
                  <a:moveTo>
                    <a:pt x="66" y="31"/>
                  </a:moveTo>
                  <a:cubicBezTo>
                    <a:pt x="59" y="31"/>
                    <a:pt x="54" y="26"/>
                    <a:pt x="54" y="19"/>
                  </a:cubicBezTo>
                  <a:cubicBezTo>
                    <a:pt x="54" y="12"/>
                    <a:pt x="59" y="7"/>
                    <a:pt x="66" y="7"/>
                  </a:cubicBezTo>
                  <a:cubicBezTo>
                    <a:pt x="72" y="7"/>
                    <a:pt x="78" y="12"/>
                    <a:pt x="78" y="19"/>
                  </a:cubicBezTo>
                  <a:cubicBezTo>
                    <a:pt x="78" y="26"/>
                    <a:pt x="72" y="31"/>
                    <a:pt x="66" y="31"/>
                  </a:cubicBezTo>
                  <a:close/>
                  <a:moveTo>
                    <a:pt x="111" y="80"/>
                  </a:moveTo>
                  <a:cubicBezTo>
                    <a:pt x="105" y="80"/>
                    <a:pt x="99" y="75"/>
                    <a:pt x="99" y="68"/>
                  </a:cubicBezTo>
                  <a:cubicBezTo>
                    <a:pt x="99" y="62"/>
                    <a:pt x="104" y="56"/>
                    <a:pt x="111" y="56"/>
                  </a:cubicBezTo>
                  <a:cubicBezTo>
                    <a:pt x="118" y="56"/>
                    <a:pt x="123" y="62"/>
                    <a:pt x="123" y="68"/>
                  </a:cubicBezTo>
                  <a:cubicBezTo>
                    <a:pt x="123" y="75"/>
                    <a:pt x="118" y="80"/>
                    <a:pt x="111" y="80"/>
                  </a:cubicBezTo>
                  <a:close/>
                  <a:moveTo>
                    <a:pt x="157" y="40"/>
                  </a:moveTo>
                  <a:cubicBezTo>
                    <a:pt x="151" y="40"/>
                    <a:pt x="145" y="35"/>
                    <a:pt x="145" y="28"/>
                  </a:cubicBezTo>
                  <a:cubicBezTo>
                    <a:pt x="145" y="21"/>
                    <a:pt x="150" y="16"/>
                    <a:pt x="157" y="16"/>
                  </a:cubicBezTo>
                  <a:cubicBezTo>
                    <a:pt x="164" y="16"/>
                    <a:pt x="169" y="21"/>
                    <a:pt x="169" y="28"/>
                  </a:cubicBezTo>
                  <a:cubicBezTo>
                    <a:pt x="169" y="35"/>
                    <a:pt x="164" y="40"/>
                    <a:pt x="157" y="40"/>
                  </a:cubicBezTo>
                  <a:close/>
                </a:path>
              </a:pathLst>
            </a:custGeom>
            <a:grpFill/>
            <a:ln>
              <a:noFill/>
            </a:ln>
          </p:spPr>
          <p:txBody>
            <a:bodyPr vert="horz" wrap="square" lIns="130027" tIns="65013" rIns="130027" bIns="65013" numCol="1" anchor="t" anchorCtr="0" compatLnSpc="1">
              <a:prstTxWarp prst="textNoShape">
                <a:avLst/>
              </a:prstTxWarp>
            </a:bodyPr>
            <a:lstStyle/>
            <a:p>
              <a:pPr algn="ctr" defTabSz="1300277" eaLnBrk="0" fontAlgn="base" hangingPunct="0">
                <a:spcBef>
                  <a:spcPct val="0"/>
                </a:spcBef>
                <a:spcAft>
                  <a:spcPct val="0"/>
                </a:spcAft>
                <a:defRPr/>
              </a:pPr>
              <a:endParaRPr lang="en-US" sz="1991" b="1" dirty="0">
                <a:solidFill>
                  <a:prstClr val="black"/>
                </a:solidFill>
                <a:latin typeface="Arial" panose="020B0604020202020204" pitchFamily="34" charset="0"/>
              </a:endParaRPr>
            </a:p>
          </p:txBody>
        </p:sp>
      </p:grpSp>
      <p:pic>
        <p:nvPicPr>
          <p:cNvPr id="251" name="Graphic 250">
            <a:extLst>
              <a:ext uri="{FF2B5EF4-FFF2-40B4-BE49-F238E27FC236}">
                <a16:creationId xmlns:a16="http://schemas.microsoft.com/office/drawing/2014/main" id="{56037738-D64A-9A4C-9A05-B3255AF1398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498104" y="5225904"/>
            <a:ext cx="326885" cy="408606"/>
          </a:xfrm>
          <a:prstGeom prst="rect">
            <a:avLst/>
          </a:prstGeom>
        </p:spPr>
      </p:pic>
      <p:grpSp>
        <p:nvGrpSpPr>
          <p:cNvPr id="252" name="Group 251">
            <a:extLst>
              <a:ext uri="{FF2B5EF4-FFF2-40B4-BE49-F238E27FC236}">
                <a16:creationId xmlns:a16="http://schemas.microsoft.com/office/drawing/2014/main" id="{4D751DC6-F9D6-B942-9995-EAEC76DEB30B}"/>
              </a:ext>
            </a:extLst>
          </p:cNvPr>
          <p:cNvGrpSpPr>
            <a:grpSpLocks noChangeAspect="1"/>
          </p:cNvGrpSpPr>
          <p:nvPr/>
        </p:nvGrpSpPr>
        <p:grpSpPr>
          <a:xfrm>
            <a:off x="10088671" y="5241858"/>
            <a:ext cx="349943" cy="347264"/>
            <a:chOff x="11022485" y="5484372"/>
            <a:chExt cx="412844" cy="409683"/>
          </a:xfrm>
          <a:solidFill>
            <a:schemeClr val="tx1"/>
          </a:solidFill>
        </p:grpSpPr>
        <p:sp>
          <p:nvSpPr>
            <p:cNvPr id="253" name="Freeform 173">
              <a:extLst>
                <a:ext uri="{FF2B5EF4-FFF2-40B4-BE49-F238E27FC236}">
                  <a16:creationId xmlns:a16="http://schemas.microsoft.com/office/drawing/2014/main" id="{47634656-DCEC-C140-9EB2-E474DA6F6766}"/>
                </a:ext>
              </a:extLst>
            </p:cNvPr>
            <p:cNvSpPr>
              <a:spLocks noEditPoints="1"/>
            </p:cNvSpPr>
            <p:nvPr/>
          </p:nvSpPr>
          <p:spPr bwMode="auto">
            <a:xfrm>
              <a:off x="11022485" y="5484372"/>
              <a:ext cx="412844" cy="409683"/>
            </a:xfrm>
            <a:custGeom>
              <a:avLst/>
              <a:gdLst>
                <a:gd name="T0" fmla="*/ 304 w 320"/>
                <a:gd name="T1" fmla="*/ 0 h 317"/>
                <a:gd name="T2" fmla="*/ 16 w 320"/>
                <a:gd name="T3" fmla="*/ 0 h 317"/>
                <a:gd name="T4" fmla="*/ 0 w 320"/>
                <a:gd name="T5" fmla="*/ 16 h 317"/>
                <a:gd name="T6" fmla="*/ 0 w 320"/>
                <a:gd name="T7" fmla="*/ 20 h 317"/>
                <a:gd name="T8" fmla="*/ 16 w 320"/>
                <a:gd name="T9" fmla="*/ 36 h 317"/>
                <a:gd name="T10" fmla="*/ 16 w 320"/>
                <a:gd name="T11" fmla="*/ 36 h 317"/>
                <a:gd name="T12" fmla="*/ 16 w 320"/>
                <a:gd name="T13" fmla="*/ 40 h 317"/>
                <a:gd name="T14" fmla="*/ 16 w 320"/>
                <a:gd name="T15" fmla="*/ 208 h 317"/>
                <a:gd name="T16" fmla="*/ 32 w 320"/>
                <a:gd name="T17" fmla="*/ 224 h 317"/>
                <a:gd name="T18" fmla="*/ 154 w 320"/>
                <a:gd name="T19" fmla="*/ 224 h 317"/>
                <a:gd name="T20" fmla="*/ 154 w 320"/>
                <a:gd name="T21" fmla="*/ 266 h 317"/>
                <a:gd name="T22" fmla="*/ 108 w 320"/>
                <a:gd name="T23" fmla="*/ 305 h 317"/>
                <a:gd name="T24" fmla="*/ 107 w 320"/>
                <a:gd name="T25" fmla="*/ 314 h 317"/>
                <a:gd name="T26" fmla="*/ 115 w 320"/>
                <a:gd name="T27" fmla="*/ 314 h 317"/>
                <a:gd name="T28" fmla="*/ 154 w 320"/>
                <a:gd name="T29" fmla="*/ 282 h 317"/>
                <a:gd name="T30" fmla="*/ 154 w 320"/>
                <a:gd name="T31" fmla="*/ 310 h 317"/>
                <a:gd name="T32" fmla="*/ 160 w 320"/>
                <a:gd name="T33" fmla="*/ 316 h 317"/>
                <a:gd name="T34" fmla="*/ 166 w 320"/>
                <a:gd name="T35" fmla="*/ 310 h 317"/>
                <a:gd name="T36" fmla="*/ 166 w 320"/>
                <a:gd name="T37" fmla="*/ 282 h 317"/>
                <a:gd name="T38" fmla="*/ 204 w 320"/>
                <a:gd name="T39" fmla="*/ 314 h 317"/>
                <a:gd name="T40" fmla="*/ 212 w 320"/>
                <a:gd name="T41" fmla="*/ 314 h 317"/>
                <a:gd name="T42" fmla="*/ 211 w 320"/>
                <a:gd name="T43" fmla="*/ 305 h 317"/>
                <a:gd name="T44" fmla="*/ 166 w 320"/>
                <a:gd name="T45" fmla="*/ 266 h 317"/>
                <a:gd name="T46" fmla="*/ 166 w 320"/>
                <a:gd name="T47" fmla="*/ 224 h 317"/>
                <a:gd name="T48" fmla="*/ 288 w 320"/>
                <a:gd name="T49" fmla="*/ 224 h 317"/>
                <a:gd name="T50" fmla="*/ 304 w 320"/>
                <a:gd name="T51" fmla="*/ 208 h 317"/>
                <a:gd name="T52" fmla="*/ 304 w 320"/>
                <a:gd name="T53" fmla="*/ 40 h 317"/>
                <a:gd name="T54" fmla="*/ 303 w 320"/>
                <a:gd name="T55" fmla="*/ 36 h 317"/>
                <a:gd name="T56" fmla="*/ 304 w 320"/>
                <a:gd name="T57" fmla="*/ 36 h 317"/>
                <a:gd name="T58" fmla="*/ 320 w 320"/>
                <a:gd name="T59" fmla="*/ 20 h 317"/>
                <a:gd name="T60" fmla="*/ 320 w 320"/>
                <a:gd name="T61" fmla="*/ 16 h 317"/>
                <a:gd name="T62" fmla="*/ 304 w 320"/>
                <a:gd name="T63" fmla="*/ 0 h 317"/>
                <a:gd name="T64" fmla="*/ 288 w 320"/>
                <a:gd name="T65" fmla="*/ 36 h 317"/>
                <a:gd name="T66" fmla="*/ 292 w 320"/>
                <a:gd name="T67" fmla="*/ 40 h 317"/>
                <a:gd name="T68" fmla="*/ 292 w 320"/>
                <a:gd name="T69" fmla="*/ 208 h 317"/>
                <a:gd name="T70" fmla="*/ 288 w 320"/>
                <a:gd name="T71" fmla="*/ 212 h 317"/>
                <a:gd name="T72" fmla="*/ 32 w 320"/>
                <a:gd name="T73" fmla="*/ 212 h 317"/>
                <a:gd name="T74" fmla="*/ 28 w 320"/>
                <a:gd name="T75" fmla="*/ 208 h 317"/>
                <a:gd name="T76" fmla="*/ 28 w 320"/>
                <a:gd name="T77" fmla="*/ 40 h 317"/>
                <a:gd name="T78" fmla="*/ 31 w 320"/>
                <a:gd name="T79" fmla="*/ 36 h 317"/>
                <a:gd name="T80" fmla="*/ 288 w 320"/>
                <a:gd name="T81" fmla="*/ 36 h 317"/>
                <a:gd name="T82" fmla="*/ 308 w 320"/>
                <a:gd name="T83" fmla="*/ 20 h 317"/>
                <a:gd name="T84" fmla="*/ 304 w 320"/>
                <a:gd name="T85" fmla="*/ 24 h 317"/>
                <a:gd name="T86" fmla="*/ 16 w 320"/>
                <a:gd name="T87" fmla="*/ 24 h 317"/>
                <a:gd name="T88" fmla="*/ 12 w 320"/>
                <a:gd name="T89" fmla="*/ 20 h 317"/>
                <a:gd name="T90" fmla="*/ 12 w 320"/>
                <a:gd name="T91" fmla="*/ 16 h 317"/>
                <a:gd name="T92" fmla="*/ 16 w 320"/>
                <a:gd name="T93" fmla="*/ 12 h 317"/>
                <a:gd name="T94" fmla="*/ 304 w 320"/>
                <a:gd name="T95" fmla="*/ 12 h 317"/>
                <a:gd name="T96" fmla="*/ 308 w 320"/>
                <a:gd name="T97" fmla="*/ 16 h 317"/>
                <a:gd name="T98" fmla="*/ 308 w 320"/>
                <a:gd name="T99" fmla="*/ 2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0" h="317">
                  <a:moveTo>
                    <a:pt x="304" y="0"/>
                  </a:moveTo>
                  <a:cubicBezTo>
                    <a:pt x="16" y="0"/>
                    <a:pt x="16" y="0"/>
                    <a:pt x="16" y="0"/>
                  </a:cubicBezTo>
                  <a:cubicBezTo>
                    <a:pt x="7" y="0"/>
                    <a:pt x="0" y="7"/>
                    <a:pt x="0" y="16"/>
                  </a:cubicBezTo>
                  <a:cubicBezTo>
                    <a:pt x="0" y="20"/>
                    <a:pt x="0" y="20"/>
                    <a:pt x="0" y="20"/>
                  </a:cubicBezTo>
                  <a:cubicBezTo>
                    <a:pt x="0" y="29"/>
                    <a:pt x="7" y="36"/>
                    <a:pt x="16" y="36"/>
                  </a:cubicBezTo>
                  <a:cubicBezTo>
                    <a:pt x="16" y="36"/>
                    <a:pt x="16" y="36"/>
                    <a:pt x="16" y="36"/>
                  </a:cubicBezTo>
                  <a:cubicBezTo>
                    <a:pt x="16" y="37"/>
                    <a:pt x="16" y="38"/>
                    <a:pt x="16" y="40"/>
                  </a:cubicBezTo>
                  <a:cubicBezTo>
                    <a:pt x="16" y="208"/>
                    <a:pt x="16" y="208"/>
                    <a:pt x="16" y="208"/>
                  </a:cubicBezTo>
                  <a:cubicBezTo>
                    <a:pt x="16" y="217"/>
                    <a:pt x="23" y="224"/>
                    <a:pt x="32" y="224"/>
                  </a:cubicBezTo>
                  <a:cubicBezTo>
                    <a:pt x="154" y="224"/>
                    <a:pt x="154" y="224"/>
                    <a:pt x="154" y="224"/>
                  </a:cubicBezTo>
                  <a:cubicBezTo>
                    <a:pt x="154" y="266"/>
                    <a:pt x="154" y="266"/>
                    <a:pt x="154" y="266"/>
                  </a:cubicBezTo>
                  <a:cubicBezTo>
                    <a:pt x="108" y="305"/>
                    <a:pt x="108" y="305"/>
                    <a:pt x="108" y="305"/>
                  </a:cubicBezTo>
                  <a:cubicBezTo>
                    <a:pt x="105" y="307"/>
                    <a:pt x="105" y="311"/>
                    <a:pt x="107" y="314"/>
                  </a:cubicBezTo>
                  <a:cubicBezTo>
                    <a:pt x="109" y="316"/>
                    <a:pt x="113" y="317"/>
                    <a:pt x="115" y="314"/>
                  </a:cubicBezTo>
                  <a:cubicBezTo>
                    <a:pt x="154" y="282"/>
                    <a:pt x="154" y="282"/>
                    <a:pt x="154" y="282"/>
                  </a:cubicBezTo>
                  <a:cubicBezTo>
                    <a:pt x="154" y="310"/>
                    <a:pt x="154" y="310"/>
                    <a:pt x="154" y="310"/>
                  </a:cubicBezTo>
                  <a:cubicBezTo>
                    <a:pt x="154" y="313"/>
                    <a:pt x="156" y="316"/>
                    <a:pt x="160" y="316"/>
                  </a:cubicBezTo>
                  <a:cubicBezTo>
                    <a:pt x="163" y="316"/>
                    <a:pt x="166" y="313"/>
                    <a:pt x="166" y="310"/>
                  </a:cubicBezTo>
                  <a:cubicBezTo>
                    <a:pt x="166" y="282"/>
                    <a:pt x="166" y="282"/>
                    <a:pt x="166" y="282"/>
                  </a:cubicBezTo>
                  <a:cubicBezTo>
                    <a:pt x="204" y="314"/>
                    <a:pt x="204" y="314"/>
                    <a:pt x="204" y="314"/>
                  </a:cubicBezTo>
                  <a:cubicBezTo>
                    <a:pt x="206" y="317"/>
                    <a:pt x="210" y="316"/>
                    <a:pt x="212" y="314"/>
                  </a:cubicBezTo>
                  <a:cubicBezTo>
                    <a:pt x="214" y="311"/>
                    <a:pt x="214" y="307"/>
                    <a:pt x="211" y="305"/>
                  </a:cubicBezTo>
                  <a:cubicBezTo>
                    <a:pt x="166" y="266"/>
                    <a:pt x="166" y="266"/>
                    <a:pt x="166" y="266"/>
                  </a:cubicBezTo>
                  <a:cubicBezTo>
                    <a:pt x="166" y="224"/>
                    <a:pt x="166" y="224"/>
                    <a:pt x="166" y="224"/>
                  </a:cubicBezTo>
                  <a:cubicBezTo>
                    <a:pt x="288" y="224"/>
                    <a:pt x="288" y="224"/>
                    <a:pt x="288" y="224"/>
                  </a:cubicBezTo>
                  <a:cubicBezTo>
                    <a:pt x="296" y="224"/>
                    <a:pt x="304" y="217"/>
                    <a:pt x="304" y="208"/>
                  </a:cubicBezTo>
                  <a:cubicBezTo>
                    <a:pt x="304" y="40"/>
                    <a:pt x="304" y="40"/>
                    <a:pt x="304" y="40"/>
                  </a:cubicBezTo>
                  <a:cubicBezTo>
                    <a:pt x="304" y="39"/>
                    <a:pt x="303" y="37"/>
                    <a:pt x="303" y="36"/>
                  </a:cubicBezTo>
                  <a:cubicBezTo>
                    <a:pt x="304" y="36"/>
                    <a:pt x="304" y="36"/>
                    <a:pt x="304" y="36"/>
                  </a:cubicBezTo>
                  <a:cubicBezTo>
                    <a:pt x="312" y="36"/>
                    <a:pt x="320" y="29"/>
                    <a:pt x="320" y="20"/>
                  </a:cubicBezTo>
                  <a:cubicBezTo>
                    <a:pt x="320" y="16"/>
                    <a:pt x="320" y="16"/>
                    <a:pt x="320" y="16"/>
                  </a:cubicBezTo>
                  <a:cubicBezTo>
                    <a:pt x="320" y="7"/>
                    <a:pt x="312" y="0"/>
                    <a:pt x="304" y="0"/>
                  </a:cubicBezTo>
                  <a:close/>
                  <a:moveTo>
                    <a:pt x="288" y="36"/>
                  </a:moveTo>
                  <a:cubicBezTo>
                    <a:pt x="290" y="36"/>
                    <a:pt x="292" y="38"/>
                    <a:pt x="292" y="40"/>
                  </a:cubicBezTo>
                  <a:cubicBezTo>
                    <a:pt x="292" y="208"/>
                    <a:pt x="292" y="208"/>
                    <a:pt x="292" y="208"/>
                  </a:cubicBezTo>
                  <a:cubicBezTo>
                    <a:pt x="292" y="210"/>
                    <a:pt x="290" y="212"/>
                    <a:pt x="288" y="212"/>
                  </a:cubicBezTo>
                  <a:cubicBezTo>
                    <a:pt x="32" y="212"/>
                    <a:pt x="32" y="212"/>
                    <a:pt x="32" y="212"/>
                  </a:cubicBezTo>
                  <a:cubicBezTo>
                    <a:pt x="29" y="212"/>
                    <a:pt x="28" y="210"/>
                    <a:pt x="28" y="208"/>
                  </a:cubicBezTo>
                  <a:cubicBezTo>
                    <a:pt x="28" y="40"/>
                    <a:pt x="28" y="40"/>
                    <a:pt x="28" y="40"/>
                  </a:cubicBezTo>
                  <a:cubicBezTo>
                    <a:pt x="28" y="38"/>
                    <a:pt x="29" y="36"/>
                    <a:pt x="31" y="36"/>
                  </a:cubicBezTo>
                  <a:lnTo>
                    <a:pt x="288" y="36"/>
                  </a:lnTo>
                  <a:close/>
                  <a:moveTo>
                    <a:pt x="308" y="20"/>
                  </a:moveTo>
                  <a:cubicBezTo>
                    <a:pt x="308" y="22"/>
                    <a:pt x="306" y="24"/>
                    <a:pt x="304" y="24"/>
                  </a:cubicBezTo>
                  <a:cubicBezTo>
                    <a:pt x="16" y="24"/>
                    <a:pt x="16" y="24"/>
                    <a:pt x="16" y="24"/>
                  </a:cubicBezTo>
                  <a:cubicBezTo>
                    <a:pt x="13" y="24"/>
                    <a:pt x="12" y="22"/>
                    <a:pt x="12" y="20"/>
                  </a:cubicBezTo>
                  <a:cubicBezTo>
                    <a:pt x="12" y="16"/>
                    <a:pt x="12" y="16"/>
                    <a:pt x="12" y="16"/>
                  </a:cubicBezTo>
                  <a:cubicBezTo>
                    <a:pt x="12" y="14"/>
                    <a:pt x="13" y="12"/>
                    <a:pt x="16" y="12"/>
                  </a:cubicBezTo>
                  <a:cubicBezTo>
                    <a:pt x="304" y="12"/>
                    <a:pt x="304" y="12"/>
                    <a:pt x="304" y="12"/>
                  </a:cubicBezTo>
                  <a:cubicBezTo>
                    <a:pt x="306" y="12"/>
                    <a:pt x="308" y="14"/>
                    <a:pt x="308" y="16"/>
                  </a:cubicBezTo>
                  <a:lnTo>
                    <a:pt x="308" y="20"/>
                  </a:lnTo>
                  <a:close/>
                </a:path>
              </a:pathLst>
            </a:custGeom>
            <a:grpFill/>
            <a:ln>
              <a:noFill/>
            </a:ln>
          </p:spPr>
          <p:txBody>
            <a:bodyPr vert="horz" wrap="square" lIns="130027" tIns="65013" rIns="130027" bIns="65013" numCol="1" anchor="t" anchorCtr="0" compatLnSpc="1">
              <a:prstTxWarp prst="textNoShape">
                <a:avLst/>
              </a:prstTxWarp>
            </a:bodyPr>
            <a:lstStyle/>
            <a:p>
              <a:pPr algn="ctr" defTabSz="1300277" eaLnBrk="0" fontAlgn="base" hangingPunct="0">
                <a:spcBef>
                  <a:spcPct val="0"/>
                </a:spcBef>
                <a:spcAft>
                  <a:spcPct val="0"/>
                </a:spcAft>
                <a:defRPr/>
              </a:pPr>
              <a:endParaRPr lang="en-US" sz="1991" b="1" dirty="0">
                <a:solidFill>
                  <a:prstClr val="black"/>
                </a:solidFill>
                <a:latin typeface="Arial" panose="020B0604020202020204" pitchFamily="34" charset="0"/>
              </a:endParaRPr>
            </a:p>
          </p:txBody>
        </p:sp>
        <p:sp>
          <p:nvSpPr>
            <p:cNvPr id="254" name="Freeform 174">
              <a:extLst>
                <a:ext uri="{FF2B5EF4-FFF2-40B4-BE49-F238E27FC236}">
                  <a16:creationId xmlns:a16="http://schemas.microsoft.com/office/drawing/2014/main" id="{59294D1F-E592-ED41-9168-7CC9173276C3}"/>
                </a:ext>
              </a:extLst>
            </p:cNvPr>
            <p:cNvSpPr>
              <a:spLocks/>
            </p:cNvSpPr>
            <p:nvPr/>
          </p:nvSpPr>
          <p:spPr bwMode="auto">
            <a:xfrm>
              <a:off x="11095154" y="5571785"/>
              <a:ext cx="268560" cy="135859"/>
            </a:xfrm>
            <a:custGeom>
              <a:avLst/>
              <a:gdLst>
                <a:gd name="T0" fmla="*/ 10 w 208"/>
                <a:gd name="T1" fmla="*/ 105 h 105"/>
                <a:gd name="T2" fmla="*/ 20 w 208"/>
                <a:gd name="T3" fmla="*/ 95 h 105"/>
                <a:gd name="T4" fmla="*/ 19 w 208"/>
                <a:gd name="T5" fmla="*/ 94 h 105"/>
                <a:gd name="T6" fmla="*/ 48 w 208"/>
                <a:gd name="T7" fmla="*/ 69 h 105"/>
                <a:gd name="T8" fmla="*/ 50 w 208"/>
                <a:gd name="T9" fmla="*/ 69 h 105"/>
                <a:gd name="T10" fmla="*/ 54 w 208"/>
                <a:gd name="T11" fmla="*/ 67 h 105"/>
                <a:gd name="T12" fmla="*/ 76 w 208"/>
                <a:gd name="T13" fmla="*/ 77 h 105"/>
                <a:gd name="T14" fmla="*/ 86 w 208"/>
                <a:gd name="T15" fmla="*/ 85 h 105"/>
                <a:gd name="T16" fmla="*/ 96 w 208"/>
                <a:gd name="T17" fmla="*/ 75 h 105"/>
                <a:gd name="T18" fmla="*/ 95 w 208"/>
                <a:gd name="T19" fmla="*/ 72 h 105"/>
                <a:gd name="T20" fmla="*/ 117 w 208"/>
                <a:gd name="T21" fmla="*/ 45 h 105"/>
                <a:gd name="T22" fmla="*/ 118 w 208"/>
                <a:gd name="T23" fmla="*/ 45 h 105"/>
                <a:gd name="T24" fmla="*/ 121 w 208"/>
                <a:gd name="T25" fmla="*/ 44 h 105"/>
                <a:gd name="T26" fmla="*/ 152 w 208"/>
                <a:gd name="T27" fmla="*/ 64 h 105"/>
                <a:gd name="T28" fmla="*/ 162 w 208"/>
                <a:gd name="T29" fmla="*/ 73 h 105"/>
                <a:gd name="T30" fmla="*/ 172 w 208"/>
                <a:gd name="T31" fmla="*/ 63 h 105"/>
                <a:gd name="T32" fmla="*/ 171 w 208"/>
                <a:gd name="T33" fmla="*/ 60 h 105"/>
                <a:gd name="T34" fmla="*/ 198 w 208"/>
                <a:gd name="T35" fmla="*/ 20 h 105"/>
                <a:gd name="T36" fmla="*/ 208 w 208"/>
                <a:gd name="T37" fmla="*/ 10 h 105"/>
                <a:gd name="T38" fmla="*/ 198 w 208"/>
                <a:gd name="T39" fmla="*/ 0 h 105"/>
                <a:gd name="T40" fmla="*/ 188 w 208"/>
                <a:gd name="T41" fmla="*/ 10 h 105"/>
                <a:gd name="T42" fmla="*/ 188 w 208"/>
                <a:gd name="T43" fmla="*/ 14 h 105"/>
                <a:gd name="T44" fmla="*/ 161 w 208"/>
                <a:gd name="T45" fmla="*/ 53 h 105"/>
                <a:gd name="T46" fmla="*/ 158 w 208"/>
                <a:gd name="T47" fmla="*/ 53 h 105"/>
                <a:gd name="T48" fmla="*/ 127 w 208"/>
                <a:gd name="T49" fmla="*/ 34 h 105"/>
                <a:gd name="T50" fmla="*/ 118 w 208"/>
                <a:gd name="T51" fmla="*/ 24 h 105"/>
                <a:gd name="T52" fmla="*/ 108 w 208"/>
                <a:gd name="T53" fmla="*/ 35 h 105"/>
                <a:gd name="T54" fmla="*/ 108 w 208"/>
                <a:gd name="T55" fmla="*/ 37 h 105"/>
                <a:gd name="T56" fmla="*/ 86 w 208"/>
                <a:gd name="T57" fmla="*/ 65 h 105"/>
                <a:gd name="T58" fmla="*/ 86 w 208"/>
                <a:gd name="T59" fmla="*/ 65 h 105"/>
                <a:gd name="T60" fmla="*/ 81 w 208"/>
                <a:gd name="T61" fmla="*/ 66 h 105"/>
                <a:gd name="T62" fmla="*/ 59 w 208"/>
                <a:gd name="T63" fmla="*/ 56 h 105"/>
                <a:gd name="T64" fmla="*/ 50 w 208"/>
                <a:gd name="T65" fmla="*/ 49 h 105"/>
                <a:gd name="T66" fmla="*/ 40 w 208"/>
                <a:gd name="T67" fmla="*/ 59 h 105"/>
                <a:gd name="T68" fmla="*/ 40 w 208"/>
                <a:gd name="T69" fmla="*/ 60 h 105"/>
                <a:gd name="T70" fmla="*/ 11 w 208"/>
                <a:gd name="T71" fmla="*/ 85 h 105"/>
                <a:gd name="T72" fmla="*/ 10 w 208"/>
                <a:gd name="T73" fmla="*/ 85 h 105"/>
                <a:gd name="T74" fmla="*/ 0 w 208"/>
                <a:gd name="T75" fmla="*/ 95 h 105"/>
                <a:gd name="T76" fmla="*/ 10 w 208"/>
                <a:gd name="T7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8" h="105">
                  <a:moveTo>
                    <a:pt x="10" y="105"/>
                  </a:moveTo>
                  <a:cubicBezTo>
                    <a:pt x="15" y="105"/>
                    <a:pt x="20" y="100"/>
                    <a:pt x="20" y="95"/>
                  </a:cubicBezTo>
                  <a:cubicBezTo>
                    <a:pt x="20" y="95"/>
                    <a:pt x="19" y="94"/>
                    <a:pt x="19" y="94"/>
                  </a:cubicBezTo>
                  <a:cubicBezTo>
                    <a:pt x="48" y="69"/>
                    <a:pt x="48" y="69"/>
                    <a:pt x="48" y="69"/>
                  </a:cubicBezTo>
                  <a:cubicBezTo>
                    <a:pt x="48" y="69"/>
                    <a:pt x="49" y="69"/>
                    <a:pt x="50" y="69"/>
                  </a:cubicBezTo>
                  <a:cubicBezTo>
                    <a:pt x="51" y="69"/>
                    <a:pt x="53" y="68"/>
                    <a:pt x="54" y="67"/>
                  </a:cubicBezTo>
                  <a:cubicBezTo>
                    <a:pt x="76" y="77"/>
                    <a:pt x="76" y="77"/>
                    <a:pt x="76" y="77"/>
                  </a:cubicBezTo>
                  <a:cubicBezTo>
                    <a:pt x="77" y="82"/>
                    <a:pt x="81" y="85"/>
                    <a:pt x="86" y="85"/>
                  </a:cubicBezTo>
                  <a:cubicBezTo>
                    <a:pt x="91" y="85"/>
                    <a:pt x="96" y="80"/>
                    <a:pt x="96" y="75"/>
                  </a:cubicBezTo>
                  <a:cubicBezTo>
                    <a:pt x="96" y="74"/>
                    <a:pt x="95" y="73"/>
                    <a:pt x="95" y="72"/>
                  </a:cubicBezTo>
                  <a:cubicBezTo>
                    <a:pt x="117" y="45"/>
                    <a:pt x="117" y="45"/>
                    <a:pt x="117" y="45"/>
                  </a:cubicBezTo>
                  <a:cubicBezTo>
                    <a:pt x="117" y="45"/>
                    <a:pt x="117" y="45"/>
                    <a:pt x="118" y="45"/>
                  </a:cubicBezTo>
                  <a:cubicBezTo>
                    <a:pt x="119" y="45"/>
                    <a:pt x="120" y="44"/>
                    <a:pt x="121" y="44"/>
                  </a:cubicBezTo>
                  <a:cubicBezTo>
                    <a:pt x="152" y="64"/>
                    <a:pt x="152" y="64"/>
                    <a:pt x="152" y="64"/>
                  </a:cubicBezTo>
                  <a:cubicBezTo>
                    <a:pt x="152" y="69"/>
                    <a:pt x="156" y="73"/>
                    <a:pt x="162" y="73"/>
                  </a:cubicBezTo>
                  <a:cubicBezTo>
                    <a:pt x="167" y="73"/>
                    <a:pt x="172" y="68"/>
                    <a:pt x="172" y="63"/>
                  </a:cubicBezTo>
                  <a:cubicBezTo>
                    <a:pt x="172" y="62"/>
                    <a:pt x="171" y="61"/>
                    <a:pt x="171" y="60"/>
                  </a:cubicBezTo>
                  <a:cubicBezTo>
                    <a:pt x="198" y="20"/>
                    <a:pt x="198" y="20"/>
                    <a:pt x="198" y="20"/>
                  </a:cubicBezTo>
                  <a:cubicBezTo>
                    <a:pt x="203" y="20"/>
                    <a:pt x="208" y="16"/>
                    <a:pt x="208" y="10"/>
                  </a:cubicBezTo>
                  <a:cubicBezTo>
                    <a:pt x="208" y="5"/>
                    <a:pt x="203" y="0"/>
                    <a:pt x="198" y="0"/>
                  </a:cubicBezTo>
                  <a:cubicBezTo>
                    <a:pt x="192" y="0"/>
                    <a:pt x="188" y="5"/>
                    <a:pt x="188" y="10"/>
                  </a:cubicBezTo>
                  <a:cubicBezTo>
                    <a:pt x="188" y="11"/>
                    <a:pt x="188" y="13"/>
                    <a:pt x="188" y="14"/>
                  </a:cubicBezTo>
                  <a:cubicBezTo>
                    <a:pt x="161" y="53"/>
                    <a:pt x="161" y="53"/>
                    <a:pt x="161" y="53"/>
                  </a:cubicBezTo>
                  <a:cubicBezTo>
                    <a:pt x="160" y="53"/>
                    <a:pt x="159" y="53"/>
                    <a:pt x="158" y="53"/>
                  </a:cubicBezTo>
                  <a:cubicBezTo>
                    <a:pt x="127" y="34"/>
                    <a:pt x="127" y="34"/>
                    <a:pt x="127" y="34"/>
                  </a:cubicBezTo>
                  <a:cubicBezTo>
                    <a:pt x="127" y="29"/>
                    <a:pt x="123" y="24"/>
                    <a:pt x="118" y="24"/>
                  </a:cubicBezTo>
                  <a:cubicBezTo>
                    <a:pt x="112" y="24"/>
                    <a:pt x="108" y="29"/>
                    <a:pt x="108" y="35"/>
                  </a:cubicBezTo>
                  <a:cubicBezTo>
                    <a:pt x="108" y="35"/>
                    <a:pt x="108" y="36"/>
                    <a:pt x="108" y="37"/>
                  </a:cubicBezTo>
                  <a:cubicBezTo>
                    <a:pt x="86" y="65"/>
                    <a:pt x="86" y="65"/>
                    <a:pt x="86" y="65"/>
                  </a:cubicBezTo>
                  <a:cubicBezTo>
                    <a:pt x="86" y="65"/>
                    <a:pt x="86" y="65"/>
                    <a:pt x="86" y="65"/>
                  </a:cubicBezTo>
                  <a:cubicBezTo>
                    <a:pt x="84" y="65"/>
                    <a:pt x="82" y="65"/>
                    <a:pt x="81" y="66"/>
                  </a:cubicBezTo>
                  <a:cubicBezTo>
                    <a:pt x="59" y="56"/>
                    <a:pt x="59" y="56"/>
                    <a:pt x="59" y="56"/>
                  </a:cubicBezTo>
                  <a:cubicBezTo>
                    <a:pt x="58" y="52"/>
                    <a:pt x="54" y="49"/>
                    <a:pt x="50" y="49"/>
                  </a:cubicBezTo>
                  <a:cubicBezTo>
                    <a:pt x="44" y="49"/>
                    <a:pt x="40" y="53"/>
                    <a:pt x="40" y="59"/>
                  </a:cubicBezTo>
                  <a:cubicBezTo>
                    <a:pt x="40" y="59"/>
                    <a:pt x="40" y="59"/>
                    <a:pt x="40" y="60"/>
                  </a:cubicBezTo>
                  <a:cubicBezTo>
                    <a:pt x="11" y="85"/>
                    <a:pt x="11" y="85"/>
                    <a:pt x="11" y="85"/>
                  </a:cubicBezTo>
                  <a:cubicBezTo>
                    <a:pt x="11" y="85"/>
                    <a:pt x="10" y="85"/>
                    <a:pt x="10" y="85"/>
                  </a:cubicBezTo>
                  <a:cubicBezTo>
                    <a:pt x="4" y="85"/>
                    <a:pt x="0" y="89"/>
                    <a:pt x="0" y="95"/>
                  </a:cubicBezTo>
                  <a:cubicBezTo>
                    <a:pt x="0" y="100"/>
                    <a:pt x="4" y="105"/>
                    <a:pt x="10" y="105"/>
                  </a:cubicBezTo>
                  <a:close/>
                </a:path>
              </a:pathLst>
            </a:custGeom>
            <a:grpFill/>
            <a:ln>
              <a:noFill/>
            </a:ln>
          </p:spPr>
          <p:txBody>
            <a:bodyPr vert="horz" wrap="square" lIns="130027" tIns="65013" rIns="130027" bIns="65013" numCol="1" anchor="t" anchorCtr="0" compatLnSpc="1">
              <a:prstTxWarp prst="textNoShape">
                <a:avLst/>
              </a:prstTxWarp>
            </a:bodyPr>
            <a:lstStyle/>
            <a:p>
              <a:pPr algn="ctr" defTabSz="1300277" eaLnBrk="0" fontAlgn="base" hangingPunct="0">
                <a:spcBef>
                  <a:spcPct val="0"/>
                </a:spcBef>
                <a:spcAft>
                  <a:spcPct val="0"/>
                </a:spcAft>
                <a:defRPr/>
              </a:pPr>
              <a:endParaRPr lang="en-US" sz="1991" b="1" dirty="0">
                <a:solidFill>
                  <a:prstClr val="black"/>
                </a:solidFill>
                <a:latin typeface="Arial" panose="020B0604020202020204" pitchFamily="34" charset="0"/>
              </a:endParaRPr>
            </a:p>
          </p:txBody>
        </p:sp>
      </p:grpSp>
      <p:grpSp>
        <p:nvGrpSpPr>
          <p:cNvPr id="255" name="Group 254">
            <a:extLst>
              <a:ext uri="{FF2B5EF4-FFF2-40B4-BE49-F238E27FC236}">
                <a16:creationId xmlns:a16="http://schemas.microsoft.com/office/drawing/2014/main" id="{6A0181C0-A4A4-8542-943C-71D22E5F90AF}"/>
              </a:ext>
            </a:extLst>
          </p:cNvPr>
          <p:cNvGrpSpPr>
            <a:grpSpLocks noChangeAspect="1"/>
          </p:cNvGrpSpPr>
          <p:nvPr/>
        </p:nvGrpSpPr>
        <p:grpSpPr>
          <a:xfrm>
            <a:off x="10685334" y="5241858"/>
            <a:ext cx="384261" cy="312971"/>
            <a:chOff x="777174" y="2831718"/>
            <a:chExt cx="828000" cy="674386"/>
          </a:xfrm>
          <a:solidFill>
            <a:schemeClr val="tx1"/>
          </a:solidFill>
        </p:grpSpPr>
        <p:sp>
          <p:nvSpPr>
            <p:cNvPr id="256" name="Freeform 166">
              <a:extLst>
                <a:ext uri="{FF2B5EF4-FFF2-40B4-BE49-F238E27FC236}">
                  <a16:creationId xmlns:a16="http://schemas.microsoft.com/office/drawing/2014/main" id="{DC03D94A-A6B9-9140-A294-AB55FC2236F3}"/>
                </a:ext>
              </a:extLst>
            </p:cNvPr>
            <p:cNvSpPr>
              <a:spLocks noEditPoints="1"/>
            </p:cNvSpPr>
            <p:nvPr/>
          </p:nvSpPr>
          <p:spPr bwMode="auto">
            <a:xfrm>
              <a:off x="777174" y="2942243"/>
              <a:ext cx="565737" cy="563861"/>
            </a:xfrm>
            <a:custGeom>
              <a:avLst/>
              <a:gdLst>
                <a:gd name="T0" fmla="*/ 232 w 246"/>
                <a:gd name="T1" fmla="*/ 82 h 244"/>
                <a:gd name="T2" fmla="*/ 216 w 246"/>
                <a:gd name="T3" fmla="*/ 54 h 244"/>
                <a:gd name="T4" fmla="*/ 208 w 246"/>
                <a:gd name="T5" fmla="*/ 34 h 244"/>
                <a:gd name="T6" fmla="*/ 193 w 246"/>
                <a:gd name="T7" fmla="*/ 25 h 244"/>
                <a:gd name="T8" fmla="*/ 176 w 246"/>
                <a:gd name="T9" fmla="*/ 29 h 244"/>
                <a:gd name="T10" fmla="*/ 158 w 246"/>
                <a:gd name="T11" fmla="*/ 12 h 244"/>
                <a:gd name="T12" fmla="*/ 130 w 246"/>
                <a:gd name="T13" fmla="*/ 0 h 244"/>
                <a:gd name="T14" fmla="*/ 119 w 246"/>
                <a:gd name="T15" fmla="*/ 7 h 244"/>
                <a:gd name="T16" fmla="*/ 101 w 246"/>
                <a:gd name="T17" fmla="*/ 19 h 244"/>
                <a:gd name="T18" fmla="*/ 78 w 246"/>
                <a:gd name="T19" fmla="*/ 10 h 244"/>
                <a:gd name="T20" fmla="*/ 56 w 246"/>
                <a:gd name="T21" fmla="*/ 20 h 244"/>
                <a:gd name="T22" fmla="*/ 47 w 246"/>
                <a:gd name="T23" fmla="*/ 50 h 244"/>
                <a:gd name="T24" fmla="*/ 29 w 246"/>
                <a:gd name="T25" fmla="*/ 55 h 244"/>
                <a:gd name="T26" fmla="*/ 17 w 246"/>
                <a:gd name="T27" fmla="*/ 61 h 244"/>
                <a:gd name="T28" fmla="*/ 11 w 246"/>
                <a:gd name="T29" fmla="*/ 91 h 244"/>
                <a:gd name="T30" fmla="*/ 7 w 246"/>
                <a:gd name="T31" fmla="*/ 123 h 244"/>
                <a:gd name="T32" fmla="*/ 4 w 246"/>
                <a:gd name="T33" fmla="*/ 153 h 244"/>
                <a:gd name="T34" fmla="*/ 30 w 246"/>
                <a:gd name="T35" fmla="*/ 172 h 244"/>
                <a:gd name="T36" fmla="*/ 31 w 246"/>
                <a:gd name="T37" fmla="*/ 204 h 244"/>
                <a:gd name="T38" fmla="*/ 45 w 246"/>
                <a:gd name="T39" fmla="*/ 217 h 244"/>
                <a:gd name="T40" fmla="*/ 58 w 246"/>
                <a:gd name="T41" fmla="*/ 218 h 244"/>
                <a:gd name="T42" fmla="*/ 77 w 246"/>
                <a:gd name="T43" fmla="*/ 217 h 244"/>
                <a:gd name="T44" fmla="*/ 97 w 246"/>
                <a:gd name="T45" fmla="*/ 241 h 244"/>
                <a:gd name="T46" fmla="*/ 116 w 246"/>
                <a:gd name="T47" fmla="*/ 244 h 244"/>
                <a:gd name="T48" fmla="*/ 142 w 246"/>
                <a:gd name="T49" fmla="*/ 225 h 244"/>
                <a:gd name="T50" fmla="*/ 159 w 246"/>
                <a:gd name="T51" fmla="*/ 231 h 244"/>
                <a:gd name="T52" fmla="*/ 173 w 246"/>
                <a:gd name="T53" fmla="*/ 234 h 244"/>
                <a:gd name="T54" fmla="*/ 194 w 246"/>
                <a:gd name="T55" fmla="*/ 213 h 244"/>
                <a:gd name="T56" fmla="*/ 214 w 246"/>
                <a:gd name="T57" fmla="*/ 189 h 244"/>
                <a:gd name="T58" fmla="*/ 219 w 246"/>
                <a:gd name="T59" fmla="*/ 189 h 244"/>
                <a:gd name="T60" fmla="*/ 237 w 246"/>
                <a:gd name="T61" fmla="*/ 166 h 244"/>
                <a:gd name="T62" fmla="*/ 228 w 246"/>
                <a:gd name="T63" fmla="*/ 136 h 244"/>
                <a:gd name="T64" fmla="*/ 245 w 246"/>
                <a:gd name="T65" fmla="*/ 110 h 244"/>
                <a:gd name="T66" fmla="*/ 233 w 246"/>
                <a:gd name="T67" fmla="*/ 111 h 244"/>
                <a:gd name="T68" fmla="*/ 226 w 246"/>
                <a:gd name="T69" fmla="*/ 162 h 244"/>
                <a:gd name="T70" fmla="*/ 219 w 246"/>
                <a:gd name="T71" fmla="*/ 177 h 244"/>
                <a:gd name="T72" fmla="*/ 214 w 246"/>
                <a:gd name="T73" fmla="*/ 177 h 244"/>
                <a:gd name="T74" fmla="*/ 183 w 246"/>
                <a:gd name="T75" fmla="*/ 215 h 244"/>
                <a:gd name="T76" fmla="*/ 168 w 246"/>
                <a:gd name="T77" fmla="*/ 223 h 244"/>
                <a:gd name="T78" fmla="*/ 145 w 246"/>
                <a:gd name="T79" fmla="*/ 213 h 244"/>
                <a:gd name="T80" fmla="*/ 116 w 246"/>
                <a:gd name="T81" fmla="*/ 232 h 244"/>
                <a:gd name="T82" fmla="*/ 100 w 246"/>
                <a:gd name="T83" fmla="*/ 230 h 244"/>
                <a:gd name="T84" fmla="*/ 82 w 246"/>
                <a:gd name="T85" fmla="*/ 206 h 244"/>
                <a:gd name="T86" fmla="*/ 53 w 246"/>
                <a:gd name="T87" fmla="*/ 207 h 244"/>
                <a:gd name="T88" fmla="*/ 52 w 246"/>
                <a:gd name="T89" fmla="*/ 207 h 244"/>
                <a:gd name="T90" fmla="*/ 40 w 246"/>
                <a:gd name="T91" fmla="*/ 196 h 244"/>
                <a:gd name="T92" fmla="*/ 40 w 246"/>
                <a:gd name="T93" fmla="*/ 166 h 244"/>
                <a:gd name="T94" fmla="*/ 16 w 246"/>
                <a:gd name="T95" fmla="*/ 150 h 244"/>
                <a:gd name="T96" fmla="*/ 13 w 246"/>
                <a:gd name="T97" fmla="*/ 133 h 244"/>
                <a:gd name="T98" fmla="*/ 20 w 246"/>
                <a:gd name="T99" fmla="*/ 82 h 244"/>
                <a:gd name="T100" fmla="*/ 27 w 246"/>
                <a:gd name="T101" fmla="*/ 67 h 244"/>
                <a:gd name="T102" fmla="*/ 31 w 246"/>
                <a:gd name="T103" fmla="*/ 67 h 244"/>
                <a:gd name="T104" fmla="*/ 63 w 246"/>
                <a:gd name="T105" fmla="*/ 30 h 244"/>
                <a:gd name="T106" fmla="*/ 78 w 246"/>
                <a:gd name="T107" fmla="*/ 22 h 244"/>
                <a:gd name="T108" fmla="*/ 101 w 246"/>
                <a:gd name="T109" fmla="*/ 31 h 244"/>
                <a:gd name="T110" fmla="*/ 129 w 246"/>
                <a:gd name="T111" fmla="*/ 12 h 244"/>
                <a:gd name="T112" fmla="*/ 146 w 246"/>
                <a:gd name="T113" fmla="*/ 15 h 244"/>
                <a:gd name="T114" fmla="*/ 163 w 246"/>
                <a:gd name="T115" fmla="*/ 38 h 244"/>
                <a:gd name="T116" fmla="*/ 193 w 246"/>
                <a:gd name="T117" fmla="*/ 37 h 244"/>
                <a:gd name="T118" fmla="*/ 194 w 246"/>
                <a:gd name="T119" fmla="*/ 37 h 244"/>
                <a:gd name="T120" fmla="*/ 205 w 246"/>
                <a:gd name="T121" fmla="*/ 48 h 244"/>
                <a:gd name="T122" fmla="*/ 205 w 246"/>
                <a:gd name="T123" fmla="*/ 78 h 244"/>
                <a:gd name="T124" fmla="*/ 230 w 246"/>
                <a:gd name="T125" fmla="*/ 9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6" h="244">
                  <a:moveTo>
                    <a:pt x="242" y="91"/>
                  </a:moveTo>
                  <a:cubicBezTo>
                    <a:pt x="241" y="87"/>
                    <a:pt x="236" y="83"/>
                    <a:pt x="232" y="82"/>
                  </a:cubicBezTo>
                  <a:cubicBezTo>
                    <a:pt x="232" y="82"/>
                    <a:pt x="221" y="81"/>
                    <a:pt x="216" y="72"/>
                  </a:cubicBezTo>
                  <a:cubicBezTo>
                    <a:pt x="211" y="64"/>
                    <a:pt x="216" y="54"/>
                    <a:pt x="216" y="54"/>
                  </a:cubicBezTo>
                  <a:cubicBezTo>
                    <a:pt x="218" y="50"/>
                    <a:pt x="218" y="44"/>
                    <a:pt x="215" y="41"/>
                  </a:cubicBezTo>
                  <a:cubicBezTo>
                    <a:pt x="215" y="41"/>
                    <a:pt x="212" y="38"/>
                    <a:pt x="208" y="34"/>
                  </a:cubicBezTo>
                  <a:cubicBezTo>
                    <a:pt x="204" y="30"/>
                    <a:pt x="201" y="27"/>
                    <a:pt x="201" y="27"/>
                  </a:cubicBezTo>
                  <a:cubicBezTo>
                    <a:pt x="199" y="26"/>
                    <a:pt x="196" y="25"/>
                    <a:pt x="193" y="25"/>
                  </a:cubicBezTo>
                  <a:cubicBezTo>
                    <a:pt x="191" y="25"/>
                    <a:pt x="189" y="26"/>
                    <a:pt x="187" y="27"/>
                  </a:cubicBezTo>
                  <a:cubicBezTo>
                    <a:pt x="187" y="27"/>
                    <a:pt x="182" y="29"/>
                    <a:pt x="176" y="29"/>
                  </a:cubicBezTo>
                  <a:cubicBezTo>
                    <a:pt x="174" y="29"/>
                    <a:pt x="171" y="29"/>
                    <a:pt x="169" y="28"/>
                  </a:cubicBezTo>
                  <a:cubicBezTo>
                    <a:pt x="160" y="23"/>
                    <a:pt x="158" y="12"/>
                    <a:pt x="158" y="12"/>
                  </a:cubicBezTo>
                  <a:cubicBezTo>
                    <a:pt x="157" y="8"/>
                    <a:pt x="153" y="4"/>
                    <a:pt x="149" y="3"/>
                  </a:cubicBezTo>
                  <a:cubicBezTo>
                    <a:pt x="130" y="0"/>
                    <a:pt x="130" y="0"/>
                    <a:pt x="130" y="0"/>
                  </a:cubicBezTo>
                  <a:cubicBezTo>
                    <a:pt x="129" y="0"/>
                    <a:pt x="129" y="0"/>
                    <a:pt x="129" y="0"/>
                  </a:cubicBezTo>
                  <a:cubicBezTo>
                    <a:pt x="125" y="0"/>
                    <a:pt x="120" y="3"/>
                    <a:pt x="119" y="7"/>
                  </a:cubicBezTo>
                  <a:cubicBezTo>
                    <a:pt x="119" y="7"/>
                    <a:pt x="114" y="17"/>
                    <a:pt x="104" y="19"/>
                  </a:cubicBezTo>
                  <a:cubicBezTo>
                    <a:pt x="103" y="19"/>
                    <a:pt x="102" y="19"/>
                    <a:pt x="101" y="19"/>
                  </a:cubicBezTo>
                  <a:cubicBezTo>
                    <a:pt x="93" y="19"/>
                    <a:pt x="86" y="13"/>
                    <a:pt x="86" y="13"/>
                  </a:cubicBezTo>
                  <a:cubicBezTo>
                    <a:pt x="84" y="11"/>
                    <a:pt x="81" y="10"/>
                    <a:pt x="78" y="10"/>
                  </a:cubicBezTo>
                  <a:cubicBezTo>
                    <a:pt x="76" y="10"/>
                    <a:pt x="75" y="10"/>
                    <a:pt x="73" y="11"/>
                  </a:cubicBezTo>
                  <a:cubicBezTo>
                    <a:pt x="56" y="20"/>
                    <a:pt x="56" y="20"/>
                    <a:pt x="56" y="20"/>
                  </a:cubicBezTo>
                  <a:cubicBezTo>
                    <a:pt x="53" y="22"/>
                    <a:pt x="50" y="27"/>
                    <a:pt x="51" y="32"/>
                  </a:cubicBezTo>
                  <a:cubicBezTo>
                    <a:pt x="51" y="32"/>
                    <a:pt x="53" y="43"/>
                    <a:pt x="47" y="50"/>
                  </a:cubicBezTo>
                  <a:cubicBezTo>
                    <a:pt x="42" y="55"/>
                    <a:pt x="35" y="55"/>
                    <a:pt x="31" y="55"/>
                  </a:cubicBezTo>
                  <a:cubicBezTo>
                    <a:pt x="30" y="55"/>
                    <a:pt x="29" y="55"/>
                    <a:pt x="29" y="55"/>
                  </a:cubicBezTo>
                  <a:cubicBezTo>
                    <a:pt x="28" y="55"/>
                    <a:pt x="28" y="55"/>
                    <a:pt x="27" y="55"/>
                  </a:cubicBezTo>
                  <a:cubicBezTo>
                    <a:pt x="23" y="55"/>
                    <a:pt x="19" y="57"/>
                    <a:pt x="17" y="61"/>
                  </a:cubicBezTo>
                  <a:cubicBezTo>
                    <a:pt x="8" y="78"/>
                    <a:pt x="8" y="78"/>
                    <a:pt x="8" y="78"/>
                  </a:cubicBezTo>
                  <a:cubicBezTo>
                    <a:pt x="7" y="82"/>
                    <a:pt x="8" y="88"/>
                    <a:pt x="11" y="91"/>
                  </a:cubicBezTo>
                  <a:cubicBezTo>
                    <a:pt x="11" y="91"/>
                    <a:pt x="20" y="98"/>
                    <a:pt x="18" y="108"/>
                  </a:cubicBezTo>
                  <a:cubicBezTo>
                    <a:pt x="17" y="118"/>
                    <a:pt x="7" y="123"/>
                    <a:pt x="7" y="123"/>
                  </a:cubicBezTo>
                  <a:cubicBezTo>
                    <a:pt x="3" y="125"/>
                    <a:pt x="0" y="130"/>
                    <a:pt x="1" y="134"/>
                  </a:cubicBezTo>
                  <a:cubicBezTo>
                    <a:pt x="4" y="153"/>
                    <a:pt x="4" y="153"/>
                    <a:pt x="4" y="153"/>
                  </a:cubicBezTo>
                  <a:cubicBezTo>
                    <a:pt x="5" y="157"/>
                    <a:pt x="10" y="161"/>
                    <a:pt x="14" y="162"/>
                  </a:cubicBezTo>
                  <a:cubicBezTo>
                    <a:pt x="14" y="162"/>
                    <a:pt x="25" y="163"/>
                    <a:pt x="30" y="172"/>
                  </a:cubicBezTo>
                  <a:cubicBezTo>
                    <a:pt x="35" y="180"/>
                    <a:pt x="29" y="190"/>
                    <a:pt x="29" y="190"/>
                  </a:cubicBezTo>
                  <a:cubicBezTo>
                    <a:pt x="28" y="194"/>
                    <a:pt x="28" y="200"/>
                    <a:pt x="31" y="204"/>
                  </a:cubicBezTo>
                  <a:cubicBezTo>
                    <a:pt x="31" y="204"/>
                    <a:pt x="33" y="206"/>
                    <a:pt x="38" y="210"/>
                  </a:cubicBezTo>
                  <a:cubicBezTo>
                    <a:pt x="42" y="215"/>
                    <a:pt x="45" y="217"/>
                    <a:pt x="45" y="217"/>
                  </a:cubicBezTo>
                  <a:cubicBezTo>
                    <a:pt x="47" y="218"/>
                    <a:pt x="50" y="219"/>
                    <a:pt x="52" y="219"/>
                  </a:cubicBezTo>
                  <a:cubicBezTo>
                    <a:pt x="55" y="219"/>
                    <a:pt x="57" y="219"/>
                    <a:pt x="58" y="218"/>
                  </a:cubicBezTo>
                  <a:cubicBezTo>
                    <a:pt x="58" y="218"/>
                    <a:pt x="63" y="215"/>
                    <a:pt x="69" y="215"/>
                  </a:cubicBezTo>
                  <a:cubicBezTo>
                    <a:pt x="72" y="215"/>
                    <a:pt x="74" y="215"/>
                    <a:pt x="77" y="217"/>
                  </a:cubicBezTo>
                  <a:cubicBezTo>
                    <a:pt x="86" y="221"/>
                    <a:pt x="88" y="232"/>
                    <a:pt x="88" y="232"/>
                  </a:cubicBezTo>
                  <a:cubicBezTo>
                    <a:pt x="89" y="236"/>
                    <a:pt x="93" y="240"/>
                    <a:pt x="97" y="241"/>
                  </a:cubicBezTo>
                  <a:cubicBezTo>
                    <a:pt x="116" y="244"/>
                    <a:pt x="116" y="244"/>
                    <a:pt x="116" y="244"/>
                  </a:cubicBezTo>
                  <a:cubicBezTo>
                    <a:pt x="116" y="244"/>
                    <a:pt x="116" y="244"/>
                    <a:pt x="116" y="244"/>
                  </a:cubicBezTo>
                  <a:cubicBezTo>
                    <a:pt x="121" y="244"/>
                    <a:pt x="125" y="241"/>
                    <a:pt x="127" y="237"/>
                  </a:cubicBezTo>
                  <a:cubicBezTo>
                    <a:pt x="127" y="237"/>
                    <a:pt x="132" y="227"/>
                    <a:pt x="142" y="225"/>
                  </a:cubicBezTo>
                  <a:cubicBezTo>
                    <a:pt x="143" y="225"/>
                    <a:pt x="144" y="225"/>
                    <a:pt x="145" y="225"/>
                  </a:cubicBezTo>
                  <a:cubicBezTo>
                    <a:pt x="153" y="225"/>
                    <a:pt x="159" y="231"/>
                    <a:pt x="159" y="231"/>
                  </a:cubicBezTo>
                  <a:cubicBezTo>
                    <a:pt x="162" y="233"/>
                    <a:pt x="165" y="235"/>
                    <a:pt x="168" y="235"/>
                  </a:cubicBezTo>
                  <a:cubicBezTo>
                    <a:pt x="170" y="235"/>
                    <a:pt x="171" y="234"/>
                    <a:pt x="173" y="234"/>
                  </a:cubicBezTo>
                  <a:cubicBezTo>
                    <a:pt x="189" y="225"/>
                    <a:pt x="189" y="225"/>
                    <a:pt x="189" y="225"/>
                  </a:cubicBezTo>
                  <a:cubicBezTo>
                    <a:pt x="193" y="222"/>
                    <a:pt x="195" y="217"/>
                    <a:pt x="194" y="213"/>
                  </a:cubicBezTo>
                  <a:cubicBezTo>
                    <a:pt x="194" y="213"/>
                    <a:pt x="192" y="202"/>
                    <a:pt x="199" y="195"/>
                  </a:cubicBezTo>
                  <a:cubicBezTo>
                    <a:pt x="204" y="190"/>
                    <a:pt x="210" y="189"/>
                    <a:pt x="214" y="189"/>
                  </a:cubicBezTo>
                  <a:cubicBezTo>
                    <a:pt x="216" y="189"/>
                    <a:pt x="217" y="189"/>
                    <a:pt x="217" y="189"/>
                  </a:cubicBezTo>
                  <a:cubicBezTo>
                    <a:pt x="218" y="189"/>
                    <a:pt x="218" y="189"/>
                    <a:pt x="219" y="189"/>
                  </a:cubicBezTo>
                  <a:cubicBezTo>
                    <a:pt x="223" y="189"/>
                    <a:pt x="227" y="187"/>
                    <a:pt x="229" y="183"/>
                  </a:cubicBezTo>
                  <a:cubicBezTo>
                    <a:pt x="237" y="166"/>
                    <a:pt x="237" y="166"/>
                    <a:pt x="237" y="166"/>
                  </a:cubicBezTo>
                  <a:cubicBezTo>
                    <a:pt x="239" y="162"/>
                    <a:pt x="238" y="157"/>
                    <a:pt x="234" y="154"/>
                  </a:cubicBezTo>
                  <a:cubicBezTo>
                    <a:pt x="234" y="154"/>
                    <a:pt x="226" y="146"/>
                    <a:pt x="228" y="136"/>
                  </a:cubicBezTo>
                  <a:cubicBezTo>
                    <a:pt x="229" y="126"/>
                    <a:pt x="239" y="121"/>
                    <a:pt x="239" y="121"/>
                  </a:cubicBezTo>
                  <a:cubicBezTo>
                    <a:pt x="243" y="119"/>
                    <a:pt x="246" y="114"/>
                    <a:pt x="245" y="110"/>
                  </a:cubicBezTo>
                  <a:lnTo>
                    <a:pt x="242" y="91"/>
                  </a:lnTo>
                  <a:close/>
                  <a:moveTo>
                    <a:pt x="233" y="111"/>
                  </a:moveTo>
                  <a:cubicBezTo>
                    <a:pt x="230" y="112"/>
                    <a:pt x="218" y="120"/>
                    <a:pt x="216" y="135"/>
                  </a:cubicBezTo>
                  <a:cubicBezTo>
                    <a:pt x="214" y="149"/>
                    <a:pt x="224" y="160"/>
                    <a:pt x="226" y="162"/>
                  </a:cubicBezTo>
                  <a:cubicBezTo>
                    <a:pt x="226" y="162"/>
                    <a:pt x="226" y="162"/>
                    <a:pt x="226" y="162"/>
                  </a:cubicBezTo>
                  <a:cubicBezTo>
                    <a:pt x="219" y="177"/>
                    <a:pt x="219" y="177"/>
                    <a:pt x="219" y="177"/>
                  </a:cubicBezTo>
                  <a:cubicBezTo>
                    <a:pt x="219" y="177"/>
                    <a:pt x="219" y="177"/>
                    <a:pt x="219" y="177"/>
                  </a:cubicBezTo>
                  <a:cubicBezTo>
                    <a:pt x="218" y="177"/>
                    <a:pt x="216" y="177"/>
                    <a:pt x="214" y="177"/>
                  </a:cubicBezTo>
                  <a:cubicBezTo>
                    <a:pt x="205" y="177"/>
                    <a:pt x="196" y="180"/>
                    <a:pt x="190" y="186"/>
                  </a:cubicBezTo>
                  <a:cubicBezTo>
                    <a:pt x="180" y="197"/>
                    <a:pt x="182" y="211"/>
                    <a:pt x="183" y="215"/>
                  </a:cubicBezTo>
                  <a:cubicBezTo>
                    <a:pt x="183" y="215"/>
                    <a:pt x="183" y="215"/>
                    <a:pt x="183" y="215"/>
                  </a:cubicBezTo>
                  <a:cubicBezTo>
                    <a:pt x="168" y="223"/>
                    <a:pt x="168" y="223"/>
                    <a:pt x="168" y="223"/>
                  </a:cubicBezTo>
                  <a:cubicBezTo>
                    <a:pt x="168" y="223"/>
                    <a:pt x="168" y="223"/>
                    <a:pt x="168" y="223"/>
                  </a:cubicBezTo>
                  <a:cubicBezTo>
                    <a:pt x="166" y="221"/>
                    <a:pt x="157" y="213"/>
                    <a:pt x="145" y="213"/>
                  </a:cubicBezTo>
                  <a:cubicBezTo>
                    <a:pt x="143" y="213"/>
                    <a:pt x="141" y="213"/>
                    <a:pt x="140" y="213"/>
                  </a:cubicBezTo>
                  <a:cubicBezTo>
                    <a:pt x="125" y="216"/>
                    <a:pt x="118" y="229"/>
                    <a:pt x="116" y="232"/>
                  </a:cubicBezTo>
                  <a:cubicBezTo>
                    <a:pt x="116" y="232"/>
                    <a:pt x="116" y="232"/>
                    <a:pt x="116" y="232"/>
                  </a:cubicBezTo>
                  <a:cubicBezTo>
                    <a:pt x="100" y="230"/>
                    <a:pt x="100" y="230"/>
                    <a:pt x="100" y="230"/>
                  </a:cubicBezTo>
                  <a:cubicBezTo>
                    <a:pt x="100" y="229"/>
                    <a:pt x="100" y="229"/>
                    <a:pt x="100" y="229"/>
                  </a:cubicBezTo>
                  <a:cubicBezTo>
                    <a:pt x="99" y="226"/>
                    <a:pt x="96" y="212"/>
                    <a:pt x="82" y="206"/>
                  </a:cubicBezTo>
                  <a:cubicBezTo>
                    <a:pt x="78" y="204"/>
                    <a:pt x="74" y="203"/>
                    <a:pt x="69" y="203"/>
                  </a:cubicBezTo>
                  <a:cubicBezTo>
                    <a:pt x="61" y="203"/>
                    <a:pt x="55" y="206"/>
                    <a:pt x="53" y="207"/>
                  </a:cubicBezTo>
                  <a:cubicBezTo>
                    <a:pt x="52" y="207"/>
                    <a:pt x="52" y="207"/>
                    <a:pt x="52" y="207"/>
                  </a:cubicBezTo>
                  <a:cubicBezTo>
                    <a:pt x="52" y="207"/>
                    <a:pt x="52" y="207"/>
                    <a:pt x="52" y="207"/>
                  </a:cubicBezTo>
                  <a:cubicBezTo>
                    <a:pt x="51" y="206"/>
                    <a:pt x="49" y="205"/>
                    <a:pt x="46" y="202"/>
                  </a:cubicBezTo>
                  <a:cubicBezTo>
                    <a:pt x="43" y="199"/>
                    <a:pt x="41" y="197"/>
                    <a:pt x="40" y="196"/>
                  </a:cubicBezTo>
                  <a:cubicBezTo>
                    <a:pt x="40" y="195"/>
                    <a:pt x="40" y="195"/>
                    <a:pt x="40" y="195"/>
                  </a:cubicBezTo>
                  <a:cubicBezTo>
                    <a:pt x="42" y="193"/>
                    <a:pt x="48" y="179"/>
                    <a:pt x="40" y="166"/>
                  </a:cubicBezTo>
                  <a:cubicBezTo>
                    <a:pt x="33" y="153"/>
                    <a:pt x="19" y="150"/>
                    <a:pt x="16" y="150"/>
                  </a:cubicBezTo>
                  <a:cubicBezTo>
                    <a:pt x="16" y="150"/>
                    <a:pt x="16" y="150"/>
                    <a:pt x="16" y="150"/>
                  </a:cubicBezTo>
                  <a:cubicBezTo>
                    <a:pt x="13" y="134"/>
                    <a:pt x="13" y="134"/>
                    <a:pt x="13" y="134"/>
                  </a:cubicBezTo>
                  <a:cubicBezTo>
                    <a:pt x="13" y="133"/>
                    <a:pt x="13" y="133"/>
                    <a:pt x="13" y="133"/>
                  </a:cubicBezTo>
                  <a:cubicBezTo>
                    <a:pt x="16" y="132"/>
                    <a:pt x="28" y="124"/>
                    <a:pt x="30" y="110"/>
                  </a:cubicBezTo>
                  <a:cubicBezTo>
                    <a:pt x="32" y="95"/>
                    <a:pt x="22" y="84"/>
                    <a:pt x="20" y="82"/>
                  </a:cubicBezTo>
                  <a:cubicBezTo>
                    <a:pt x="20" y="82"/>
                    <a:pt x="20" y="82"/>
                    <a:pt x="20" y="82"/>
                  </a:cubicBezTo>
                  <a:cubicBezTo>
                    <a:pt x="27" y="67"/>
                    <a:pt x="27" y="67"/>
                    <a:pt x="27" y="67"/>
                  </a:cubicBezTo>
                  <a:cubicBezTo>
                    <a:pt x="27" y="67"/>
                    <a:pt x="27" y="67"/>
                    <a:pt x="27" y="67"/>
                  </a:cubicBezTo>
                  <a:cubicBezTo>
                    <a:pt x="28" y="67"/>
                    <a:pt x="29" y="67"/>
                    <a:pt x="31" y="67"/>
                  </a:cubicBezTo>
                  <a:cubicBezTo>
                    <a:pt x="41" y="67"/>
                    <a:pt x="49" y="64"/>
                    <a:pt x="55" y="58"/>
                  </a:cubicBezTo>
                  <a:cubicBezTo>
                    <a:pt x="66" y="47"/>
                    <a:pt x="64" y="33"/>
                    <a:pt x="63" y="30"/>
                  </a:cubicBezTo>
                  <a:cubicBezTo>
                    <a:pt x="63" y="29"/>
                    <a:pt x="63" y="29"/>
                    <a:pt x="63" y="29"/>
                  </a:cubicBezTo>
                  <a:cubicBezTo>
                    <a:pt x="78" y="22"/>
                    <a:pt x="78" y="22"/>
                    <a:pt x="78" y="22"/>
                  </a:cubicBezTo>
                  <a:cubicBezTo>
                    <a:pt x="78" y="22"/>
                    <a:pt x="78" y="22"/>
                    <a:pt x="78" y="22"/>
                  </a:cubicBezTo>
                  <a:cubicBezTo>
                    <a:pt x="80" y="24"/>
                    <a:pt x="89" y="31"/>
                    <a:pt x="101" y="31"/>
                  </a:cubicBezTo>
                  <a:cubicBezTo>
                    <a:pt x="103" y="31"/>
                    <a:pt x="105" y="31"/>
                    <a:pt x="106" y="31"/>
                  </a:cubicBezTo>
                  <a:cubicBezTo>
                    <a:pt x="121" y="28"/>
                    <a:pt x="128" y="15"/>
                    <a:pt x="129" y="12"/>
                  </a:cubicBezTo>
                  <a:cubicBezTo>
                    <a:pt x="129" y="12"/>
                    <a:pt x="129" y="12"/>
                    <a:pt x="129" y="12"/>
                  </a:cubicBezTo>
                  <a:cubicBezTo>
                    <a:pt x="146" y="15"/>
                    <a:pt x="146" y="15"/>
                    <a:pt x="146" y="15"/>
                  </a:cubicBezTo>
                  <a:cubicBezTo>
                    <a:pt x="146" y="15"/>
                    <a:pt x="146" y="15"/>
                    <a:pt x="146" y="15"/>
                  </a:cubicBezTo>
                  <a:cubicBezTo>
                    <a:pt x="147" y="18"/>
                    <a:pt x="150" y="32"/>
                    <a:pt x="163" y="38"/>
                  </a:cubicBezTo>
                  <a:cubicBezTo>
                    <a:pt x="167" y="40"/>
                    <a:pt x="172" y="41"/>
                    <a:pt x="176" y="41"/>
                  </a:cubicBezTo>
                  <a:cubicBezTo>
                    <a:pt x="185" y="41"/>
                    <a:pt x="191" y="38"/>
                    <a:pt x="193" y="37"/>
                  </a:cubicBezTo>
                  <a:cubicBezTo>
                    <a:pt x="193" y="37"/>
                    <a:pt x="193" y="37"/>
                    <a:pt x="193" y="37"/>
                  </a:cubicBezTo>
                  <a:cubicBezTo>
                    <a:pt x="194" y="37"/>
                    <a:pt x="194" y="37"/>
                    <a:pt x="194" y="37"/>
                  </a:cubicBezTo>
                  <a:cubicBezTo>
                    <a:pt x="195" y="38"/>
                    <a:pt x="197" y="40"/>
                    <a:pt x="200" y="42"/>
                  </a:cubicBezTo>
                  <a:cubicBezTo>
                    <a:pt x="203" y="45"/>
                    <a:pt x="205" y="47"/>
                    <a:pt x="205" y="48"/>
                  </a:cubicBezTo>
                  <a:cubicBezTo>
                    <a:pt x="205" y="49"/>
                    <a:pt x="205" y="49"/>
                    <a:pt x="205" y="49"/>
                  </a:cubicBezTo>
                  <a:cubicBezTo>
                    <a:pt x="204" y="51"/>
                    <a:pt x="198" y="65"/>
                    <a:pt x="205" y="78"/>
                  </a:cubicBezTo>
                  <a:cubicBezTo>
                    <a:pt x="212" y="91"/>
                    <a:pt x="227" y="94"/>
                    <a:pt x="230" y="94"/>
                  </a:cubicBezTo>
                  <a:cubicBezTo>
                    <a:pt x="230" y="94"/>
                    <a:pt x="230" y="94"/>
                    <a:pt x="230" y="94"/>
                  </a:cubicBezTo>
                  <a:cubicBezTo>
                    <a:pt x="233" y="111"/>
                    <a:pt x="233" y="111"/>
                    <a:pt x="233" y="11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7" name="Freeform 167">
              <a:extLst>
                <a:ext uri="{FF2B5EF4-FFF2-40B4-BE49-F238E27FC236}">
                  <a16:creationId xmlns:a16="http://schemas.microsoft.com/office/drawing/2014/main" id="{2DAEEBB7-7C48-2D49-8AE7-9D9E83A0F44F}"/>
                </a:ext>
              </a:extLst>
            </p:cNvPr>
            <p:cNvSpPr>
              <a:spLocks noEditPoints="1"/>
            </p:cNvSpPr>
            <p:nvPr/>
          </p:nvSpPr>
          <p:spPr bwMode="auto">
            <a:xfrm>
              <a:off x="915798" y="3092106"/>
              <a:ext cx="288488" cy="264136"/>
            </a:xfrm>
            <a:custGeom>
              <a:avLst/>
              <a:gdLst>
                <a:gd name="T0" fmla="*/ 63 w 126"/>
                <a:gd name="T1" fmla="*/ 0 h 114"/>
                <a:gd name="T2" fmla="*/ 22 w 126"/>
                <a:gd name="T3" fmla="*/ 18 h 114"/>
                <a:gd name="T4" fmla="*/ 23 w 126"/>
                <a:gd name="T5" fmla="*/ 98 h 114"/>
                <a:gd name="T6" fmla="*/ 63 w 126"/>
                <a:gd name="T7" fmla="*/ 114 h 114"/>
                <a:gd name="T8" fmla="*/ 104 w 126"/>
                <a:gd name="T9" fmla="*/ 96 h 114"/>
                <a:gd name="T10" fmla="*/ 102 w 126"/>
                <a:gd name="T11" fmla="*/ 16 h 114"/>
                <a:gd name="T12" fmla="*/ 63 w 126"/>
                <a:gd name="T13" fmla="*/ 0 h 114"/>
                <a:gd name="T14" fmla="*/ 96 w 126"/>
                <a:gd name="T15" fmla="*/ 88 h 114"/>
                <a:gd name="T16" fmla="*/ 63 w 126"/>
                <a:gd name="T17" fmla="*/ 102 h 114"/>
                <a:gd name="T18" fmla="*/ 32 w 126"/>
                <a:gd name="T19" fmla="*/ 89 h 114"/>
                <a:gd name="T20" fmla="*/ 18 w 126"/>
                <a:gd name="T21" fmla="*/ 58 h 114"/>
                <a:gd name="T22" fmla="*/ 30 w 126"/>
                <a:gd name="T23" fmla="*/ 26 h 114"/>
                <a:gd name="T24" fmla="*/ 63 w 126"/>
                <a:gd name="T25" fmla="*/ 12 h 114"/>
                <a:gd name="T26" fmla="*/ 94 w 126"/>
                <a:gd name="T27" fmla="*/ 25 h 114"/>
                <a:gd name="T28" fmla="*/ 108 w 126"/>
                <a:gd name="T29" fmla="*/ 56 h 114"/>
                <a:gd name="T30" fmla="*/ 96 w 126"/>
                <a:gd name="T31" fmla="*/ 8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6" h="114">
                  <a:moveTo>
                    <a:pt x="63" y="0"/>
                  </a:moveTo>
                  <a:cubicBezTo>
                    <a:pt x="48" y="0"/>
                    <a:pt x="33" y="6"/>
                    <a:pt x="22" y="18"/>
                  </a:cubicBezTo>
                  <a:cubicBezTo>
                    <a:pt x="0" y="41"/>
                    <a:pt x="0" y="76"/>
                    <a:pt x="23" y="98"/>
                  </a:cubicBezTo>
                  <a:cubicBezTo>
                    <a:pt x="34" y="109"/>
                    <a:pt x="49" y="114"/>
                    <a:pt x="63" y="114"/>
                  </a:cubicBezTo>
                  <a:cubicBezTo>
                    <a:pt x="78" y="114"/>
                    <a:pt x="93" y="108"/>
                    <a:pt x="104" y="96"/>
                  </a:cubicBezTo>
                  <a:cubicBezTo>
                    <a:pt x="126" y="74"/>
                    <a:pt x="125" y="38"/>
                    <a:pt x="102" y="16"/>
                  </a:cubicBezTo>
                  <a:cubicBezTo>
                    <a:pt x="91" y="6"/>
                    <a:pt x="77" y="0"/>
                    <a:pt x="63" y="0"/>
                  </a:cubicBezTo>
                  <a:close/>
                  <a:moveTo>
                    <a:pt x="96" y="88"/>
                  </a:moveTo>
                  <a:cubicBezTo>
                    <a:pt x="87" y="97"/>
                    <a:pt x="75" y="102"/>
                    <a:pt x="63" y="102"/>
                  </a:cubicBezTo>
                  <a:cubicBezTo>
                    <a:pt x="51" y="102"/>
                    <a:pt x="40" y="98"/>
                    <a:pt x="32" y="89"/>
                  </a:cubicBezTo>
                  <a:cubicBezTo>
                    <a:pt x="23" y="81"/>
                    <a:pt x="18" y="70"/>
                    <a:pt x="18" y="58"/>
                  </a:cubicBezTo>
                  <a:cubicBezTo>
                    <a:pt x="17" y="46"/>
                    <a:pt x="22" y="35"/>
                    <a:pt x="30" y="26"/>
                  </a:cubicBezTo>
                  <a:cubicBezTo>
                    <a:pt x="39" y="17"/>
                    <a:pt x="50" y="12"/>
                    <a:pt x="63" y="12"/>
                  </a:cubicBezTo>
                  <a:cubicBezTo>
                    <a:pt x="75" y="12"/>
                    <a:pt x="86" y="17"/>
                    <a:pt x="94" y="25"/>
                  </a:cubicBezTo>
                  <a:cubicBezTo>
                    <a:pt x="103" y="33"/>
                    <a:pt x="108" y="44"/>
                    <a:pt x="108" y="56"/>
                  </a:cubicBezTo>
                  <a:cubicBezTo>
                    <a:pt x="108" y="68"/>
                    <a:pt x="104" y="79"/>
                    <a:pt x="96" y="8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Freeform 168">
              <a:extLst>
                <a:ext uri="{FF2B5EF4-FFF2-40B4-BE49-F238E27FC236}">
                  <a16:creationId xmlns:a16="http://schemas.microsoft.com/office/drawing/2014/main" id="{B9E5697E-62D3-E348-8A1F-E8084580F45D}"/>
                </a:ext>
              </a:extLst>
            </p:cNvPr>
            <p:cNvSpPr>
              <a:spLocks noEditPoints="1"/>
            </p:cNvSpPr>
            <p:nvPr/>
          </p:nvSpPr>
          <p:spPr bwMode="auto">
            <a:xfrm>
              <a:off x="1269851" y="2831718"/>
              <a:ext cx="335323" cy="333446"/>
            </a:xfrm>
            <a:custGeom>
              <a:avLst/>
              <a:gdLst>
                <a:gd name="T0" fmla="*/ 132 w 146"/>
                <a:gd name="T1" fmla="*/ 58 h 144"/>
                <a:gd name="T2" fmla="*/ 136 w 146"/>
                <a:gd name="T3" fmla="*/ 35 h 144"/>
                <a:gd name="T4" fmla="*/ 122 w 146"/>
                <a:gd name="T5" fmla="*/ 21 h 144"/>
                <a:gd name="T6" fmla="*/ 114 w 146"/>
                <a:gd name="T7" fmla="*/ 22 h 144"/>
                <a:gd name="T8" fmla="*/ 96 w 146"/>
                <a:gd name="T9" fmla="*/ 7 h 144"/>
                <a:gd name="T10" fmla="*/ 77 w 146"/>
                <a:gd name="T11" fmla="*/ 0 h 144"/>
                <a:gd name="T12" fmla="*/ 71 w 146"/>
                <a:gd name="T13" fmla="*/ 3 h 144"/>
                <a:gd name="T14" fmla="*/ 55 w 146"/>
                <a:gd name="T15" fmla="*/ 14 h 144"/>
                <a:gd name="T16" fmla="*/ 39 w 146"/>
                <a:gd name="T17" fmla="*/ 9 h 144"/>
                <a:gd name="T18" fmla="*/ 24 w 146"/>
                <a:gd name="T19" fmla="*/ 18 h 144"/>
                <a:gd name="T20" fmla="*/ 21 w 146"/>
                <a:gd name="T21" fmla="*/ 41 h 144"/>
                <a:gd name="T22" fmla="*/ 2 w 146"/>
                <a:gd name="T23" fmla="*/ 54 h 144"/>
                <a:gd name="T24" fmla="*/ 3 w 146"/>
                <a:gd name="T25" fmla="*/ 74 h 144"/>
                <a:gd name="T26" fmla="*/ 10 w 146"/>
                <a:gd name="T27" fmla="*/ 103 h 144"/>
                <a:gd name="T28" fmla="*/ 19 w 146"/>
                <a:gd name="T29" fmla="*/ 121 h 144"/>
                <a:gd name="T30" fmla="*/ 25 w 146"/>
                <a:gd name="T31" fmla="*/ 123 h 144"/>
                <a:gd name="T32" fmla="*/ 42 w 146"/>
                <a:gd name="T33" fmla="*/ 124 h 144"/>
                <a:gd name="T34" fmla="*/ 55 w 146"/>
                <a:gd name="T35" fmla="*/ 142 h 144"/>
                <a:gd name="T36" fmla="*/ 70 w 146"/>
                <a:gd name="T37" fmla="*/ 144 h 144"/>
                <a:gd name="T38" fmla="*/ 88 w 146"/>
                <a:gd name="T39" fmla="*/ 131 h 144"/>
                <a:gd name="T40" fmla="*/ 104 w 146"/>
                <a:gd name="T41" fmla="*/ 134 h 144"/>
                <a:gd name="T42" fmla="*/ 111 w 146"/>
                <a:gd name="T43" fmla="*/ 134 h 144"/>
                <a:gd name="T44" fmla="*/ 124 w 146"/>
                <a:gd name="T45" fmla="*/ 119 h 144"/>
                <a:gd name="T46" fmla="*/ 139 w 146"/>
                <a:gd name="T47" fmla="*/ 95 h 144"/>
                <a:gd name="T48" fmla="*/ 146 w 146"/>
                <a:gd name="T49" fmla="*/ 76 h 144"/>
                <a:gd name="T50" fmla="*/ 133 w 146"/>
                <a:gd name="T51" fmla="*/ 84 h 144"/>
                <a:gd name="T52" fmla="*/ 112 w 146"/>
                <a:gd name="T53" fmla="*/ 119 h 144"/>
                <a:gd name="T54" fmla="*/ 91 w 146"/>
                <a:gd name="T55" fmla="*/ 119 h 144"/>
                <a:gd name="T56" fmla="*/ 67 w 146"/>
                <a:gd name="T57" fmla="*/ 132 h 144"/>
                <a:gd name="T58" fmla="*/ 48 w 146"/>
                <a:gd name="T59" fmla="*/ 114 h 144"/>
                <a:gd name="T60" fmla="*/ 26 w 146"/>
                <a:gd name="T61" fmla="*/ 110 h 144"/>
                <a:gd name="T62" fmla="*/ 26 w 146"/>
                <a:gd name="T63" fmla="*/ 84 h 144"/>
                <a:gd name="T64" fmla="*/ 14 w 146"/>
                <a:gd name="T65" fmla="*/ 60 h 144"/>
                <a:gd name="T66" fmla="*/ 35 w 146"/>
                <a:gd name="T67" fmla="*/ 26 h 144"/>
                <a:gd name="T68" fmla="*/ 55 w 146"/>
                <a:gd name="T69" fmla="*/ 26 h 144"/>
                <a:gd name="T70" fmla="*/ 79 w 146"/>
                <a:gd name="T71" fmla="*/ 12 h 144"/>
                <a:gd name="T72" fmla="*/ 98 w 146"/>
                <a:gd name="T73" fmla="*/ 30 h 144"/>
                <a:gd name="T74" fmla="*/ 120 w 146"/>
                <a:gd name="T75" fmla="*/ 34 h 144"/>
                <a:gd name="T76" fmla="*/ 121 w 146"/>
                <a:gd name="T77" fmla="*/ 60 h 144"/>
                <a:gd name="T78" fmla="*/ 133 w 146"/>
                <a:gd name="T79" fmla="*/ 8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6" h="144">
                  <a:moveTo>
                    <a:pt x="143" y="70"/>
                  </a:moveTo>
                  <a:cubicBezTo>
                    <a:pt x="143" y="70"/>
                    <a:pt x="134" y="65"/>
                    <a:pt x="132" y="58"/>
                  </a:cubicBezTo>
                  <a:cubicBezTo>
                    <a:pt x="131" y="50"/>
                    <a:pt x="136" y="42"/>
                    <a:pt x="136" y="42"/>
                  </a:cubicBezTo>
                  <a:cubicBezTo>
                    <a:pt x="137" y="40"/>
                    <a:pt x="137" y="37"/>
                    <a:pt x="136" y="35"/>
                  </a:cubicBezTo>
                  <a:cubicBezTo>
                    <a:pt x="127" y="24"/>
                    <a:pt x="127" y="24"/>
                    <a:pt x="127" y="24"/>
                  </a:cubicBezTo>
                  <a:cubicBezTo>
                    <a:pt x="126" y="22"/>
                    <a:pt x="124" y="21"/>
                    <a:pt x="122" y="21"/>
                  </a:cubicBezTo>
                  <a:cubicBezTo>
                    <a:pt x="122" y="21"/>
                    <a:pt x="121" y="22"/>
                    <a:pt x="121" y="22"/>
                  </a:cubicBezTo>
                  <a:cubicBezTo>
                    <a:pt x="121" y="22"/>
                    <a:pt x="118" y="22"/>
                    <a:pt x="114" y="22"/>
                  </a:cubicBezTo>
                  <a:cubicBezTo>
                    <a:pt x="111" y="22"/>
                    <a:pt x="107" y="22"/>
                    <a:pt x="105" y="20"/>
                  </a:cubicBezTo>
                  <a:cubicBezTo>
                    <a:pt x="98" y="16"/>
                    <a:pt x="96" y="7"/>
                    <a:pt x="96" y="7"/>
                  </a:cubicBezTo>
                  <a:cubicBezTo>
                    <a:pt x="95" y="5"/>
                    <a:pt x="93" y="2"/>
                    <a:pt x="91" y="2"/>
                  </a:cubicBezTo>
                  <a:cubicBezTo>
                    <a:pt x="77" y="0"/>
                    <a:pt x="77" y="0"/>
                    <a:pt x="77" y="0"/>
                  </a:cubicBezTo>
                  <a:cubicBezTo>
                    <a:pt x="77" y="0"/>
                    <a:pt x="77" y="0"/>
                    <a:pt x="77" y="0"/>
                  </a:cubicBezTo>
                  <a:cubicBezTo>
                    <a:pt x="74" y="0"/>
                    <a:pt x="72" y="1"/>
                    <a:pt x="71" y="3"/>
                  </a:cubicBezTo>
                  <a:cubicBezTo>
                    <a:pt x="71" y="3"/>
                    <a:pt x="66" y="12"/>
                    <a:pt x="58" y="13"/>
                  </a:cubicBezTo>
                  <a:cubicBezTo>
                    <a:pt x="57" y="14"/>
                    <a:pt x="56" y="14"/>
                    <a:pt x="55" y="14"/>
                  </a:cubicBezTo>
                  <a:cubicBezTo>
                    <a:pt x="49" y="14"/>
                    <a:pt x="42" y="10"/>
                    <a:pt x="42" y="10"/>
                  </a:cubicBezTo>
                  <a:cubicBezTo>
                    <a:pt x="42" y="9"/>
                    <a:pt x="40" y="9"/>
                    <a:pt x="39" y="9"/>
                  </a:cubicBezTo>
                  <a:cubicBezTo>
                    <a:pt x="38" y="9"/>
                    <a:pt x="37" y="9"/>
                    <a:pt x="36" y="10"/>
                  </a:cubicBezTo>
                  <a:cubicBezTo>
                    <a:pt x="24" y="18"/>
                    <a:pt x="24" y="18"/>
                    <a:pt x="24" y="18"/>
                  </a:cubicBezTo>
                  <a:cubicBezTo>
                    <a:pt x="23" y="20"/>
                    <a:pt x="22" y="23"/>
                    <a:pt x="22" y="25"/>
                  </a:cubicBezTo>
                  <a:cubicBezTo>
                    <a:pt x="22" y="25"/>
                    <a:pt x="25" y="35"/>
                    <a:pt x="21" y="41"/>
                  </a:cubicBezTo>
                  <a:cubicBezTo>
                    <a:pt x="17" y="47"/>
                    <a:pt x="7" y="50"/>
                    <a:pt x="7" y="50"/>
                  </a:cubicBezTo>
                  <a:cubicBezTo>
                    <a:pt x="5" y="50"/>
                    <a:pt x="3" y="52"/>
                    <a:pt x="2" y="54"/>
                  </a:cubicBezTo>
                  <a:cubicBezTo>
                    <a:pt x="0" y="68"/>
                    <a:pt x="0" y="68"/>
                    <a:pt x="0" y="68"/>
                  </a:cubicBezTo>
                  <a:cubicBezTo>
                    <a:pt x="0" y="71"/>
                    <a:pt x="1" y="73"/>
                    <a:pt x="3" y="74"/>
                  </a:cubicBezTo>
                  <a:cubicBezTo>
                    <a:pt x="3" y="74"/>
                    <a:pt x="12" y="80"/>
                    <a:pt x="14" y="87"/>
                  </a:cubicBezTo>
                  <a:cubicBezTo>
                    <a:pt x="16" y="94"/>
                    <a:pt x="10" y="103"/>
                    <a:pt x="10" y="103"/>
                  </a:cubicBezTo>
                  <a:cubicBezTo>
                    <a:pt x="9" y="104"/>
                    <a:pt x="9" y="107"/>
                    <a:pt x="10" y="109"/>
                  </a:cubicBezTo>
                  <a:cubicBezTo>
                    <a:pt x="19" y="121"/>
                    <a:pt x="19" y="121"/>
                    <a:pt x="19" y="121"/>
                  </a:cubicBezTo>
                  <a:cubicBezTo>
                    <a:pt x="20" y="122"/>
                    <a:pt x="22" y="123"/>
                    <a:pt x="24" y="123"/>
                  </a:cubicBezTo>
                  <a:cubicBezTo>
                    <a:pt x="24" y="123"/>
                    <a:pt x="25" y="123"/>
                    <a:pt x="25" y="123"/>
                  </a:cubicBezTo>
                  <a:cubicBezTo>
                    <a:pt x="25" y="123"/>
                    <a:pt x="28" y="122"/>
                    <a:pt x="32" y="122"/>
                  </a:cubicBezTo>
                  <a:cubicBezTo>
                    <a:pt x="35" y="122"/>
                    <a:pt x="39" y="122"/>
                    <a:pt x="42" y="124"/>
                  </a:cubicBezTo>
                  <a:cubicBezTo>
                    <a:pt x="48" y="128"/>
                    <a:pt x="50" y="138"/>
                    <a:pt x="50" y="138"/>
                  </a:cubicBezTo>
                  <a:cubicBezTo>
                    <a:pt x="51" y="140"/>
                    <a:pt x="53" y="142"/>
                    <a:pt x="55" y="142"/>
                  </a:cubicBezTo>
                  <a:cubicBezTo>
                    <a:pt x="69" y="144"/>
                    <a:pt x="69" y="144"/>
                    <a:pt x="69" y="144"/>
                  </a:cubicBezTo>
                  <a:cubicBezTo>
                    <a:pt x="70" y="144"/>
                    <a:pt x="70" y="144"/>
                    <a:pt x="70" y="144"/>
                  </a:cubicBezTo>
                  <a:cubicBezTo>
                    <a:pt x="72" y="144"/>
                    <a:pt x="74" y="143"/>
                    <a:pt x="75" y="141"/>
                  </a:cubicBezTo>
                  <a:cubicBezTo>
                    <a:pt x="75" y="141"/>
                    <a:pt x="81" y="133"/>
                    <a:pt x="88" y="131"/>
                  </a:cubicBezTo>
                  <a:cubicBezTo>
                    <a:pt x="89" y="131"/>
                    <a:pt x="90" y="131"/>
                    <a:pt x="91" y="131"/>
                  </a:cubicBezTo>
                  <a:cubicBezTo>
                    <a:pt x="97" y="131"/>
                    <a:pt x="104" y="134"/>
                    <a:pt x="104" y="134"/>
                  </a:cubicBezTo>
                  <a:cubicBezTo>
                    <a:pt x="105" y="135"/>
                    <a:pt x="106" y="135"/>
                    <a:pt x="107" y="135"/>
                  </a:cubicBezTo>
                  <a:cubicBezTo>
                    <a:pt x="108" y="135"/>
                    <a:pt x="110" y="135"/>
                    <a:pt x="111" y="134"/>
                  </a:cubicBezTo>
                  <a:cubicBezTo>
                    <a:pt x="122" y="126"/>
                    <a:pt x="122" y="126"/>
                    <a:pt x="122" y="126"/>
                  </a:cubicBezTo>
                  <a:cubicBezTo>
                    <a:pt x="124" y="125"/>
                    <a:pt x="124" y="122"/>
                    <a:pt x="124" y="119"/>
                  </a:cubicBezTo>
                  <a:cubicBezTo>
                    <a:pt x="124" y="119"/>
                    <a:pt x="122" y="110"/>
                    <a:pt x="125" y="103"/>
                  </a:cubicBezTo>
                  <a:cubicBezTo>
                    <a:pt x="129" y="97"/>
                    <a:pt x="139" y="95"/>
                    <a:pt x="139" y="95"/>
                  </a:cubicBezTo>
                  <a:cubicBezTo>
                    <a:pt x="141" y="94"/>
                    <a:pt x="143" y="92"/>
                    <a:pt x="144" y="90"/>
                  </a:cubicBezTo>
                  <a:cubicBezTo>
                    <a:pt x="146" y="76"/>
                    <a:pt x="146" y="76"/>
                    <a:pt x="146" y="76"/>
                  </a:cubicBezTo>
                  <a:cubicBezTo>
                    <a:pt x="146" y="74"/>
                    <a:pt x="145" y="71"/>
                    <a:pt x="143" y="70"/>
                  </a:cubicBezTo>
                  <a:close/>
                  <a:moveTo>
                    <a:pt x="133" y="84"/>
                  </a:moveTo>
                  <a:cubicBezTo>
                    <a:pt x="128" y="86"/>
                    <a:pt x="120" y="90"/>
                    <a:pt x="115" y="97"/>
                  </a:cubicBezTo>
                  <a:cubicBezTo>
                    <a:pt x="111" y="105"/>
                    <a:pt x="111" y="114"/>
                    <a:pt x="112" y="119"/>
                  </a:cubicBezTo>
                  <a:cubicBezTo>
                    <a:pt x="107" y="122"/>
                    <a:pt x="107" y="122"/>
                    <a:pt x="107" y="122"/>
                  </a:cubicBezTo>
                  <a:cubicBezTo>
                    <a:pt x="103" y="121"/>
                    <a:pt x="97" y="119"/>
                    <a:pt x="91" y="119"/>
                  </a:cubicBezTo>
                  <a:cubicBezTo>
                    <a:pt x="89" y="119"/>
                    <a:pt x="87" y="119"/>
                    <a:pt x="85" y="119"/>
                  </a:cubicBezTo>
                  <a:cubicBezTo>
                    <a:pt x="76" y="121"/>
                    <a:pt x="70" y="128"/>
                    <a:pt x="67" y="132"/>
                  </a:cubicBezTo>
                  <a:cubicBezTo>
                    <a:pt x="61" y="131"/>
                    <a:pt x="61" y="131"/>
                    <a:pt x="61" y="131"/>
                  </a:cubicBezTo>
                  <a:cubicBezTo>
                    <a:pt x="59" y="126"/>
                    <a:pt x="55" y="118"/>
                    <a:pt x="48" y="114"/>
                  </a:cubicBezTo>
                  <a:cubicBezTo>
                    <a:pt x="43" y="111"/>
                    <a:pt x="38" y="110"/>
                    <a:pt x="32" y="110"/>
                  </a:cubicBezTo>
                  <a:cubicBezTo>
                    <a:pt x="30" y="110"/>
                    <a:pt x="28" y="110"/>
                    <a:pt x="26" y="110"/>
                  </a:cubicBezTo>
                  <a:cubicBezTo>
                    <a:pt x="22" y="105"/>
                    <a:pt x="22" y="105"/>
                    <a:pt x="22" y="105"/>
                  </a:cubicBezTo>
                  <a:cubicBezTo>
                    <a:pt x="25" y="101"/>
                    <a:pt x="28" y="92"/>
                    <a:pt x="26" y="84"/>
                  </a:cubicBezTo>
                  <a:cubicBezTo>
                    <a:pt x="23" y="75"/>
                    <a:pt x="17" y="69"/>
                    <a:pt x="13" y="66"/>
                  </a:cubicBezTo>
                  <a:cubicBezTo>
                    <a:pt x="14" y="60"/>
                    <a:pt x="14" y="60"/>
                    <a:pt x="14" y="60"/>
                  </a:cubicBezTo>
                  <a:cubicBezTo>
                    <a:pt x="18" y="58"/>
                    <a:pt x="27" y="55"/>
                    <a:pt x="31" y="47"/>
                  </a:cubicBezTo>
                  <a:cubicBezTo>
                    <a:pt x="36" y="40"/>
                    <a:pt x="35" y="31"/>
                    <a:pt x="35" y="26"/>
                  </a:cubicBezTo>
                  <a:cubicBezTo>
                    <a:pt x="40" y="22"/>
                    <a:pt x="40" y="22"/>
                    <a:pt x="40" y="22"/>
                  </a:cubicBezTo>
                  <a:cubicBezTo>
                    <a:pt x="43" y="24"/>
                    <a:pt x="49" y="26"/>
                    <a:pt x="55" y="26"/>
                  </a:cubicBezTo>
                  <a:cubicBezTo>
                    <a:pt x="57" y="26"/>
                    <a:pt x="59" y="25"/>
                    <a:pt x="61" y="25"/>
                  </a:cubicBezTo>
                  <a:cubicBezTo>
                    <a:pt x="70" y="23"/>
                    <a:pt x="76" y="16"/>
                    <a:pt x="79" y="12"/>
                  </a:cubicBezTo>
                  <a:cubicBezTo>
                    <a:pt x="85" y="13"/>
                    <a:pt x="85" y="13"/>
                    <a:pt x="85" y="13"/>
                  </a:cubicBezTo>
                  <a:cubicBezTo>
                    <a:pt x="87" y="18"/>
                    <a:pt x="91" y="26"/>
                    <a:pt x="98" y="30"/>
                  </a:cubicBezTo>
                  <a:cubicBezTo>
                    <a:pt x="103" y="33"/>
                    <a:pt x="108" y="34"/>
                    <a:pt x="114" y="34"/>
                  </a:cubicBezTo>
                  <a:cubicBezTo>
                    <a:pt x="116" y="34"/>
                    <a:pt x="118" y="34"/>
                    <a:pt x="120" y="34"/>
                  </a:cubicBezTo>
                  <a:cubicBezTo>
                    <a:pt x="124" y="39"/>
                    <a:pt x="124" y="39"/>
                    <a:pt x="124" y="39"/>
                  </a:cubicBezTo>
                  <a:cubicBezTo>
                    <a:pt x="121" y="44"/>
                    <a:pt x="119" y="52"/>
                    <a:pt x="121" y="60"/>
                  </a:cubicBezTo>
                  <a:cubicBezTo>
                    <a:pt x="123" y="69"/>
                    <a:pt x="129" y="75"/>
                    <a:pt x="133" y="78"/>
                  </a:cubicBezTo>
                  <a:lnTo>
                    <a:pt x="133" y="8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9" name="Freeform 169">
              <a:extLst>
                <a:ext uri="{FF2B5EF4-FFF2-40B4-BE49-F238E27FC236}">
                  <a16:creationId xmlns:a16="http://schemas.microsoft.com/office/drawing/2014/main" id="{CA6F7D9D-C102-C546-A422-858CAF9CCA90}"/>
                </a:ext>
              </a:extLst>
            </p:cNvPr>
            <p:cNvSpPr>
              <a:spLocks noEditPoints="1"/>
            </p:cNvSpPr>
            <p:nvPr/>
          </p:nvSpPr>
          <p:spPr bwMode="auto">
            <a:xfrm>
              <a:off x="1362580" y="2933812"/>
              <a:ext cx="149864" cy="129257"/>
            </a:xfrm>
            <a:custGeom>
              <a:avLst/>
              <a:gdLst>
                <a:gd name="T0" fmla="*/ 47 w 65"/>
                <a:gd name="T1" fmla="*/ 4 h 56"/>
                <a:gd name="T2" fmla="*/ 32 w 65"/>
                <a:gd name="T3" fmla="*/ 0 h 56"/>
                <a:gd name="T4" fmla="*/ 8 w 65"/>
                <a:gd name="T5" fmla="*/ 14 h 56"/>
                <a:gd name="T6" fmla="*/ 17 w 65"/>
                <a:gd name="T7" fmla="*/ 52 h 56"/>
                <a:gd name="T8" fmla="*/ 32 w 65"/>
                <a:gd name="T9" fmla="*/ 56 h 56"/>
                <a:gd name="T10" fmla="*/ 56 w 65"/>
                <a:gd name="T11" fmla="*/ 43 h 56"/>
                <a:gd name="T12" fmla="*/ 47 w 65"/>
                <a:gd name="T13" fmla="*/ 4 h 56"/>
                <a:gd name="T14" fmla="*/ 46 w 65"/>
                <a:gd name="T15" fmla="*/ 37 h 56"/>
                <a:gd name="T16" fmla="*/ 32 w 65"/>
                <a:gd name="T17" fmla="*/ 44 h 56"/>
                <a:gd name="T18" fmla="*/ 24 w 65"/>
                <a:gd name="T19" fmla="*/ 42 h 56"/>
                <a:gd name="T20" fmla="*/ 18 w 65"/>
                <a:gd name="T21" fmla="*/ 20 h 56"/>
                <a:gd name="T22" fmla="*/ 32 w 65"/>
                <a:gd name="T23" fmla="*/ 12 h 56"/>
                <a:gd name="T24" fmla="*/ 41 w 65"/>
                <a:gd name="T25" fmla="*/ 14 h 56"/>
                <a:gd name="T26" fmla="*/ 46 w 65"/>
                <a:gd name="T27"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56">
                  <a:moveTo>
                    <a:pt x="47" y="4"/>
                  </a:moveTo>
                  <a:cubicBezTo>
                    <a:pt x="42" y="1"/>
                    <a:pt x="37" y="0"/>
                    <a:pt x="32" y="0"/>
                  </a:cubicBezTo>
                  <a:cubicBezTo>
                    <a:pt x="22" y="0"/>
                    <a:pt x="13" y="5"/>
                    <a:pt x="8" y="14"/>
                  </a:cubicBezTo>
                  <a:cubicBezTo>
                    <a:pt x="0" y="27"/>
                    <a:pt x="4" y="44"/>
                    <a:pt x="17" y="52"/>
                  </a:cubicBezTo>
                  <a:cubicBezTo>
                    <a:pt x="22" y="55"/>
                    <a:pt x="27" y="56"/>
                    <a:pt x="32" y="56"/>
                  </a:cubicBezTo>
                  <a:cubicBezTo>
                    <a:pt x="42" y="56"/>
                    <a:pt x="51" y="52"/>
                    <a:pt x="56" y="43"/>
                  </a:cubicBezTo>
                  <a:cubicBezTo>
                    <a:pt x="65" y="29"/>
                    <a:pt x="60" y="12"/>
                    <a:pt x="47" y="4"/>
                  </a:cubicBezTo>
                  <a:close/>
                  <a:moveTo>
                    <a:pt x="46" y="37"/>
                  </a:moveTo>
                  <a:cubicBezTo>
                    <a:pt x="43" y="42"/>
                    <a:pt x="38" y="44"/>
                    <a:pt x="32" y="44"/>
                  </a:cubicBezTo>
                  <a:cubicBezTo>
                    <a:pt x="29" y="44"/>
                    <a:pt x="26" y="44"/>
                    <a:pt x="24" y="42"/>
                  </a:cubicBezTo>
                  <a:cubicBezTo>
                    <a:pt x="16" y="37"/>
                    <a:pt x="13" y="27"/>
                    <a:pt x="18" y="20"/>
                  </a:cubicBezTo>
                  <a:cubicBezTo>
                    <a:pt x="21" y="15"/>
                    <a:pt x="26" y="12"/>
                    <a:pt x="32" y="12"/>
                  </a:cubicBezTo>
                  <a:cubicBezTo>
                    <a:pt x="35" y="12"/>
                    <a:pt x="38" y="13"/>
                    <a:pt x="41" y="14"/>
                  </a:cubicBezTo>
                  <a:cubicBezTo>
                    <a:pt x="48" y="19"/>
                    <a:pt x="51" y="29"/>
                    <a:pt x="46"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61" name="Freeform 260">
            <a:extLst>
              <a:ext uri="{FF2B5EF4-FFF2-40B4-BE49-F238E27FC236}">
                <a16:creationId xmlns:a16="http://schemas.microsoft.com/office/drawing/2014/main" id="{89F277C3-E987-BF4D-972B-39B44F9E9680}"/>
              </a:ext>
            </a:extLst>
          </p:cNvPr>
          <p:cNvSpPr/>
          <p:nvPr/>
        </p:nvSpPr>
        <p:spPr>
          <a:xfrm>
            <a:off x="11388524" y="5327007"/>
            <a:ext cx="175193" cy="213516"/>
          </a:xfrm>
          <a:custGeom>
            <a:avLst/>
            <a:gdLst>
              <a:gd name="connsiteX0" fmla="*/ 95028 w 185419"/>
              <a:gd name="connsiteY0" fmla="*/ 2644 h 225980"/>
              <a:gd name="connsiteX1" fmla="*/ 31290 w 185419"/>
              <a:gd name="connsiteY1" fmla="*/ 14232 h 225980"/>
              <a:gd name="connsiteX2" fmla="*/ 10893 w 185419"/>
              <a:gd name="connsiteY2" fmla="*/ 27560 h 225980"/>
              <a:gd name="connsiteX3" fmla="*/ 2607 w 185419"/>
              <a:gd name="connsiteY3" fmla="*/ 46159 h 225980"/>
              <a:gd name="connsiteX4" fmla="*/ 2607 w 185419"/>
              <a:gd name="connsiteY4" fmla="*/ 184587 h 225980"/>
              <a:gd name="connsiteX5" fmla="*/ 10893 w 185419"/>
              <a:gd name="connsiteY5" fmla="*/ 203129 h 225980"/>
              <a:gd name="connsiteX6" fmla="*/ 31290 w 185419"/>
              <a:gd name="connsiteY6" fmla="*/ 216514 h 225980"/>
              <a:gd name="connsiteX7" fmla="*/ 95028 w 185419"/>
              <a:gd name="connsiteY7" fmla="*/ 228103 h 225980"/>
              <a:gd name="connsiteX8" fmla="*/ 158766 w 185419"/>
              <a:gd name="connsiteY8" fmla="*/ 216514 h 225980"/>
              <a:gd name="connsiteX9" fmla="*/ 179162 w 185419"/>
              <a:gd name="connsiteY9" fmla="*/ 203129 h 225980"/>
              <a:gd name="connsiteX10" fmla="*/ 187448 w 185419"/>
              <a:gd name="connsiteY10" fmla="*/ 184587 h 225980"/>
              <a:gd name="connsiteX11" fmla="*/ 187448 w 185419"/>
              <a:gd name="connsiteY11" fmla="*/ 46044 h 225980"/>
              <a:gd name="connsiteX12" fmla="*/ 179162 w 185419"/>
              <a:gd name="connsiteY12" fmla="*/ 27444 h 225980"/>
              <a:gd name="connsiteX13" fmla="*/ 158766 w 185419"/>
              <a:gd name="connsiteY13" fmla="*/ 14232 h 225980"/>
              <a:gd name="connsiteX14" fmla="*/ 95028 w 185419"/>
              <a:gd name="connsiteY14" fmla="*/ 2644 h 225980"/>
              <a:gd name="connsiteX15" fmla="*/ 95028 w 185419"/>
              <a:gd name="connsiteY15" fmla="*/ 12900 h 225980"/>
              <a:gd name="connsiteX16" fmla="*/ 154594 w 185419"/>
              <a:gd name="connsiteY16" fmla="*/ 23503 h 225980"/>
              <a:gd name="connsiteX17" fmla="*/ 171687 w 185419"/>
              <a:gd name="connsiteY17" fmla="*/ 34571 h 225980"/>
              <a:gd name="connsiteX18" fmla="*/ 173812 w 185419"/>
              <a:gd name="connsiteY18" fmla="*/ 55276 h 225980"/>
              <a:gd name="connsiteX19" fmla="*/ 171687 w 185419"/>
              <a:gd name="connsiteY19" fmla="*/ 57401 h 225980"/>
              <a:gd name="connsiteX20" fmla="*/ 154594 w 185419"/>
              <a:gd name="connsiteY20" fmla="*/ 68468 h 225980"/>
              <a:gd name="connsiteX21" fmla="*/ 95028 w 185419"/>
              <a:gd name="connsiteY21" fmla="*/ 79419 h 225980"/>
              <a:gd name="connsiteX22" fmla="*/ 35462 w 185419"/>
              <a:gd name="connsiteY22" fmla="*/ 68526 h 225980"/>
              <a:gd name="connsiteX23" fmla="*/ 18368 w 185419"/>
              <a:gd name="connsiteY23" fmla="*/ 57458 h 225980"/>
              <a:gd name="connsiteX24" fmla="*/ 16243 w 185419"/>
              <a:gd name="connsiteY24" fmla="*/ 36753 h 225980"/>
              <a:gd name="connsiteX25" fmla="*/ 18368 w 185419"/>
              <a:gd name="connsiteY25" fmla="*/ 34629 h 225980"/>
              <a:gd name="connsiteX26" fmla="*/ 35462 w 185419"/>
              <a:gd name="connsiteY26" fmla="*/ 23561 h 225980"/>
              <a:gd name="connsiteX27" fmla="*/ 95028 w 185419"/>
              <a:gd name="connsiteY27" fmla="*/ 12668 h 225980"/>
              <a:gd name="connsiteX28" fmla="*/ 12921 w 185419"/>
              <a:gd name="connsiteY28" fmla="*/ 66382 h 225980"/>
              <a:gd name="connsiteX29" fmla="*/ 31290 w 185419"/>
              <a:gd name="connsiteY29" fmla="*/ 77971 h 225980"/>
              <a:gd name="connsiteX30" fmla="*/ 95028 w 185419"/>
              <a:gd name="connsiteY30" fmla="*/ 89559 h 225980"/>
              <a:gd name="connsiteX31" fmla="*/ 158766 w 185419"/>
              <a:gd name="connsiteY31" fmla="*/ 77971 h 225980"/>
              <a:gd name="connsiteX32" fmla="*/ 177134 w 185419"/>
              <a:gd name="connsiteY32" fmla="*/ 66382 h 225980"/>
              <a:gd name="connsiteX33" fmla="*/ 177134 w 185419"/>
              <a:gd name="connsiteY33" fmla="*/ 92109 h 225980"/>
              <a:gd name="connsiteX34" fmla="*/ 171687 w 185419"/>
              <a:gd name="connsiteY34" fmla="*/ 103698 h 225980"/>
              <a:gd name="connsiteX35" fmla="*/ 154594 w 185419"/>
              <a:gd name="connsiteY35" fmla="*/ 114765 h 225980"/>
              <a:gd name="connsiteX36" fmla="*/ 95028 w 185419"/>
              <a:gd name="connsiteY36" fmla="*/ 125600 h 225980"/>
              <a:gd name="connsiteX37" fmla="*/ 35462 w 185419"/>
              <a:gd name="connsiteY37" fmla="*/ 114707 h 225980"/>
              <a:gd name="connsiteX38" fmla="*/ 18368 w 185419"/>
              <a:gd name="connsiteY38" fmla="*/ 103640 h 225980"/>
              <a:gd name="connsiteX39" fmla="*/ 12921 w 185419"/>
              <a:gd name="connsiteY39" fmla="*/ 92051 h 225980"/>
              <a:gd name="connsiteX40" fmla="*/ 12921 w 185419"/>
              <a:gd name="connsiteY40" fmla="*/ 112737 h 225980"/>
              <a:gd name="connsiteX41" fmla="*/ 31290 w 185419"/>
              <a:gd name="connsiteY41" fmla="*/ 124326 h 225980"/>
              <a:gd name="connsiteX42" fmla="*/ 95028 w 185419"/>
              <a:gd name="connsiteY42" fmla="*/ 135914 h 225980"/>
              <a:gd name="connsiteX43" fmla="*/ 158766 w 185419"/>
              <a:gd name="connsiteY43" fmla="*/ 124326 h 225980"/>
              <a:gd name="connsiteX44" fmla="*/ 177134 w 185419"/>
              <a:gd name="connsiteY44" fmla="*/ 112737 h 225980"/>
              <a:gd name="connsiteX45" fmla="*/ 177134 w 185419"/>
              <a:gd name="connsiteY45" fmla="*/ 138464 h 225980"/>
              <a:gd name="connsiteX46" fmla="*/ 171687 w 185419"/>
              <a:gd name="connsiteY46" fmla="*/ 150053 h 225980"/>
              <a:gd name="connsiteX47" fmla="*/ 154594 w 185419"/>
              <a:gd name="connsiteY47" fmla="*/ 161120 h 225980"/>
              <a:gd name="connsiteX48" fmla="*/ 95028 w 185419"/>
              <a:gd name="connsiteY48" fmla="*/ 171781 h 225980"/>
              <a:gd name="connsiteX49" fmla="*/ 35462 w 185419"/>
              <a:gd name="connsiteY49" fmla="*/ 160888 h 225980"/>
              <a:gd name="connsiteX50" fmla="*/ 18368 w 185419"/>
              <a:gd name="connsiteY50" fmla="*/ 149821 h 225980"/>
              <a:gd name="connsiteX51" fmla="*/ 12921 w 185419"/>
              <a:gd name="connsiteY51" fmla="*/ 138232 h 225980"/>
              <a:gd name="connsiteX52" fmla="*/ 12921 w 185419"/>
              <a:gd name="connsiteY52" fmla="*/ 112737 h 225980"/>
              <a:gd name="connsiteX53" fmla="*/ 12921 w 185419"/>
              <a:gd name="connsiteY53" fmla="*/ 159092 h 225980"/>
              <a:gd name="connsiteX54" fmla="*/ 31290 w 185419"/>
              <a:gd name="connsiteY54" fmla="*/ 170680 h 225980"/>
              <a:gd name="connsiteX55" fmla="*/ 95028 w 185419"/>
              <a:gd name="connsiteY55" fmla="*/ 182269 h 225980"/>
              <a:gd name="connsiteX56" fmla="*/ 158766 w 185419"/>
              <a:gd name="connsiteY56" fmla="*/ 170680 h 225980"/>
              <a:gd name="connsiteX57" fmla="*/ 177134 w 185419"/>
              <a:gd name="connsiteY57" fmla="*/ 159092 h 225980"/>
              <a:gd name="connsiteX58" fmla="*/ 177134 w 185419"/>
              <a:gd name="connsiteY58" fmla="*/ 184587 h 225980"/>
              <a:gd name="connsiteX59" fmla="*/ 171687 w 185419"/>
              <a:gd name="connsiteY59" fmla="*/ 196176 h 225980"/>
              <a:gd name="connsiteX60" fmla="*/ 154710 w 185419"/>
              <a:gd name="connsiteY60" fmla="*/ 207243 h 225980"/>
              <a:gd name="connsiteX61" fmla="*/ 95028 w 185419"/>
              <a:gd name="connsiteY61" fmla="*/ 217963 h 225980"/>
              <a:gd name="connsiteX62" fmla="*/ 35462 w 185419"/>
              <a:gd name="connsiteY62" fmla="*/ 207069 h 225980"/>
              <a:gd name="connsiteX63" fmla="*/ 18368 w 185419"/>
              <a:gd name="connsiteY63" fmla="*/ 196002 h 225980"/>
              <a:gd name="connsiteX64" fmla="*/ 12921 w 185419"/>
              <a:gd name="connsiteY64" fmla="*/ 184413 h 225980"/>
              <a:gd name="connsiteX65" fmla="*/ 12921 w 185419"/>
              <a:gd name="connsiteY65" fmla="*/ 159092 h 22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85419" h="225980">
                <a:moveTo>
                  <a:pt x="95028" y="2644"/>
                </a:moveTo>
                <a:cubicBezTo>
                  <a:pt x="73219" y="2183"/>
                  <a:pt x="51540" y="6124"/>
                  <a:pt x="31290" y="14232"/>
                </a:cubicBezTo>
                <a:cubicBezTo>
                  <a:pt x="23693" y="17314"/>
                  <a:pt x="16767" y="21840"/>
                  <a:pt x="10893" y="27560"/>
                </a:cubicBezTo>
                <a:cubicBezTo>
                  <a:pt x="5820" y="32448"/>
                  <a:pt x="2849" y="39119"/>
                  <a:pt x="2607" y="46159"/>
                </a:cubicBezTo>
                <a:lnTo>
                  <a:pt x="2607" y="184587"/>
                </a:lnTo>
                <a:cubicBezTo>
                  <a:pt x="2845" y="191612"/>
                  <a:pt x="5819" y="198266"/>
                  <a:pt x="10893" y="203129"/>
                </a:cubicBezTo>
                <a:cubicBezTo>
                  <a:pt x="16767" y="208862"/>
                  <a:pt x="23693" y="213407"/>
                  <a:pt x="31290" y="216514"/>
                </a:cubicBezTo>
                <a:cubicBezTo>
                  <a:pt x="51540" y="224623"/>
                  <a:pt x="73219" y="228564"/>
                  <a:pt x="95028" y="228103"/>
                </a:cubicBezTo>
                <a:cubicBezTo>
                  <a:pt x="116837" y="228564"/>
                  <a:pt x="138515" y="224623"/>
                  <a:pt x="158766" y="216514"/>
                </a:cubicBezTo>
                <a:cubicBezTo>
                  <a:pt x="166363" y="213407"/>
                  <a:pt x="173288" y="208862"/>
                  <a:pt x="179162" y="203129"/>
                </a:cubicBezTo>
                <a:cubicBezTo>
                  <a:pt x="184237" y="198266"/>
                  <a:pt x="187210" y="191612"/>
                  <a:pt x="187448" y="184587"/>
                </a:cubicBezTo>
                <a:lnTo>
                  <a:pt x="187448" y="46044"/>
                </a:lnTo>
                <a:cubicBezTo>
                  <a:pt x="187201" y="39004"/>
                  <a:pt x="184230" y="32335"/>
                  <a:pt x="179162" y="27444"/>
                </a:cubicBezTo>
                <a:cubicBezTo>
                  <a:pt x="173279" y="21766"/>
                  <a:pt x="166353" y="17280"/>
                  <a:pt x="158766" y="14232"/>
                </a:cubicBezTo>
                <a:cubicBezTo>
                  <a:pt x="138515" y="6124"/>
                  <a:pt x="116837" y="2183"/>
                  <a:pt x="95028" y="2644"/>
                </a:cubicBezTo>
                <a:close/>
                <a:moveTo>
                  <a:pt x="95028" y="12900"/>
                </a:moveTo>
                <a:cubicBezTo>
                  <a:pt x="115391" y="12435"/>
                  <a:pt x="135642" y="16040"/>
                  <a:pt x="154594" y="23503"/>
                </a:cubicBezTo>
                <a:cubicBezTo>
                  <a:pt x="160939" y="26080"/>
                  <a:pt x="166739" y="29836"/>
                  <a:pt x="171687" y="34571"/>
                </a:cubicBezTo>
                <a:cubicBezTo>
                  <a:pt x="177991" y="39702"/>
                  <a:pt x="178943" y="48971"/>
                  <a:pt x="173812" y="55276"/>
                </a:cubicBezTo>
                <a:cubicBezTo>
                  <a:pt x="173178" y="56055"/>
                  <a:pt x="172466" y="56767"/>
                  <a:pt x="171687" y="57401"/>
                </a:cubicBezTo>
                <a:cubicBezTo>
                  <a:pt x="166739" y="62136"/>
                  <a:pt x="160939" y="65891"/>
                  <a:pt x="154594" y="68468"/>
                </a:cubicBezTo>
                <a:cubicBezTo>
                  <a:pt x="135667" y="76053"/>
                  <a:pt x="115415" y="79777"/>
                  <a:pt x="95028" y="79419"/>
                </a:cubicBezTo>
                <a:cubicBezTo>
                  <a:pt x="74645" y="79795"/>
                  <a:pt x="54392" y="76091"/>
                  <a:pt x="35462" y="68526"/>
                </a:cubicBezTo>
                <a:cubicBezTo>
                  <a:pt x="29116" y="65949"/>
                  <a:pt x="23316" y="62194"/>
                  <a:pt x="18368" y="57458"/>
                </a:cubicBezTo>
                <a:cubicBezTo>
                  <a:pt x="12064" y="52328"/>
                  <a:pt x="11112" y="43058"/>
                  <a:pt x="16243" y="36753"/>
                </a:cubicBezTo>
                <a:cubicBezTo>
                  <a:pt x="16877" y="35975"/>
                  <a:pt x="17589" y="35263"/>
                  <a:pt x="18368" y="34629"/>
                </a:cubicBezTo>
                <a:cubicBezTo>
                  <a:pt x="23316" y="29894"/>
                  <a:pt x="29116" y="26138"/>
                  <a:pt x="35462" y="23561"/>
                </a:cubicBezTo>
                <a:cubicBezTo>
                  <a:pt x="54393" y="15999"/>
                  <a:pt x="74645" y="12295"/>
                  <a:pt x="95028" y="12668"/>
                </a:cubicBezTo>
                <a:close/>
                <a:moveTo>
                  <a:pt x="12921" y="66382"/>
                </a:moveTo>
                <a:cubicBezTo>
                  <a:pt x="18376" y="71215"/>
                  <a:pt x="24579" y="75129"/>
                  <a:pt x="31290" y="77971"/>
                </a:cubicBezTo>
                <a:cubicBezTo>
                  <a:pt x="51540" y="86079"/>
                  <a:pt x="73219" y="90021"/>
                  <a:pt x="95028" y="89559"/>
                </a:cubicBezTo>
                <a:cubicBezTo>
                  <a:pt x="116837" y="90021"/>
                  <a:pt x="138515" y="86079"/>
                  <a:pt x="158766" y="77971"/>
                </a:cubicBezTo>
                <a:cubicBezTo>
                  <a:pt x="165476" y="75128"/>
                  <a:pt x="171679" y="71214"/>
                  <a:pt x="177134" y="66382"/>
                </a:cubicBezTo>
                <a:lnTo>
                  <a:pt x="177134" y="92109"/>
                </a:lnTo>
                <a:cubicBezTo>
                  <a:pt x="176957" y="96548"/>
                  <a:pt x="174993" y="100729"/>
                  <a:pt x="171687" y="103698"/>
                </a:cubicBezTo>
                <a:cubicBezTo>
                  <a:pt x="166739" y="108433"/>
                  <a:pt x="160939" y="112188"/>
                  <a:pt x="154594" y="114765"/>
                </a:cubicBezTo>
                <a:cubicBezTo>
                  <a:pt x="135659" y="122310"/>
                  <a:pt x="115407" y="125994"/>
                  <a:pt x="95028" y="125600"/>
                </a:cubicBezTo>
                <a:cubicBezTo>
                  <a:pt x="74645" y="125976"/>
                  <a:pt x="54392" y="122273"/>
                  <a:pt x="35462" y="114707"/>
                </a:cubicBezTo>
                <a:cubicBezTo>
                  <a:pt x="29116" y="112130"/>
                  <a:pt x="23316" y="108375"/>
                  <a:pt x="18368" y="103640"/>
                </a:cubicBezTo>
                <a:cubicBezTo>
                  <a:pt x="15062" y="100671"/>
                  <a:pt x="13098" y="96491"/>
                  <a:pt x="12921" y="92051"/>
                </a:cubicBezTo>
                <a:close/>
                <a:moveTo>
                  <a:pt x="12921" y="112737"/>
                </a:moveTo>
                <a:cubicBezTo>
                  <a:pt x="18376" y="117569"/>
                  <a:pt x="24580" y="121483"/>
                  <a:pt x="31290" y="124326"/>
                </a:cubicBezTo>
                <a:cubicBezTo>
                  <a:pt x="51540" y="132434"/>
                  <a:pt x="73219" y="136375"/>
                  <a:pt x="95028" y="135914"/>
                </a:cubicBezTo>
                <a:cubicBezTo>
                  <a:pt x="116837" y="136375"/>
                  <a:pt x="138515" y="132434"/>
                  <a:pt x="158766" y="124326"/>
                </a:cubicBezTo>
                <a:cubicBezTo>
                  <a:pt x="165476" y="121483"/>
                  <a:pt x="171679" y="117569"/>
                  <a:pt x="177134" y="112737"/>
                </a:cubicBezTo>
                <a:lnTo>
                  <a:pt x="177134" y="138464"/>
                </a:lnTo>
                <a:cubicBezTo>
                  <a:pt x="176957" y="142903"/>
                  <a:pt x="174993" y="147083"/>
                  <a:pt x="171687" y="150053"/>
                </a:cubicBezTo>
                <a:cubicBezTo>
                  <a:pt x="166739" y="154788"/>
                  <a:pt x="160939" y="158543"/>
                  <a:pt x="154594" y="161120"/>
                </a:cubicBezTo>
                <a:cubicBezTo>
                  <a:pt x="135647" y="168606"/>
                  <a:pt x="115395" y="172231"/>
                  <a:pt x="95028" y="171781"/>
                </a:cubicBezTo>
                <a:cubicBezTo>
                  <a:pt x="74645" y="172157"/>
                  <a:pt x="54392" y="168454"/>
                  <a:pt x="35462" y="160888"/>
                </a:cubicBezTo>
                <a:cubicBezTo>
                  <a:pt x="29116" y="158311"/>
                  <a:pt x="23316" y="154556"/>
                  <a:pt x="18368" y="149821"/>
                </a:cubicBezTo>
                <a:cubicBezTo>
                  <a:pt x="15062" y="146852"/>
                  <a:pt x="13098" y="142672"/>
                  <a:pt x="12921" y="138232"/>
                </a:cubicBezTo>
                <a:lnTo>
                  <a:pt x="12921" y="112737"/>
                </a:lnTo>
                <a:close/>
                <a:moveTo>
                  <a:pt x="12921" y="159092"/>
                </a:moveTo>
                <a:cubicBezTo>
                  <a:pt x="18376" y="163924"/>
                  <a:pt x="24580" y="167838"/>
                  <a:pt x="31290" y="170680"/>
                </a:cubicBezTo>
                <a:cubicBezTo>
                  <a:pt x="51540" y="178789"/>
                  <a:pt x="73219" y="182730"/>
                  <a:pt x="95028" y="182269"/>
                </a:cubicBezTo>
                <a:cubicBezTo>
                  <a:pt x="116837" y="182730"/>
                  <a:pt x="138515" y="178789"/>
                  <a:pt x="158766" y="170680"/>
                </a:cubicBezTo>
                <a:cubicBezTo>
                  <a:pt x="165476" y="167838"/>
                  <a:pt x="171679" y="163924"/>
                  <a:pt x="177134" y="159092"/>
                </a:cubicBezTo>
                <a:lnTo>
                  <a:pt x="177134" y="184587"/>
                </a:lnTo>
                <a:cubicBezTo>
                  <a:pt x="176957" y="189027"/>
                  <a:pt x="174993" y="193207"/>
                  <a:pt x="171687" y="196176"/>
                </a:cubicBezTo>
                <a:cubicBezTo>
                  <a:pt x="166781" y="200907"/>
                  <a:pt x="161019" y="204663"/>
                  <a:pt x="154710" y="207243"/>
                </a:cubicBezTo>
                <a:cubicBezTo>
                  <a:pt x="135727" y="214752"/>
                  <a:pt x="115437" y="218397"/>
                  <a:pt x="95028" y="217963"/>
                </a:cubicBezTo>
                <a:cubicBezTo>
                  <a:pt x="74645" y="218339"/>
                  <a:pt x="54392" y="214635"/>
                  <a:pt x="35462" y="207069"/>
                </a:cubicBezTo>
                <a:cubicBezTo>
                  <a:pt x="29116" y="204492"/>
                  <a:pt x="23316" y="200737"/>
                  <a:pt x="18368" y="196002"/>
                </a:cubicBezTo>
                <a:cubicBezTo>
                  <a:pt x="15062" y="193033"/>
                  <a:pt x="13098" y="188853"/>
                  <a:pt x="12921" y="184413"/>
                </a:cubicBezTo>
                <a:lnTo>
                  <a:pt x="12921" y="159092"/>
                </a:lnTo>
                <a:close/>
              </a:path>
            </a:pathLst>
          </a:custGeom>
          <a:solidFill>
            <a:schemeClr val="tx1"/>
          </a:solidFill>
          <a:ln w="5715" cap="flat">
            <a:noFill/>
            <a:prstDash val="solid"/>
            <a:miter/>
          </a:ln>
        </p:spPr>
        <p:txBody>
          <a:bodyPr rtlCol="0" anchor="ctr"/>
          <a:lstStyle/>
          <a:p>
            <a:endParaRPr lang="en-US" dirty="0">
              <a:latin typeface="Arial" panose="020B0604020202020204" pitchFamily="34" charset="0"/>
            </a:endParaRPr>
          </a:p>
        </p:txBody>
      </p:sp>
      <p:sp>
        <p:nvSpPr>
          <p:cNvPr id="263" name="Freeform 166">
            <a:extLst>
              <a:ext uri="{FF2B5EF4-FFF2-40B4-BE49-F238E27FC236}">
                <a16:creationId xmlns:a16="http://schemas.microsoft.com/office/drawing/2014/main" id="{0C61EBE8-D5BB-5245-822F-215A76DCEEF5}"/>
              </a:ext>
            </a:extLst>
          </p:cNvPr>
          <p:cNvSpPr>
            <a:spLocks noEditPoints="1"/>
          </p:cNvSpPr>
          <p:nvPr/>
        </p:nvSpPr>
        <p:spPr bwMode="auto">
          <a:xfrm>
            <a:off x="11291878" y="5250931"/>
            <a:ext cx="375237" cy="373992"/>
          </a:xfrm>
          <a:custGeom>
            <a:avLst/>
            <a:gdLst>
              <a:gd name="T0" fmla="*/ 232 w 246"/>
              <a:gd name="T1" fmla="*/ 82 h 244"/>
              <a:gd name="T2" fmla="*/ 216 w 246"/>
              <a:gd name="T3" fmla="*/ 54 h 244"/>
              <a:gd name="T4" fmla="*/ 208 w 246"/>
              <a:gd name="T5" fmla="*/ 34 h 244"/>
              <a:gd name="T6" fmla="*/ 193 w 246"/>
              <a:gd name="T7" fmla="*/ 25 h 244"/>
              <a:gd name="T8" fmla="*/ 176 w 246"/>
              <a:gd name="T9" fmla="*/ 29 h 244"/>
              <a:gd name="T10" fmla="*/ 158 w 246"/>
              <a:gd name="T11" fmla="*/ 12 h 244"/>
              <a:gd name="T12" fmla="*/ 130 w 246"/>
              <a:gd name="T13" fmla="*/ 0 h 244"/>
              <a:gd name="T14" fmla="*/ 119 w 246"/>
              <a:gd name="T15" fmla="*/ 7 h 244"/>
              <a:gd name="T16" fmla="*/ 101 w 246"/>
              <a:gd name="T17" fmla="*/ 19 h 244"/>
              <a:gd name="T18" fmla="*/ 78 w 246"/>
              <a:gd name="T19" fmla="*/ 10 h 244"/>
              <a:gd name="T20" fmla="*/ 56 w 246"/>
              <a:gd name="T21" fmla="*/ 20 h 244"/>
              <a:gd name="T22" fmla="*/ 47 w 246"/>
              <a:gd name="T23" fmla="*/ 50 h 244"/>
              <a:gd name="T24" fmla="*/ 29 w 246"/>
              <a:gd name="T25" fmla="*/ 55 h 244"/>
              <a:gd name="T26" fmla="*/ 17 w 246"/>
              <a:gd name="T27" fmla="*/ 61 h 244"/>
              <a:gd name="T28" fmla="*/ 11 w 246"/>
              <a:gd name="T29" fmla="*/ 91 h 244"/>
              <a:gd name="T30" fmla="*/ 7 w 246"/>
              <a:gd name="T31" fmla="*/ 123 h 244"/>
              <a:gd name="T32" fmla="*/ 4 w 246"/>
              <a:gd name="T33" fmla="*/ 153 h 244"/>
              <a:gd name="T34" fmla="*/ 30 w 246"/>
              <a:gd name="T35" fmla="*/ 172 h 244"/>
              <a:gd name="T36" fmla="*/ 31 w 246"/>
              <a:gd name="T37" fmla="*/ 204 h 244"/>
              <a:gd name="T38" fmla="*/ 45 w 246"/>
              <a:gd name="T39" fmla="*/ 217 h 244"/>
              <a:gd name="T40" fmla="*/ 58 w 246"/>
              <a:gd name="T41" fmla="*/ 218 h 244"/>
              <a:gd name="T42" fmla="*/ 77 w 246"/>
              <a:gd name="T43" fmla="*/ 217 h 244"/>
              <a:gd name="T44" fmla="*/ 97 w 246"/>
              <a:gd name="T45" fmla="*/ 241 h 244"/>
              <a:gd name="T46" fmla="*/ 116 w 246"/>
              <a:gd name="T47" fmla="*/ 244 h 244"/>
              <a:gd name="T48" fmla="*/ 142 w 246"/>
              <a:gd name="T49" fmla="*/ 225 h 244"/>
              <a:gd name="T50" fmla="*/ 159 w 246"/>
              <a:gd name="T51" fmla="*/ 231 h 244"/>
              <a:gd name="T52" fmla="*/ 173 w 246"/>
              <a:gd name="T53" fmla="*/ 234 h 244"/>
              <a:gd name="T54" fmla="*/ 194 w 246"/>
              <a:gd name="T55" fmla="*/ 213 h 244"/>
              <a:gd name="T56" fmla="*/ 214 w 246"/>
              <a:gd name="T57" fmla="*/ 189 h 244"/>
              <a:gd name="T58" fmla="*/ 219 w 246"/>
              <a:gd name="T59" fmla="*/ 189 h 244"/>
              <a:gd name="T60" fmla="*/ 237 w 246"/>
              <a:gd name="T61" fmla="*/ 166 h 244"/>
              <a:gd name="T62" fmla="*/ 228 w 246"/>
              <a:gd name="T63" fmla="*/ 136 h 244"/>
              <a:gd name="T64" fmla="*/ 245 w 246"/>
              <a:gd name="T65" fmla="*/ 110 h 244"/>
              <a:gd name="T66" fmla="*/ 233 w 246"/>
              <a:gd name="T67" fmla="*/ 111 h 244"/>
              <a:gd name="T68" fmla="*/ 226 w 246"/>
              <a:gd name="T69" fmla="*/ 162 h 244"/>
              <a:gd name="T70" fmla="*/ 219 w 246"/>
              <a:gd name="T71" fmla="*/ 177 h 244"/>
              <a:gd name="T72" fmla="*/ 214 w 246"/>
              <a:gd name="T73" fmla="*/ 177 h 244"/>
              <a:gd name="T74" fmla="*/ 183 w 246"/>
              <a:gd name="T75" fmla="*/ 215 h 244"/>
              <a:gd name="T76" fmla="*/ 168 w 246"/>
              <a:gd name="T77" fmla="*/ 223 h 244"/>
              <a:gd name="T78" fmla="*/ 145 w 246"/>
              <a:gd name="T79" fmla="*/ 213 h 244"/>
              <a:gd name="T80" fmla="*/ 116 w 246"/>
              <a:gd name="T81" fmla="*/ 232 h 244"/>
              <a:gd name="T82" fmla="*/ 100 w 246"/>
              <a:gd name="T83" fmla="*/ 230 h 244"/>
              <a:gd name="T84" fmla="*/ 82 w 246"/>
              <a:gd name="T85" fmla="*/ 206 h 244"/>
              <a:gd name="T86" fmla="*/ 53 w 246"/>
              <a:gd name="T87" fmla="*/ 207 h 244"/>
              <a:gd name="T88" fmla="*/ 52 w 246"/>
              <a:gd name="T89" fmla="*/ 207 h 244"/>
              <a:gd name="T90" fmla="*/ 40 w 246"/>
              <a:gd name="T91" fmla="*/ 196 h 244"/>
              <a:gd name="T92" fmla="*/ 40 w 246"/>
              <a:gd name="T93" fmla="*/ 166 h 244"/>
              <a:gd name="T94" fmla="*/ 16 w 246"/>
              <a:gd name="T95" fmla="*/ 150 h 244"/>
              <a:gd name="T96" fmla="*/ 13 w 246"/>
              <a:gd name="T97" fmla="*/ 133 h 244"/>
              <a:gd name="T98" fmla="*/ 20 w 246"/>
              <a:gd name="T99" fmla="*/ 82 h 244"/>
              <a:gd name="T100" fmla="*/ 27 w 246"/>
              <a:gd name="T101" fmla="*/ 67 h 244"/>
              <a:gd name="T102" fmla="*/ 31 w 246"/>
              <a:gd name="T103" fmla="*/ 67 h 244"/>
              <a:gd name="T104" fmla="*/ 63 w 246"/>
              <a:gd name="T105" fmla="*/ 30 h 244"/>
              <a:gd name="T106" fmla="*/ 78 w 246"/>
              <a:gd name="T107" fmla="*/ 22 h 244"/>
              <a:gd name="T108" fmla="*/ 101 w 246"/>
              <a:gd name="T109" fmla="*/ 31 h 244"/>
              <a:gd name="T110" fmla="*/ 129 w 246"/>
              <a:gd name="T111" fmla="*/ 12 h 244"/>
              <a:gd name="T112" fmla="*/ 146 w 246"/>
              <a:gd name="T113" fmla="*/ 15 h 244"/>
              <a:gd name="T114" fmla="*/ 163 w 246"/>
              <a:gd name="T115" fmla="*/ 38 h 244"/>
              <a:gd name="T116" fmla="*/ 193 w 246"/>
              <a:gd name="T117" fmla="*/ 37 h 244"/>
              <a:gd name="T118" fmla="*/ 194 w 246"/>
              <a:gd name="T119" fmla="*/ 37 h 244"/>
              <a:gd name="T120" fmla="*/ 205 w 246"/>
              <a:gd name="T121" fmla="*/ 48 h 244"/>
              <a:gd name="T122" fmla="*/ 205 w 246"/>
              <a:gd name="T123" fmla="*/ 78 h 244"/>
              <a:gd name="T124" fmla="*/ 230 w 246"/>
              <a:gd name="T125" fmla="*/ 9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6" h="244">
                <a:moveTo>
                  <a:pt x="242" y="91"/>
                </a:moveTo>
                <a:cubicBezTo>
                  <a:pt x="241" y="87"/>
                  <a:pt x="236" y="83"/>
                  <a:pt x="232" y="82"/>
                </a:cubicBezTo>
                <a:cubicBezTo>
                  <a:pt x="232" y="82"/>
                  <a:pt x="221" y="81"/>
                  <a:pt x="216" y="72"/>
                </a:cubicBezTo>
                <a:cubicBezTo>
                  <a:pt x="211" y="64"/>
                  <a:pt x="216" y="54"/>
                  <a:pt x="216" y="54"/>
                </a:cubicBezTo>
                <a:cubicBezTo>
                  <a:pt x="218" y="50"/>
                  <a:pt x="218" y="44"/>
                  <a:pt x="215" y="41"/>
                </a:cubicBezTo>
                <a:cubicBezTo>
                  <a:pt x="215" y="41"/>
                  <a:pt x="212" y="38"/>
                  <a:pt x="208" y="34"/>
                </a:cubicBezTo>
                <a:cubicBezTo>
                  <a:pt x="204" y="30"/>
                  <a:pt x="201" y="27"/>
                  <a:pt x="201" y="27"/>
                </a:cubicBezTo>
                <a:cubicBezTo>
                  <a:pt x="199" y="26"/>
                  <a:pt x="196" y="25"/>
                  <a:pt x="193" y="25"/>
                </a:cubicBezTo>
                <a:cubicBezTo>
                  <a:pt x="191" y="25"/>
                  <a:pt x="189" y="26"/>
                  <a:pt x="187" y="27"/>
                </a:cubicBezTo>
                <a:cubicBezTo>
                  <a:pt x="187" y="27"/>
                  <a:pt x="182" y="29"/>
                  <a:pt x="176" y="29"/>
                </a:cubicBezTo>
                <a:cubicBezTo>
                  <a:pt x="174" y="29"/>
                  <a:pt x="171" y="29"/>
                  <a:pt x="169" y="28"/>
                </a:cubicBezTo>
                <a:cubicBezTo>
                  <a:pt x="160" y="23"/>
                  <a:pt x="158" y="12"/>
                  <a:pt x="158" y="12"/>
                </a:cubicBezTo>
                <a:cubicBezTo>
                  <a:pt x="157" y="8"/>
                  <a:pt x="153" y="4"/>
                  <a:pt x="149" y="3"/>
                </a:cubicBezTo>
                <a:cubicBezTo>
                  <a:pt x="130" y="0"/>
                  <a:pt x="130" y="0"/>
                  <a:pt x="130" y="0"/>
                </a:cubicBezTo>
                <a:cubicBezTo>
                  <a:pt x="129" y="0"/>
                  <a:pt x="129" y="0"/>
                  <a:pt x="129" y="0"/>
                </a:cubicBezTo>
                <a:cubicBezTo>
                  <a:pt x="125" y="0"/>
                  <a:pt x="120" y="3"/>
                  <a:pt x="119" y="7"/>
                </a:cubicBezTo>
                <a:cubicBezTo>
                  <a:pt x="119" y="7"/>
                  <a:pt x="114" y="17"/>
                  <a:pt x="104" y="19"/>
                </a:cubicBezTo>
                <a:cubicBezTo>
                  <a:pt x="103" y="19"/>
                  <a:pt x="102" y="19"/>
                  <a:pt x="101" y="19"/>
                </a:cubicBezTo>
                <a:cubicBezTo>
                  <a:pt x="93" y="19"/>
                  <a:pt x="86" y="13"/>
                  <a:pt x="86" y="13"/>
                </a:cubicBezTo>
                <a:cubicBezTo>
                  <a:pt x="84" y="11"/>
                  <a:pt x="81" y="10"/>
                  <a:pt x="78" y="10"/>
                </a:cubicBezTo>
                <a:cubicBezTo>
                  <a:pt x="76" y="10"/>
                  <a:pt x="75" y="10"/>
                  <a:pt x="73" y="11"/>
                </a:cubicBezTo>
                <a:cubicBezTo>
                  <a:pt x="56" y="20"/>
                  <a:pt x="56" y="20"/>
                  <a:pt x="56" y="20"/>
                </a:cubicBezTo>
                <a:cubicBezTo>
                  <a:pt x="53" y="22"/>
                  <a:pt x="50" y="27"/>
                  <a:pt x="51" y="32"/>
                </a:cubicBezTo>
                <a:cubicBezTo>
                  <a:pt x="51" y="32"/>
                  <a:pt x="53" y="43"/>
                  <a:pt x="47" y="50"/>
                </a:cubicBezTo>
                <a:cubicBezTo>
                  <a:pt x="42" y="55"/>
                  <a:pt x="35" y="55"/>
                  <a:pt x="31" y="55"/>
                </a:cubicBezTo>
                <a:cubicBezTo>
                  <a:pt x="30" y="55"/>
                  <a:pt x="29" y="55"/>
                  <a:pt x="29" y="55"/>
                </a:cubicBezTo>
                <a:cubicBezTo>
                  <a:pt x="28" y="55"/>
                  <a:pt x="28" y="55"/>
                  <a:pt x="27" y="55"/>
                </a:cubicBezTo>
                <a:cubicBezTo>
                  <a:pt x="23" y="55"/>
                  <a:pt x="19" y="57"/>
                  <a:pt x="17" y="61"/>
                </a:cubicBezTo>
                <a:cubicBezTo>
                  <a:pt x="8" y="78"/>
                  <a:pt x="8" y="78"/>
                  <a:pt x="8" y="78"/>
                </a:cubicBezTo>
                <a:cubicBezTo>
                  <a:pt x="7" y="82"/>
                  <a:pt x="8" y="88"/>
                  <a:pt x="11" y="91"/>
                </a:cubicBezTo>
                <a:cubicBezTo>
                  <a:pt x="11" y="91"/>
                  <a:pt x="20" y="98"/>
                  <a:pt x="18" y="108"/>
                </a:cubicBezTo>
                <a:cubicBezTo>
                  <a:pt x="17" y="118"/>
                  <a:pt x="7" y="123"/>
                  <a:pt x="7" y="123"/>
                </a:cubicBezTo>
                <a:cubicBezTo>
                  <a:pt x="3" y="125"/>
                  <a:pt x="0" y="130"/>
                  <a:pt x="1" y="134"/>
                </a:cubicBezTo>
                <a:cubicBezTo>
                  <a:pt x="4" y="153"/>
                  <a:pt x="4" y="153"/>
                  <a:pt x="4" y="153"/>
                </a:cubicBezTo>
                <a:cubicBezTo>
                  <a:pt x="5" y="157"/>
                  <a:pt x="10" y="161"/>
                  <a:pt x="14" y="162"/>
                </a:cubicBezTo>
                <a:cubicBezTo>
                  <a:pt x="14" y="162"/>
                  <a:pt x="25" y="163"/>
                  <a:pt x="30" y="172"/>
                </a:cubicBezTo>
                <a:cubicBezTo>
                  <a:pt x="35" y="180"/>
                  <a:pt x="29" y="190"/>
                  <a:pt x="29" y="190"/>
                </a:cubicBezTo>
                <a:cubicBezTo>
                  <a:pt x="28" y="194"/>
                  <a:pt x="28" y="200"/>
                  <a:pt x="31" y="204"/>
                </a:cubicBezTo>
                <a:cubicBezTo>
                  <a:pt x="31" y="204"/>
                  <a:pt x="33" y="206"/>
                  <a:pt x="38" y="210"/>
                </a:cubicBezTo>
                <a:cubicBezTo>
                  <a:pt x="42" y="215"/>
                  <a:pt x="45" y="217"/>
                  <a:pt x="45" y="217"/>
                </a:cubicBezTo>
                <a:cubicBezTo>
                  <a:pt x="47" y="218"/>
                  <a:pt x="50" y="219"/>
                  <a:pt x="52" y="219"/>
                </a:cubicBezTo>
                <a:cubicBezTo>
                  <a:pt x="55" y="219"/>
                  <a:pt x="57" y="219"/>
                  <a:pt x="58" y="218"/>
                </a:cubicBezTo>
                <a:cubicBezTo>
                  <a:pt x="58" y="218"/>
                  <a:pt x="63" y="215"/>
                  <a:pt x="69" y="215"/>
                </a:cubicBezTo>
                <a:cubicBezTo>
                  <a:pt x="72" y="215"/>
                  <a:pt x="74" y="215"/>
                  <a:pt x="77" y="217"/>
                </a:cubicBezTo>
                <a:cubicBezTo>
                  <a:pt x="86" y="221"/>
                  <a:pt x="88" y="232"/>
                  <a:pt x="88" y="232"/>
                </a:cubicBezTo>
                <a:cubicBezTo>
                  <a:pt x="89" y="236"/>
                  <a:pt x="93" y="240"/>
                  <a:pt x="97" y="241"/>
                </a:cubicBezTo>
                <a:cubicBezTo>
                  <a:pt x="116" y="244"/>
                  <a:pt x="116" y="244"/>
                  <a:pt x="116" y="244"/>
                </a:cubicBezTo>
                <a:cubicBezTo>
                  <a:pt x="116" y="244"/>
                  <a:pt x="116" y="244"/>
                  <a:pt x="116" y="244"/>
                </a:cubicBezTo>
                <a:cubicBezTo>
                  <a:pt x="121" y="244"/>
                  <a:pt x="125" y="241"/>
                  <a:pt x="127" y="237"/>
                </a:cubicBezTo>
                <a:cubicBezTo>
                  <a:pt x="127" y="237"/>
                  <a:pt x="132" y="227"/>
                  <a:pt x="142" y="225"/>
                </a:cubicBezTo>
                <a:cubicBezTo>
                  <a:pt x="143" y="225"/>
                  <a:pt x="144" y="225"/>
                  <a:pt x="145" y="225"/>
                </a:cubicBezTo>
                <a:cubicBezTo>
                  <a:pt x="153" y="225"/>
                  <a:pt x="159" y="231"/>
                  <a:pt x="159" y="231"/>
                </a:cubicBezTo>
                <a:cubicBezTo>
                  <a:pt x="162" y="233"/>
                  <a:pt x="165" y="235"/>
                  <a:pt x="168" y="235"/>
                </a:cubicBezTo>
                <a:cubicBezTo>
                  <a:pt x="170" y="235"/>
                  <a:pt x="171" y="234"/>
                  <a:pt x="173" y="234"/>
                </a:cubicBezTo>
                <a:cubicBezTo>
                  <a:pt x="189" y="225"/>
                  <a:pt x="189" y="225"/>
                  <a:pt x="189" y="225"/>
                </a:cubicBezTo>
                <a:cubicBezTo>
                  <a:pt x="193" y="222"/>
                  <a:pt x="195" y="217"/>
                  <a:pt x="194" y="213"/>
                </a:cubicBezTo>
                <a:cubicBezTo>
                  <a:pt x="194" y="213"/>
                  <a:pt x="192" y="202"/>
                  <a:pt x="199" y="195"/>
                </a:cubicBezTo>
                <a:cubicBezTo>
                  <a:pt x="204" y="190"/>
                  <a:pt x="210" y="189"/>
                  <a:pt x="214" y="189"/>
                </a:cubicBezTo>
                <a:cubicBezTo>
                  <a:pt x="216" y="189"/>
                  <a:pt x="217" y="189"/>
                  <a:pt x="217" y="189"/>
                </a:cubicBezTo>
                <a:cubicBezTo>
                  <a:pt x="218" y="189"/>
                  <a:pt x="218" y="189"/>
                  <a:pt x="219" y="189"/>
                </a:cubicBezTo>
                <a:cubicBezTo>
                  <a:pt x="223" y="189"/>
                  <a:pt x="227" y="187"/>
                  <a:pt x="229" y="183"/>
                </a:cubicBezTo>
                <a:cubicBezTo>
                  <a:pt x="237" y="166"/>
                  <a:pt x="237" y="166"/>
                  <a:pt x="237" y="166"/>
                </a:cubicBezTo>
                <a:cubicBezTo>
                  <a:pt x="239" y="162"/>
                  <a:pt x="238" y="157"/>
                  <a:pt x="234" y="154"/>
                </a:cubicBezTo>
                <a:cubicBezTo>
                  <a:pt x="234" y="154"/>
                  <a:pt x="226" y="146"/>
                  <a:pt x="228" y="136"/>
                </a:cubicBezTo>
                <a:cubicBezTo>
                  <a:pt x="229" y="126"/>
                  <a:pt x="239" y="121"/>
                  <a:pt x="239" y="121"/>
                </a:cubicBezTo>
                <a:cubicBezTo>
                  <a:pt x="243" y="119"/>
                  <a:pt x="246" y="114"/>
                  <a:pt x="245" y="110"/>
                </a:cubicBezTo>
                <a:lnTo>
                  <a:pt x="242" y="91"/>
                </a:lnTo>
                <a:close/>
                <a:moveTo>
                  <a:pt x="233" y="111"/>
                </a:moveTo>
                <a:cubicBezTo>
                  <a:pt x="230" y="112"/>
                  <a:pt x="218" y="120"/>
                  <a:pt x="216" y="135"/>
                </a:cubicBezTo>
                <a:cubicBezTo>
                  <a:pt x="214" y="149"/>
                  <a:pt x="224" y="160"/>
                  <a:pt x="226" y="162"/>
                </a:cubicBezTo>
                <a:cubicBezTo>
                  <a:pt x="226" y="162"/>
                  <a:pt x="226" y="162"/>
                  <a:pt x="226" y="162"/>
                </a:cubicBezTo>
                <a:cubicBezTo>
                  <a:pt x="219" y="177"/>
                  <a:pt x="219" y="177"/>
                  <a:pt x="219" y="177"/>
                </a:cubicBezTo>
                <a:cubicBezTo>
                  <a:pt x="219" y="177"/>
                  <a:pt x="219" y="177"/>
                  <a:pt x="219" y="177"/>
                </a:cubicBezTo>
                <a:cubicBezTo>
                  <a:pt x="218" y="177"/>
                  <a:pt x="216" y="177"/>
                  <a:pt x="214" y="177"/>
                </a:cubicBezTo>
                <a:cubicBezTo>
                  <a:pt x="205" y="177"/>
                  <a:pt x="196" y="180"/>
                  <a:pt x="190" y="186"/>
                </a:cubicBezTo>
                <a:cubicBezTo>
                  <a:pt x="180" y="197"/>
                  <a:pt x="182" y="211"/>
                  <a:pt x="183" y="215"/>
                </a:cubicBezTo>
                <a:cubicBezTo>
                  <a:pt x="183" y="215"/>
                  <a:pt x="183" y="215"/>
                  <a:pt x="183" y="215"/>
                </a:cubicBezTo>
                <a:cubicBezTo>
                  <a:pt x="168" y="223"/>
                  <a:pt x="168" y="223"/>
                  <a:pt x="168" y="223"/>
                </a:cubicBezTo>
                <a:cubicBezTo>
                  <a:pt x="168" y="223"/>
                  <a:pt x="168" y="223"/>
                  <a:pt x="168" y="223"/>
                </a:cubicBezTo>
                <a:cubicBezTo>
                  <a:pt x="166" y="221"/>
                  <a:pt x="157" y="213"/>
                  <a:pt x="145" y="213"/>
                </a:cubicBezTo>
                <a:cubicBezTo>
                  <a:pt x="143" y="213"/>
                  <a:pt x="141" y="213"/>
                  <a:pt x="140" y="213"/>
                </a:cubicBezTo>
                <a:cubicBezTo>
                  <a:pt x="125" y="216"/>
                  <a:pt x="118" y="229"/>
                  <a:pt x="116" y="232"/>
                </a:cubicBezTo>
                <a:cubicBezTo>
                  <a:pt x="116" y="232"/>
                  <a:pt x="116" y="232"/>
                  <a:pt x="116" y="232"/>
                </a:cubicBezTo>
                <a:cubicBezTo>
                  <a:pt x="100" y="230"/>
                  <a:pt x="100" y="230"/>
                  <a:pt x="100" y="230"/>
                </a:cubicBezTo>
                <a:cubicBezTo>
                  <a:pt x="100" y="229"/>
                  <a:pt x="100" y="229"/>
                  <a:pt x="100" y="229"/>
                </a:cubicBezTo>
                <a:cubicBezTo>
                  <a:pt x="99" y="226"/>
                  <a:pt x="96" y="212"/>
                  <a:pt x="82" y="206"/>
                </a:cubicBezTo>
                <a:cubicBezTo>
                  <a:pt x="78" y="204"/>
                  <a:pt x="74" y="203"/>
                  <a:pt x="69" y="203"/>
                </a:cubicBezTo>
                <a:cubicBezTo>
                  <a:pt x="61" y="203"/>
                  <a:pt x="55" y="206"/>
                  <a:pt x="53" y="207"/>
                </a:cubicBezTo>
                <a:cubicBezTo>
                  <a:pt x="52" y="207"/>
                  <a:pt x="52" y="207"/>
                  <a:pt x="52" y="207"/>
                </a:cubicBezTo>
                <a:cubicBezTo>
                  <a:pt x="52" y="207"/>
                  <a:pt x="52" y="207"/>
                  <a:pt x="52" y="207"/>
                </a:cubicBezTo>
                <a:cubicBezTo>
                  <a:pt x="51" y="206"/>
                  <a:pt x="49" y="205"/>
                  <a:pt x="46" y="202"/>
                </a:cubicBezTo>
                <a:cubicBezTo>
                  <a:pt x="43" y="199"/>
                  <a:pt x="41" y="197"/>
                  <a:pt x="40" y="196"/>
                </a:cubicBezTo>
                <a:cubicBezTo>
                  <a:pt x="40" y="195"/>
                  <a:pt x="40" y="195"/>
                  <a:pt x="40" y="195"/>
                </a:cubicBezTo>
                <a:cubicBezTo>
                  <a:pt x="42" y="193"/>
                  <a:pt x="48" y="179"/>
                  <a:pt x="40" y="166"/>
                </a:cubicBezTo>
                <a:cubicBezTo>
                  <a:pt x="33" y="153"/>
                  <a:pt x="19" y="150"/>
                  <a:pt x="16" y="150"/>
                </a:cubicBezTo>
                <a:cubicBezTo>
                  <a:pt x="16" y="150"/>
                  <a:pt x="16" y="150"/>
                  <a:pt x="16" y="150"/>
                </a:cubicBezTo>
                <a:cubicBezTo>
                  <a:pt x="13" y="134"/>
                  <a:pt x="13" y="134"/>
                  <a:pt x="13" y="134"/>
                </a:cubicBezTo>
                <a:cubicBezTo>
                  <a:pt x="13" y="133"/>
                  <a:pt x="13" y="133"/>
                  <a:pt x="13" y="133"/>
                </a:cubicBezTo>
                <a:cubicBezTo>
                  <a:pt x="16" y="132"/>
                  <a:pt x="28" y="124"/>
                  <a:pt x="30" y="110"/>
                </a:cubicBezTo>
                <a:cubicBezTo>
                  <a:pt x="32" y="95"/>
                  <a:pt x="22" y="84"/>
                  <a:pt x="20" y="82"/>
                </a:cubicBezTo>
                <a:cubicBezTo>
                  <a:pt x="20" y="82"/>
                  <a:pt x="20" y="82"/>
                  <a:pt x="20" y="82"/>
                </a:cubicBezTo>
                <a:cubicBezTo>
                  <a:pt x="27" y="67"/>
                  <a:pt x="27" y="67"/>
                  <a:pt x="27" y="67"/>
                </a:cubicBezTo>
                <a:cubicBezTo>
                  <a:pt x="27" y="67"/>
                  <a:pt x="27" y="67"/>
                  <a:pt x="27" y="67"/>
                </a:cubicBezTo>
                <a:cubicBezTo>
                  <a:pt x="28" y="67"/>
                  <a:pt x="29" y="67"/>
                  <a:pt x="31" y="67"/>
                </a:cubicBezTo>
                <a:cubicBezTo>
                  <a:pt x="41" y="67"/>
                  <a:pt x="49" y="64"/>
                  <a:pt x="55" y="58"/>
                </a:cubicBezTo>
                <a:cubicBezTo>
                  <a:pt x="66" y="47"/>
                  <a:pt x="64" y="33"/>
                  <a:pt x="63" y="30"/>
                </a:cubicBezTo>
                <a:cubicBezTo>
                  <a:pt x="63" y="29"/>
                  <a:pt x="63" y="29"/>
                  <a:pt x="63" y="29"/>
                </a:cubicBezTo>
                <a:cubicBezTo>
                  <a:pt x="78" y="22"/>
                  <a:pt x="78" y="22"/>
                  <a:pt x="78" y="22"/>
                </a:cubicBezTo>
                <a:cubicBezTo>
                  <a:pt x="78" y="22"/>
                  <a:pt x="78" y="22"/>
                  <a:pt x="78" y="22"/>
                </a:cubicBezTo>
                <a:cubicBezTo>
                  <a:pt x="80" y="24"/>
                  <a:pt x="89" y="31"/>
                  <a:pt x="101" y="31"/>
                </a:cubicBezTo>
                <a:cubicBezTo>
                  <a:pt x="103" y="31"/>
                  <a:pt x="105" y="31"/>
                  <a:pt x="106" y="31"/>
                </a:cubicBezTo>
                <a:cubicBezTo>
                  <a:pt x="121" y="28"/>
                  <a:pt x="128" y="15"/>
                  <a:pt x="129" y="12"/>
                </a:cubicBezTo>
                <a:cubicBezTo>
                  <a:pt x="129" y="12"/>
                  <a:pt x="129" y="12"/>
                  <a:pt x="129" y="12"/>
                </a:cubicBezTo>
                <a:cubicBezTo>
                  <a:pt x="146" y="15"/>
                  <a:pt x="146" y="15"/>
                  <a:pt x="146" y="15"/>
                </a:cubicBezTo>
                <a:cubicBezTo>
                  <a:pt x="146" y="15"/>
                  <a:pt x="146" y="15"/>
                  <a:pt x="146" y="15"/>
                </a:cubicBezTo>
                <a:cubicBezTo>
                  <a:pt x="147" y="18"/>
                  <a:pt x="150" y="32"/>
                  <a:pt x="163" y="38"/>
                </a:cubicBezTo>
                <a:cubicBezTo>
                  <a:pt x="167" y="40"/>
                  <a:pt x="172" y="41"/>
                  <a:pt x="176" y="41"/>
                </a:cubicBezTo>
                <a:cubicBezTo>
                  <a:pt x="185" y="41"/>
                  <a:pt x="191" y="38"/>
                  <a:pt x="193" y="37"/>
                </a:cubicBezTo>
                <a:cubicBezTo>
                  <a:pt x="193" y="37"/>
                  <a:pt x="193" y="37"/>
                  <a:pt x="193" y="37"/>
                </a:cubicBezTo>
                <a:cubicBezTo>
                  <a:pt x="194" y="37"/>
                  <a:pt x="194" y="37"/>
                  <a:pt x="194" y="37"/>
                </a:cubicBezTo>
                <a:cubicBezTo>
                  <a:pt x="195" y="38"/>
                  <a:pt x="197" y="40"/>
                  <a:pt x="200" y="42"/>
                </a:cubicBezTo>
                <a:cubicBezTo>
                  <a:pt x="203" y="45"/>
                  <a:pt x="205" y="47"/>
                  <a:pt x="205" y="48"/>
                </a:cubicBezTo>
                <a:cubicBezTo>
                  <a:pt x="205" y="49"/>
                  <a:pt x="205" y="49"/>
                  <a:pt x="205" y="49"/>
                </a:cubicBezTo>
                <a:cubicBezTo>
                  <a:pt x="204" y="51"/>
                  <a:pt x="198" y="65"/>
                  <a:pt x="205" y="78"/>
                </a:cubicBezTo>
                <a:cubicBezTo>
                  <a:pt x="212" y="91"/>
                  <a:pt x="227" y="94"/>
                  <a:pt x="230" y="94"/>
                </a:cubicBezTo>
                <a:cubicBezTo>
                  <a:pt x="230" y="94"/>
                  <a:pt x="230" y="94"/>
                  <a:pt x="230" y="94"/>
                </a:cubicBezTo>
                <a:cubicBezTo>
                  <a:pt x="233" y="111"/>
                  <a:pt x="233" y="111"/>
                  <a:pt x="233" y="11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19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par>
                                <p:cTn id="11" presetID="10" presetClass="entr" presetSubtype="0" fill="hold" nodeType="withEffect">
                                  <p:stCondLst>
                                    <p:cond delay="0"/>
                                  </p:stCondLst>
                                  <p:childTnLst>
                                    <p:set>
                                      <p:cBhvr>
                                        <p:cTn id="12" dur="1" fill="hold">
                                          <p:stCondLst>
                                            <p:cond delay="0"/>
                                          </p:stCondLst>
                                        </p:cTn>
                                        <p:tgtEl>
                                          <p:spTgt spid="96"/>
                                        </p:tgtEl>
                                        <p:attrNameLst>
                                          <p:attrName>style.visibility</p:attrName>
                                        </p:attrNameLst>
                                      </p:cBhvr>
                                      <p:to>
                                        <p:strVal val="visible"/>
                                      </p:to>
                                    </p:set>
                                    <p:animEffect transition="in" filter="fade">
                                      <p:cBhvr>
                                        <p:cTn id="13" dur="500"/>
                                        <p:tgtEl>
                                          <p:spTgt spid="96"/>
                                        </p:tgtEl>
                                      </p:cBhvr>
                                    </p:animEffect>
                                  </p:childTnLst>
                                </p:cTn>
                              </p:par>
                              <p:par>
                                <p:cTn id="14" presetID="10" presetClass="entr" presetSubtype="0" fill="hold" nodeType="withEffect">
                                  <p:stCondLst>
                                    <p:cond delay="0"/>
                                  </p:stCondLst>
                                  <p:childTnLst>
                                    <p:set>
                                      <p:cBhvr>
                                        <p:cTn id="15" dur="1" fill="hold">
                                          <p:stCondLst>
                                            <p:cond delay="0"/>
                                          </p:stCondLst>
                                        </p:cTn>
                                        <p:tgtEl>
                                          <p:spTgt spid="105"/>
                                        </p:tgtEl>
                                        <p:attrNameLst>
                                          <p:attrName>style.visibility</p:attrName>
                                        </p:attrNameLst>
                                      </p:cBhvr>
                                      <p:to>
                                        <p:strVal val="visible"/>
                                      </p:to>
                                    </p:set>
                                    <p:animEffect transition="in" filter="fade">
                                      <p:cBhvr>
                                        <p:cTn id="16" dur="500"/>
                                        <p:tgtEl>
                                          <p:spTgt spid="105"/>
                                        </p:tgtEl>
                                      </p:cBhvr>
                                    </p:animEffect>
                                  </p:childTnLst>
                                </p:cTn>
                              </p:par>
                              <p:par>
                                <p:cTn id="17" presetID="10" presetClass="entr" presetSubtype="0" fill="hold" nodeType="withEffect">
                                  <p:stCondLst>
                                    <p:cond delay="0"/>
                                  </p:stCondLst>
                                  <p:childTnLst>
                                    <p:set>
                                      <p:cBhvr>
                                        <p:cTn id="18" dur="1" fill="hold">
                                          <p:stCondLst>
                                            <p:cond delay="0"/>
                                          </p:stCondLst>
                                        </p:cTn>
                                        <p:tgtEl>
                                          <p:spTgt spid="110"/>
                                        </p:tgtEl>
                                        <p:attrNameLst>
                                          <p:attrName>style.visibility</p:attrName>
                                        </p:attrNameLst>
                                      </p:cBhvr>
                                      <p:to>
                                        <p:strVal val="visible"/>
                                      </p:to>
                                    </p:set>
                                    <p:animEffect transition="in" filter="fade">
                                      <p:cBhvr>
                                        <p:cTn id="19" dur="500"/>
                                        <p:tgtEl>
                                          <p:spTgt spid="1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fade">
                                      <p:cBhvr>
                                        <p:cTn id="22" dur="500"/>
                                        <p:tgtEl>
                                          <p:spTgt spid="114"/>
                                        </p:tgtEl>
                                      </p:cBhvr>
                                    </p:animEffect>
                                  </p:childTnLst>
                                </p:cTn>
                              </p:par>
                              <p:par>
                                <p:cTn id="23" presetID="10" presetClass="entr" presetSubtype="0" fill="hold" nodeType="withEffect">
                                  <p:stCondLst>
                                    <p:cond delay="0"/>
                                  </p:stCondLst>
                                  <p:childTnLst>
                                    <p:set>
                                      <p:cBhvr>
                                        <p:cTn id="24" dur="1" fill="hold">
                                          <p:stCondLst>
                                            <p:cond delay="0"/>
                                          </p:stCondLst>
                                        </p:cTn>
                                        <p:tgtEl>
                                          <p:spTgt spid="115"/>
                                        </p:tgtEl>
                                        <p:attrNameLst>
                                          <p:attrName>style.visibility</p:attrName>
                                        </p:attrNameLst>
                                      </p:cBhvr>
                                      <p:to>
                                        <p:strVal val="visible"/>
                                      </p:to>
                                    </p:set>
                                    <p:animEffect transition="in" filter="fade">
                                      <p:cBhvr>
                                        <p:cTn id="25" dur="500"/>
                                        <p:tgtEl>
                                          <p:spTgt spid="115"/>
                                        </p:tgtEl>
                                      </p:cBhvr>
                                    </p:animEffect>
                                  </p:childTnLst>
                                </p:cTn>
                              </p:par>
                              <p:par>
                                <p:cTn id="26" presetID="10" presetClass="entr" presetSubtype="0" fill="hold" nodeType="withEffect">
                                  <p:stCondLst>
                                    <p:cond delay="0"/>
                                  </p:stCondLst>
                                  <p:childTnLst>
                                    <p:set>
                                      <p:cBhvr>
                                        <p:cTn id="27" dur="1" fill="hold">
                                          <p:stCondLst>
                                            <p:cond delay="0"/>
                                          </p:stCondLst>
                                        </p:cTn>
                                        <p:tgtEl>
                                          <p:spTgt spid="132"/>
                                        </p:tgtEl>
                                        <p:attrNameLst>
                                          <p:attrName>style.visibility</p:attrName>
                                        </p:attrNameLst>
                                      </p:cBhvr>
                                      <p:to>
                                        <p:strVal val="visible"/>
                                      </p:to>
                                    </p:set>
                                    <p:animEffect transition="in" filter="fade">
                                      <p:cBhvr>
                                        <p:cTn id="28" dur="500"/>
                                        <p:tgtEl>
                                          <p:spTgt spid="13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5"/>
                                        </p:tgtEl>
                                        <p:attrNameLst>
                                          <p:attrName>style.visibility</p:attrName>
                                        </p:attrNameLst>
                                      </p:cBhvr>
                                      <p:to>
                                        <p:strVal val="visible"/>
                                      </p:to>
                                    </p:set>
                                    <p:animEffect transition="in" filter="fade">
                                      <p:cBhvr>
                                        <p:cTn id="31" dur="500"/>
                                        <p:tgtEl>
                                          <p:spTgt spid="135"/>
                                        </p:tgtEl>
                                      </p:cBhvr>
                                    </p:animEffect>
                                  </p:childTnLst>
                                </p:cTn>
                              </p:par>
                              <p:par>
                                <p:cTn id="32" presetID="10" presetClass="entr" presetSubtype="0" fill="hold" nodeType="withEffect">
                                  <p:stCondLst>
                                    <p:cond delay="0"/>
                                  </p:stCondLst>
                                  <p:childTnLst>
                                    <p:set>
                                      <p:cBhvr>
                                        <p:cTn id="33" dur="1" fill="hold">
                                          <p:stCondLst>
                                            <p:cond delay="0"/>
                                          </p:stCondLst>
                                        </p:cTn>
                                        <p:tgtEl>
                                          <p:spTgt spid="136"/>
                                        </p:tgtEl>
                                        <p:attrNameLst>
                                          <p:attrName>style.visibility</p:attrName>
                                        </p:attrNameLst>
                                      </p:cBhvr>
                                      <p:to>
                                        <p:strVal val="visible"/>
                                      </p:to>
                                    </p:set>
                                    <p:animEffect transition="in" filter="fade">
                                      <p:cBhvr>
                                        <p:cTn id="34" dur="500"/>
                                        <p:tgtEl>
                                          <p:spTgt spid="13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par>
                                <p:cTn id="40" presetID="10" presetClass="entr" presetSubtype="0" fill="hold"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1"/>
                                        </p:tgtEl>
                                        <p:attrNameLst>
                                          <p:attrName>style.visibility</p:attrName>
                                        </p:attrNameLst>
                                      </p:cBhvr>
                                      <p:to>
                                        <p:strVal val="visible"/>
                                      </p:to>
                                    </p:set>
                                    <p:animEffect transition="in" filter="fade">
                                      <p:cBhvr>
                                        <p:cTn id="45" dur="500"/>
                                        <p:tgtEl>
                                          <p:spTgt spid="141"/>
                                        </p:tgtEl>
                                      </p:cBhvr>
                                    </p:animEffect>
                                  </p:childTnLst>
                                </p:cTn>
                              </p:par>
                              <p:par>
                                <p:cTn id="46" presetID="10" presetClass="entr" presetSubtype="0" fill="hold" nodeType="withEffect">
                                  <p:stCondLst>
                                    <p:cond delay="0"/>
                                  </p:stCondLst>
                                  <p:childTnLst>
                                    <p:set>
                                      <p:cBhvr>
                                        <p:cTn id="47" dur="1" fill="hold">
                                          <p:stCondLst>
                                            <p:cond delay="0"/>
                                          </p:stCondLst>
                                        </p:cTn>
                                        <p:tgtEl>
                                          <p:spTgt spid="142"/>
                                        </p:tgtEl>
                                        <p:attrNameLst>
                                          <p:attrName>style.visibility</p:attrName>
                                        </p:attrNameLst>
                                      </p:cBhvr>
                                      <p:to>
                                        <p:strVal val="visible"/>
                                      </p:to>
                                    </p:set>
                                    <p:animEffect transition="in" filter="fade">
                                      <p:cBhvr>
                                        <p:cTn id="48" dur="500"/>
                                        <p:tgtEl>
                                          <p:spTgt spid="142"/>
                                        </p:tgtEl>
                                      </p:cBhvr>
                                    </p:animEffect>
                                  </p:childTnLst>
                                </p:cTn>
                              </p:par>
                              <p:par>
                                <p:cTn id="49" presetID="10" presetClass="entr" presetSubtype="0" fill="hold" nodeType="withEffect">
                                  <p:stCondLst>
                                    <p:cond delay="0"/>
                                  </p:stCondLst>
                                  <p:childTnLst>
                                    <p:set>
                                      <p:cBhvr>
                                        <p:cTn id="50" dur="1" fill="hold">
                                          <p:stCondLst>
                                            <p:cond delay="0"/>
                                          </p:stCondLst>
                                        </p:cTn>
                                        <p:tgtEl>
                                          <p:spTgt spid="145"/>
                                        </p:tgtEl>
                                        <p:attrNameLst>
                                          <p:attrName>style.visibility</p:attrName>
                                        </p:attrNameLst>
                                      </p:cBhvr>
                                      <p:to>
                                        <p:strVal val="visible"/>
                                      </p:to>
                                    </p:set>
                                    <p:animEffect transition="in" filter="fade">
                                      <p:cBhvr>
                                        <p:cTn id="51" dur="500"/>
                                        <p:tgtEl>
                                          <p:spTgt spid="14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49"/>
                                        </p:tgtEl>
                                        <p:attrNameLst>
                                          <p:attrName>style.visibility</p:attrName>
                                        </p:attrNameLst>
                                      </p:cBhvr>
                                      <p:to>
                                        <p:strVal val="visible"/>
                                      </p:to>
                                    </p:set>
                                    <p:animEffect transition="in" filter="fade">
                                      <p:cBhvr>
                                        <p:cTn id="54" dur="500"/>
                                        <p:tgtEl>
                                          <p:spTgt spid="14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50"/>
                                        </p:tgtEl>
                                        <p:attrNameLst>
                                          <p:attrName>style.visibility</p:attrName>
                                        </p:attrNameLst>
                                      </p:cBhvr>
                                      <p:to>
                                        <p:strVal val="visible"/>
                                      </p:to>
                                    </p:set>
                                    <p:animEffect transition="in" filter="fade">
                                      <p:cBhvr>
                                        <p:cTn id="57" dur="500"/>
                                        <p:tgtEl>
                                          <p:spTgt spid="150"/>
                                        </p:tgtEl>
                                      </p:cBhvr>
                                    </p:animEffect>
                                  </p:childTnLst>
                                </p:cTn>
                              </p:par>
                              <p:par>
                                <p:cTn id="58" presetID="10" presetClass="entr" presetSubtype="0" fill="hold" nodeType="withEffect">
                                  <p:stCondLst>
                                    <p:cond delay="0"/>
                                  </p:stCondLst>
                                  <p:childTnLst>
                                    <p:set>
                                      <p:cBhvr>
                                        <p:cTn id="59" dur="1" fill="hold">
                                          <p:stCondLst>
                                            <p:cond delay="0"/>
                                          </p:stCondLst>
                                        </p:cTn>
                                        <p:tgtEl>
                                          <p:spTgt spid="151"/>
                                        </p:tgtEl>
                                        <p:attrNameLst>
                                          <p:attrName>style.visibility</p:attrName>
                                        </p:attrNameLst>
                                      </p:cBhvr>
                                      <p:to>
                                        <p:strVal val="visible"/>
                                      </p:to>
                                    </p:set>
                                    <p:animEffect transition="in" filter="fade">
                                      <p:cBhvr>
                                        <p:cTn id="60" dur="500"/>
                                        <p:tgtEl>
                                          <p:spTgt spid="15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500"/>
                                        <p:tgtEl>
                                          <p:spTgt spid="47"/>
                                        </p:tgtEl>
                                      </p:cBhvr>
                                    </p:animEffect>
                                  </p:childTnLst>
                                </p:cTn>
                              </p:par>
                              <p:par>
                                <p:cTn id="66" presetID="10" presetClass="entr" presetSubtype="0" fill="hold" nodeType="with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fade">
                                      <p:cBhvr>
                                        <p:cTn id="68" dur="500"/>
                                        <p:tgtEl>
                                          <p:spTgt spid="48"/>
                                        </p:tgtEl>
                                      </p:cBhvr>
                                    </p:animEffect>
                                  </p:childTnLst>
                                </p:cTn>
                              </p:par>
                              <p:par>
                                <p:cTn id="69" presetID="10" presetClass="entr" presetSubtype="0" fill="hold" nodeType="withEffect">
                                  <p:stCondLst>
                                    <p:cond delay="0"/>
                                  </p:stCondLst>
                                  <p:childTnLst>
                                    <p:set>
                                      <p:cBhvr>
                                        <p:cTn id="70" dur="1" fill="hold">
                                          <p:stCondLst>
                                            <p:cond delay="0"/>
                                          </p:stCondLst>
                                        </p:cTn>
                                        <p:tgtEl>
                                          <p:spTgt spid="64"/>
                                        </p:tgtEl>
                                        <p:attrNameLst>
                                          <p:attrName>style.visibility</p:attrName>
                                        </p:attrNameLst>
                                      </p:cBhvr>
                                      <p:to>
                                        <p:strVal val="visible"/>
                                      </p:to>
                                    </p:set>
                                    <p:animEffect transition="in" filter="fade">
                                      <p:cBhvr>
                                        <p:cTn id="71" dur="500"/>
                                        <p:tgtEl>
                                          <p:spTgt spid="6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69"/>
                                        </p:tgtEl>
                                        <p:attrNameLst>
                                          <p:attrName>style.visibility</p:attrName>
                                        </p:attrNameLst>
                                      </p:cBhvr>
                                      <p:to>
                                        <p:strVal val="visible"/>
                                      </p:to>
                                    </p:set>
                                    <p:animEffect transition="in" filter="fade">
                                      <p:cBhvr>
                                        <p:cTn id="74" dur="500"/>
                                        <p:tgtEl>
                                          <p:spTgt spid="6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70"/>
                                        </p:tgtEl>
                                        <p:attrNameLst>
                                          <p:attrName>style.visibility</p:attrName>
                                        </p:attrNameLst>
                                      </p:cBhvr>
                                      <p:to>
                                        <p:strVal val="visible"/>
                                      </p:to>
                                    </p:set>
                                    <p:animEffect transition="in" filter="fade">
                                      <p:cBhvr>
                                        <p:cTn id="77" dur="500"/>
                                        <p:tgtEl>
                                          <p:spTgt spid="70"/>
                                        </p:tgtEl>
                                      </p:cBhvr>
                                    </p:animEffect>
                                  </p:childTnLst>
                                </p:cTn>
                              </p:par>
                              <p:par>
                                <p:cTn id="78" presetID="10" presetClass="entr" presetSubtype="0" fill="hold" nodeType="withEffect">
                                  <p:stCondLst>
                                    <p:cond delay="0"/>
                                  </p:stCondLst>
                                  <p:childTnLst>
                                    <p:set>
                                      <p:cBhvr>
                                        <p:cTn id="79" dur="1" fill="hold">
                                          <p:stCondLst>
                                            <p:cond delay="0"/>
                                          </p:stCondLst>
                                        </p:cTn>
                                        <p:tgtEl>
                                          <p:spTgt spid="199"/>
                                        </p:tgtEl>
                                        <p:attrNameLst>
                                          <p:attrName>style.visibility</p:attrName>
                                        </p:attrNameLst>
                                      </p:cBhvr>
                                      <p:to>
                                        <p:strVal val="visible"/>
                                      </p:to>
                                    </p:set>
                                    <p:animEffect transition="in" filter="fade">
                                      <p:cBhvr>
                                        <p:cTn id="80" dur="500"/>
                                        <p:tgtEl>
                                          <p:spTgt spid="199"/>
                                        </p:tgtEl>
                                      </p:cBhvr>
                                    </p:animEffect>
                                  </p:childTnLst>
                                </p:cTn>
                              </p:par>
                              <p:par>
                                <p:cTn id="81" presetID="10" presetClass="entr" presetSubtype="0" fill="hold" nodeType="withEffect">
                                  <p:stCondLst>
                                    <p:cond delay="0"/>
                                  </p:stCondLst>
                                  <p:childTnLst>
                                    <p:set>
                                      <p:cBhvr>
                                        <p:cTn id="82" dur="1" fill="hold">
                                          <p:stCondLst>
                                            <p:cond delay="0"/>
                                          </p:stCondLst>
                                        </p:cTn>
                                        <p:tgtEl>
                                          <p:spTgt spid="202"/>
                                        </p:tgtEl>
                                        <p:attrNameLst>
                                          <p:attrName>style.visibility</p:attrName>
                                        </p:attrNameLst>
                                      </p:cBhvr>
                                      <p:to>
                                        <p:strVal val="visible"/>
                                      </p:to>
                                    </p:set>
                                    <p:animEffect transition="in" filter="fade">
                                      <p:cBhvr>
                                        <p:cTn id="83" dur="500"/>
                                        <p:tgtEl>
                                          <p:spTgt spid="202"/>
                                        </p:tgtEl>
                                      </p:cBhvr>
                                    </p:animEffect>
                                  </p:childTnLst>
                                </p:cTn>
                              </p:par>
                              <p:par>
                                <p:cTn id="84" presetID="10" presetClass="entr" presetSubtype="0" fill="hold" nodeType="withEffect">
                                  <p:stCondLst>
                                    <p:cond delay="0"/>
                                  </p:stCondLst>
                                  <p:childTnLst>
                                    <p:set>
                                      <p:cBhvr>
                                        <p:cTn id="85" dur="1" fill="hold">
                                          <p:stCondLst>
                                            <p:cond delay="0"/>
                                          </p:stCondLst>
                                        </p:cTn>
                                        <p:tgtEl>
                                          <p:spTgt spid="208"/>
                                        </p:tgtEl>
                                        <p:attrNameLst>
                                          <p:attrName>style.visibility</p:attrName>
                                        </p:attrNameLst>
                                      </p:cBhvr>
                                      <p:to>
                                        <p:strVal val="visible"/>
                                      </p:to>
                                    </p:set>
                                    <p:animEffect transition="in" filter="fade">
                                      <p:cBhvr>
                                        <p:cTn id="86" dur="500"/>
                                        <p:tgtEl>
                                          <p:spTgt spid="208"/>
                                        </p:tgtEl>
                                      </p:cBhvr>
                                    </p:animEffect>
                                  </p:childTnLst>
                                </p:cTn>
                              </p:par>
                              <p:par>
                                <p:cTn id="87" presetID="10" presetClass="entr" presetSubtype="0" fill="hold" nodeType="withEffect">
                                  <p:stCondLst>
                                    <p:cond delay="0"/>
                                  </p:stCondLst>
                                  <p:childTnLst>
                                    <p:set>
                                      <p:cBhvr>
                                        <p:cTn id="88" dur="1" fill="hold">
                                          <p:stCondLst>
                                            <p:cond delay="0"/>
                                          </p:stCondLst>
                                        </p:cTn>
                                        <p:tgtEl>
                                          <p:spTgt spid="213"/>
                                        </p:tgtEl>
                                        <p:attrNameLst>
                                          <p:attrName>style.visibility</p:attrName>
                                        </p:attrNameLst>
                                      </p:cBhvr>
                                      <p:to>
                                        <p:strVal val="visible"/>
                                      </p:to>
                                    </p:set>
                                    <p:animEffect transition="in" filter="fade">
                                      <p:cBhvr>
                                        <p:cTn id="89" dur="500"/>
                                        <p:tgtEl>
                                          <p:spTgt spid="213"/>
                                        </p:tgtEl>
                                      </p:cBhvr>
                                    </p:animEffect>
                                  </p:childTnLst>
                                </p:cTn>
                              </p:par>
                              <p:par>
                                <p:cTn id="90" presetID="10" presetClass="entr" presetSubtype="0" fill="hold" nodeType="withEffect">
                                  <p:stCondLst>
                                    <p:cond delay="0"/>
                                  </p:stCondLst>
                                  <p:childTnLst>
                                    <p:set>
                                      <p:cBhvr>
                                        <p:cTn id="91" dur="1" fill="hold">
                                          <p:stCondLst>
                                            <p:cond delay="0"/>
                                          </p:stCondLst>
                                        </p:cTn>
                                        <p:tgtEl>
                                          <p:spTgt spid="214"/>
                                        </p:tgtEl>
                                        <p:attrNameLst>
                                          <p:attrName>style.visibility</p:attrName>
                                        </p:attrNameLst>
                                      </p:cBhvr>
                                      <p:to>
                                        <p:strVal val="visible"/>
                                      </p:to>
                                    </p:set>
                                    <p:animEffect transition="in" filter="fade">
                                      <p:cBhvr>
                                        <p:cTn id="92" dur="500"/>
                                        <p:tgtEl>
                                          <p:spTgt spid="214"/>
                                        </p:tgtEl>
                                      </p:cBhvr>
                                    </p:animEffect>
                                  </p:childTnLst>
                                </p:cTn>
                              </p:par>
                              <p:par>
                                <p:cTn id="93" presetID="10" presetClass="entr" presetSubtype="0" fill="hold" nodeType="withEffect">
                                  <p:stCondLst>
                                    <p:cond delay="0"/>
                                  </p:stCondLst>
                                  <p:childTnLst>
                                    <p:set>
                                      <p:cBhvr>
                                        <p:cTn id="94" dur="1" fill="hold">
                                          <p:stCondLst>
                                            <p:cond delay="0"/>
                                          </p:stCondLst>
                                        </p:cTn>
                                        <p:tgtEl>
                                          <p:spTgt spid="220"/>
                                        </p:tgtEl>
                                        <p:attrNameLst>
                                          <p:attrName>style.visibility</p:attrName>
                                        </p:attrNameLst>
                                      </p:cBhvr>
                                      <p:to>
                                        <p:strVal val="visible"/>
                                      </p:to>
                                    </p:set>
                                    <p:animEffect transition="in" filter="fade">
                                      <p:cBhvr>
                                        <p:cTn id="95" dur="500"/>
                                        <p:tgtEl>
                                          <p:spTgt spid="220"/>
                                        </p:tgtEl>
                                      </p:cBhvr>
                                    </p:animEffect>
                                  </p:childTnLst>
                                </p:cTn>
                              </p:par>
                              <p:par>
                                <p:cTn id="96" presetID="10" presetClass="entr" presetSubtype="0" fill="hold" nodeType="withEffect">
                                  <p:stCondLst>
                                    <p:cond delay="0"/>
                                  </p:stCondLst>
                                  <p:childTnLst>
                                    <p:set>
                                      <p:cBhvr>
                                        <p:cTn id="97" dur="1" fill="hold">
                                          <p:stCondLst>
                                            <p:cond delay="0"/>
                                          </p:stCondLst>
                                        </p:cTn>
                                        <p:tgtEl>
                                          <p:spTgt spid="221"/>
                                        </p:tgtEl>
                                        <p:attrNameLst>
                                          <p:attrName>style.visibility</p:attrName>
                                        </p:attrNameLst>
                                      </p:cBhvr>
                                      <p:to>
                                        <p:strVal val="visible"/>
                                      </p:to>
                                    </p:set>
                                    <p:animEffect transition="in" filter="fade">
                                      <p:cBhvr>
                                        <p:cTn id="98" dur="500"/>
                                        <p:tgtEl>
                                          <p:spTgt spid="221"/>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225"/>
                                        </p:tgtEl>
                                        <p:attrNameLst>
                                          <p:attrName>style.visibility</p:attrName>
                                        </p:attrNameLst>
                                      </p:cBhvr>
                                      <p:to>
                                        <p:strVal val="visible"/>
                                      </p:to>
                                    </p:set>
                                    <p:animEffect transition="in" filter="fade">
                                      <p:cBhvr>
                                        <p:cTn id="101" dur="500"/>
                                        <p:tgtEl>
                                          <p:spTgt spid="225"/>
                                        </p:tgtEl>
                                      </p:cBhvr>
                                    </p:animEffect>
                                  </p:childTnLst>
                                </p:cTn>
                              </p:par>
                              <p:par>
                                <p:cTn id="102" presetID="10" presetClass="entr" presetSubtype="0" fill="hold" nodeType="withEffect">
                                  <p:stCondLst>
                                    <p:cond delay="0"/>
                                  </p:stCondLst>
                                  <p:childTnLst>
                                    <p:set>
                                      <p:cBhvr>
                                        <p:cTn id="103" dur="1" fill="hold">
                                          <p:stCondLst>
                                            <p:cond delay="0"/>
                                          </p:stCondLst>
                                        </p:cTn>
                                        <p:tgtEl>
                                          <p:spTgt spid="226"/>
                                        </p:tgtEl>
                                        <p:attrNameLst>
                                          <p:attrName>style.visibility</p:attrName>
                                        </p:attrNameLst>
                                      </p:cBhvr>
                                      <p:to>
                                        <p:strVal val="visible"/>
                                      </p:to>
                                    </p:set>
                                    <p:animEffect transition="in" filter="fade">
                                      <p:cBhvr>
                                        <p:cTn id="104" dur="500"/>
                                        <p:tgtEl>
                                          <p:spTgt spid="226"/>
                                        </p:tgtEl>
                                      </p:cBhvr>
                                    </p:animEffect>
                                  </p:childTnLst>
                                </p:cTn>
                              </p:par>
                              <p:par>
                                <p:cTn id="105" presetID="10" presetClass="entr" presetSubtype="0" fill="hold" nodeType="withEffect">
                                  <p:stCondLst>
                                    <p:cond delay="0"/>
                                  </p:stCondLst>
                                  <p:childTnLst>
                                    <p:set>
                                      <p:cBhvr>
                                        <p:cTn id="106" dur="1" fill="hold">
                                          <p:stCondLst>
                                            <p:cond delay="0"/>
                                          </p:stCondLst>
                                        </p:cTn>
                                        <p:tgtEl>
                                          <p:spTgt spid="233"/>
                                        </p:tgtEl>
                                        <p:attrNameLst>
                                          <p:attrName>style.visibility</p:attrName>
                                        </p:attrNameLst>
                                      </p:cBhvr>
                                      <p:to>
                                        <p:strVal val="visible"/>
                                      </p:to>
                                    </p:set>
                                    <p:animEffect transition="in" filter="fade">
                                      <p:cBhvr>
                                        <p:cTn id="107" dur="500"/>
                                        <p:tgtEl>
                                          <p:spTgt spid="233"/>
                                        </p:tgtEl>
                                      </p:cBhvr>
                                    </p:animEffect>
                                  </p:childTnLst>
                                </p:cTn>
                              </p:par>
                              <p:par>
                                <p:cTn id="108" presetID="10" presetClass="entr" presetSubtype="0" fill="hold" nodeType="withEffect">
                                  <p:stCondLst>
                                    <p:cond delay="0"/>
                                  </p:stCondLst>
                                  <p:childTnLst>
                                    <p:set>
                                      <p:cBhvr>
                                        <p:cTn id="109" dur="1" fill="hold">
                                          <p:stCondLst>
                                            <p:cond delay="0"/>
                                          </p:stCondLst>
                                        </p:cTn>
                                        <p:tgtEl>
                                          <p:spTgt spid="236"/>
                                        </p:tgtEl>
                                        <p:attrNameLst>
                                          <p:attrName>style.visibility</p:attrName>
                                        </p:attrNameLst>
                                      </p:cBhvr>
                                      <p:to>
                                        <p:strVal val="visible"/>
                                      </p:to>
                                    </p:set>
                                    <p:animEffect transition="in" filter="fade">
                                      <p:cBhvr>
                                        <p:cTn id="110" dur="500"/>
                                        <p:tgtEl>
                                          <p:spTgt spid="236"/>
                                        </p:tgtEl>
                                      </p:cBhvr>
                                    </p:animEffect>
                                  </p:childTnLst>
                                </p:cTn>
                              </p:par>
                              <p:par>
                                <p:cTn id="111" presetID="10" presetClass="entr" presetSubtype="0" fill="hold" nodeType="withEffect">
                                  <p:stCondLst>
                                    <p:cond delay="0"/>
                                  </p:stCondLst>
                                  <p:childTnLst>
                                    <p:set>
                                      <p:cBhvr>
                                        <p:cTn id="112" dur="1" fill="hold">
                                          <p:stCondLst>
                                            <p:cond delay="0"/>
                                          </p:stCondLst>
                                        </p:cTn>
                                        <p:tgtEl>
                                          <p:spTgt spid="241"/>
                                        </p:tgtEl>
                                        <p:attrNameLst>
                                          <p:attrName>style.visibility</p:attrName>
                                        </p:attrNameLst>
                                      </p:cBhvr>
                                      <p:to>
                                        <p:strVal val="visible"/>
                                      </p:to>
                                    </p:set>
                                    <p:animEffect transition="in" filter="fade">
                                      <p:cBhvr>
                                        <p:cTn id="113" dur="500"/>
                                        <p:tgtEl>
                                          <p:spTgt spid="241"/>
                                        </p:tgtEl>
                                      </p:cBhvr>
                                    </p:animEffect>
                                  </p:childTnLst>
                                </p:cTn>
                              </p:par>
                              <p:par>
                                <p:cTn id="114" presetID="10" presetClass="entr" presetSubtype="0" fill="hold" nodeType="withEffect">
                                  <p:stCondLst>
                                    <p:cond delay="0"/>
                                  </p:stCondLst>
                                  <p:childTnLst>
                                    <p:set>
                                      <p:cBhvr>
                                        <p:cTn id="115" dur="1" fill="hold">
                                          <p:stCondLst>
                                            <p:cond delay="0"/>
                                          </p:stCondLst>
                                        </p:cTn>
                                        <p:tgtEl>
                                          <p:spTgt spid="242"/>
                                        </p:tgtEl>
                                        <p:attrNameLst>
                                          <p:attrName>style.visibility</p:attrName>
                                        </p:attrNameLst>
                                      </p:cBhvr>
                                      <p:to>
                                        <p:strVal val="visible"/>
                                      </p:to>
                                    </p:set>
                                    <p:animEffect transition="in" filter="fade">
                                      <p:cBhvr>
                                        <p:cTn id="116" dur="500"/>
                                        <p:tgtEl>
                                          <p:spTgt spid="242"/>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247"/>
                                        </p:tgtEl>
                                        <p:attrNameLst>
                                          <p:attrName>style.visibility</p:attrName>
                                        </p:attrNameLst>
                                      </p:cBhvr>
                                      <p:to>
                                        <p:strVal val="visible"/>
                                      </p:to>
                                    </p:set>
                                    <p:animEffect transition="in" filter="fade">
                                      <p:cBhvr>
                                        <p:cTn id="119" dur="500"/>
                                        <p:tgtEl>
                                          <p:spTgt spid="247"/>
                                        </p:tgtEl>
                                      </p:cBhvr>
                                    </p:animEffect>
                                  </p:childTnLst>
                                </p:cTn>
                              </p:par>
                              <p:par>
                                <p:cTn id="120" presetID="10" presetClass="entr" presetSubtype="0" fill="hold" nodeType="withEffect">
                                  <p:stCondLst>
                                    <p:cond delay="0"/>
                                  </p:stCondLst>
                                  <p:childTnLst>
                                    <p:set>
                                      <p:cBhvr>
                                        <p:cTn id="121" dur="1" fill="hold">
                                          <p:stCondLst>
                                            <p:cond delay="0"/>
                                          </p:stCondLst>
                                        </p:cTn>
                                        <p:tgtEl>
                                          <p:spTgt spid="248"/>
                                        </p:tgtEl>
                                        <p:attrNameLst>
                                          <p:attrName>style.visibility</p:attrName>
                                        </p:attrNameLst>
                                      </p:cBhvr>
                                      <p:to>
                                        <p:strVal val="visible"/>
                                      </p:to>
                                    </p:set>
                                    <p:animEffect transition="in" filter="fade">
                                      <p:cBhvr>
                                        <p:cTn id="122" dur="500"/>
                                        <p:tgtEl>
                                          <p:spTgt spid="248"/>
                                        </p:tgtEl>
                                      </p:cBhvr>
                                    </p:animEffect>
                                  </p:childTnLst>
                                </p:cTn>
                              </p:par>
                              <p:par>
                                <p:cTn id="123" presetID="10" presetClass="entr" presetSubtype="0" fill="hold" nodeType="withEffect">
                                  <p:stCondLst>
                                    <p:cond delay="0"/>
                                  </p:stCondLst>
                                  <p:childTnLst>
                                    <p:set>
                                      <p:cBhvr>
                                        <p:cTn id="124" dur="1" fill="hold">
                                          <p:stCondLst>
                                            <p:cond delay="0"/>
                                          </p:stCondLst>
                                        </p:cTn>
                                        <p:tgtEl>
                                          <p:spTgt spid="251"/>
                                        </p:tgtEl>
                                        <p:attrNameLst>
                                          <p:attrName>style.visibility</p:attrName>
                                        </p:attrNameLst>
                                      </p:cBhvr>
                                      <p:to>
                                        <p:strVal val="visible"/>
                                      </p:to>
                                    </p:set>
                                    <p:animEffect transition="in" filter="fade">
                                      <p:cBhvr>
                                        <p:cTn id="125" dur="500"/>
                                        <p:tgtEl>
                                          <p:spTgt spid="251"/>
                                        </p:tgtEl>
                                      </p:cBhvr>
                                    </p:animEffect>
                                  </p:childTnLst>
                                </p:cTn>
                              </p:par>
                              <p:par>
                                <p:cTn id="126" presetID="10" presetClass="entr" presetSubtype="0" fill="hold" nodeType="withEffect">
                                  <p:stCondLst>
                                    <p:cond delay="0"/>
                                  </p:stCondLst>
                                  <p:childTnLst>
                                    <p:set>
                                      <p:cBhvr>
                                        <p:cTn id="127" dur="1" fill="hold">
                                          <p:stCondLst>
                                            <p:cond delay="0"/>
                                          </p:stCondLst>
                                        </p:cTn>
                                        <p:tgtEl>
                                          <p:spTgt spid="252"/>
                                        </p:tgtEl>
                                        <p:attrNameLst>
                                          <p:attrName>style.visibility</p:attrName>
                                        </p:attrNameLst>
                                      </p:cBhvr>
                                      <p:to>
                                        <p:strVal val="visible"/>
                                      </p:to>
                                    </p:set>
                                    <p:animEffect transition="in" filter="fade">
                                      <p:cBhvr>
                                        <p:cTn id="128" dur="500"/>
                                        <p:tgtEl>
                                          <p:spTgt spid="252"/>
                                        </p:tgtEl>
                                      </p:cBhvr>
                                    </p:animEffect>
                                  </p:childTnLst>
                                </p:cTn>
                              </p:par>
                              <p:par>
                                <p:cTn id="129" presetID="10" presetClass="entr" presetSubtype="0" fill="hold" nodeType="withEffect">
                                  <p:stCondLst>
                                    <p:cond delay="0"/>
                                  </p:stCondLst>
                                  <p:childTnLst>
                                    <p:set>
                                      <p:cBhvr>
                                        <p:cTn id="130" dur="1" fill="hold">
                                          <p:stCondLst>
                                            <p:cond delay="0"/>
                                          </p:stCondLst>
                                        </p:cTn>
                                        <p:tgtEl>
                                          <p:spTgt spid="255"/>
                                        </p:tgtEl>
                                        <p:attrNameLst>
                                          <p:attrName>style.visibility</p:attrName>
                                        </p:attrNameLst>
                                      </p:cBhvr>
                                      <p:to>
                                        <p:strVal val="visible"/>
                                      </p:to>
                                    </p:set>
                                    <p:animEffect transition="in" filter="fade">
                                      <p:cBhvr>
                                        <p:cTn id="131" dur="500"/>
                                        <p:tgtEl>
                                          <p:spTgt spid="255"/>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261"/>
                                        </p:tgtEl>
                                        <p:attrNameLst>
                                          <p:attrName>style.visibility</p:attrName>
                                        </p:attrNameLst>
                                      </p:cBhvr>
                                      <p:to>
                                        <p:strVal val="visible"/>
                                      </p:to>
                                    </p:set>
                                    <p:animEffect transition="in" filter="fade">
                                      <p:cBhvr>
                                        <p:cTn id="134" dur="500"/>
                                        <p:tgtEl>
                                          <p:spTgt spid="261"/>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263"/>
                                        </p:tgtEl>
                                        <p:attrNameLst>
                                          <p:attrName>style.visibility</p:attrName>
                                        </p:attrNameLst>
                                      </p:cBhvr>
                                      <p:to>
                                        <p:strVal val="visible"/>
                                      </p:to>
                                    </p:set>
                                    <p:animEffect transition="in" filter="fade">
                                      <p:cBhvr>
                                        <p:cTn id="137" dur="500"/>
                                        <p:tgtEl>
                                          <p:spTgt spid="263"/>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3"/>
                                        </p:tgtEl>
                                        <p:attrNameLst>
                                          <p:attrName>style.visibility</p:attrName>
                                        </p:attrNameLst>
                                      </p:cBhvr>
                                      <p:to>
                                        <p:strVal val="visible"/>
                                      </p:to>
                                    </p:set>
                                    <p:animEffect transition="in" filter="fade">
                                      <p:cBhvr>
                                        <p:cTn id="1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114" grpId="0" animBg="1"/>
      <p:bldP spid="135" grpId="0" animBg="1"/>
      <p:bldP spid="141" grpId="0" animBg="1"/>
      <p:bldP spid="149" grpId="0" animBg="1"/>
      <p:bldP spid="150" grpId="0" animBg="1"/>
      <p:bldP spid="225" grpId="0" animBg="1"/>
      <p:bldP spid="247" grpId="0" animBg="1"/>
      <p:bldP spid="261" grpId="0" animBg="1"/>
      <p:bldP spid="26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257604-7F3F-4562-8F2C-3F732CB1393A}"/>
              </a:ext>
            </a:extLst>
          </p:cNvPr>
          <p:cNvSpPr>
            <a:spLocks noGrp="1"/>
          </p:cNvSpPr>
          <p:nvPr>
            <p:ph type="title"/>
          </p:nvPr>
        </p:nvSpPr>
        <p:spPr/>
        <p:txBody>
          <a:bodyPr/>
          <a:lstStyle/>
          <a:p>
            <a:r>
              <a:rPr lang="en-US" dirty="0"/>
              <a:t>Digital Transformation Is About Combining New Tools, Techniques and Technologies</a:t>
            </a:r>
          </a:p>
        </p:txBody>
      </p:sp>
      <p:pic>
        <p:nvPicPr>
          <p:cNvPr id="3" name="Grafik 2">
            <a:extLst>
              <a:ext uri="{FF2B5EF4-FFF2-40B4-BE49-F238E27FC236}">
                <a16:creationId xmlns:a16="http://schemas.microsoft.com/office/drawing/2014/main" id="{13BA0676-E09E-4099-84E9-F55B28205AFD}"/>
              </a:ext>
            </a:extLst>
          </p:cNvPr>
          <p:cNvPicPr>
            <a:picLocks noChangeAspect="1"/>
          </p:cNvPicPr>
          <p:nvPr/>
        </p:nvPicPr>
        <p:blipFill rotWithShape="1">
          <a:blip r:embed="rId2"/>
          <a:srcRect l="30785" t="36601" r="23168" b="24258"/>
          <a:stretch/>
        </p:blipFill>
        <p:spPr>
          <a:xfrm>
            <a:off x="748296" y="1180214"/>
            <a:ext cx="10366080" cy="4731487"/>
          </a:xfrm>
          <a:prstGeom prst="rect">
            <a:avLst/>
          </a:prstGeom>
        </p:spPr>
      </p:pic>
    </p:spTree>
    <p:extLst>
      <p:ext uri="{BB962C8B-B14F-4D97-AF65-F5344CB8AC3E}">
        <p14:creationId xmlns:p14="http://schemas.microsoft.com/office/powerpoint/2010/main" val="409464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A90F8E-69D2-4A5C-890F-DFF024D620E4}"/>
              </a:ext>
            </a:extLst>
          </p:cNvPr>
          <p:cNvSpPr>
            <a:spLocks noGrp="1"/>
          </p:cNvSpPr>
          <p:nvPr>
            <p:ph type="title"/>
          </p:nvPr>
        </p:nvSpPr>
        <p:spPr>
          <a:xfrm>
            <a:off x="411411" y="241891"/>
            <a:ext cx="11674571" cy="412663"/>
          </a:xfrm>
        </p:spPr>
        <p:txBody>
          <a:bodyPr/>
          <a:lstStyle/>
          <a:p>
            <a:r>
              <a:rPr lang="en-IN" dirty="0"/>
              <a:t>Talent management issue: skills needed for tech ecosystem</a:t>
            </a:r>
            <a:endParaRPr lang="en-US" dirty="0"/>
          </a:p>
        </p:txBody>
      </p:sp>
      <p:sp>
        <p:nvSpPr>
          <p:cNvPr id="9" name="Content Placeholder 8">
            <a:extLst>
              <a:ext uri="{FF2B5EF4-FFF2-40B4-BE49-F238E27FC236}">
                <a16:creationId xmlns:a16="http://schemas.microsoft.com/office/drawing/2014/main" id="{4807E7C5-0CC7-46BF-BBDB-A2D45D785393}"/>
              </a:ext>
            </a:extLst>
          </p:cNvPr>
          <p:cNvSpPr>
            <a:spLocks noGrp="1"/>
          </p:cNvSpPr>
          <p:nvPr>
            <p:ph sz="quarter" idx="12"/>
          </p:nvPr>
        </p:nvSpPr>
        <p:spPr/>
        <p:txBody>
          <a:bodyPr/>
          <a:lstStyle/>
          <a:p>
            <a:r>
              <a:rPr lang="en-IN" dirty="0"/>
              <a:t>Source: 2017 &amp; 2018 Awards Submissions, The Hackett Group</a:t>
            </a:r>
          </a:p>
        </p:txBody>
      </p:sp>
      <p:pic>
        <p:nvPicPr>
          <p:cNvPr id="106" name="Picture 105">
            <a:extLst>
              <a:ext uri="{FF2B5EF4-FFF2-40B4-BE49-F238E27FC236}">
                <a16:creationId xmlns:a16="http://schemas.microsoft.com/office/drawing/2014/main" id="{BFEC4351-AF60-42A0-A48C-49C06D7B75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7539" y="3421431"/>
            <a:ext cx="556164" cy="318719"/>
          </a:xfrm>
          <a:prstGeom prst="rect">
            <a:avLst/>
          </a:prstGeom>
          <a:noFill/>
        </p:spPr>
      </p:pic>
      <p:pic>
        <p:nvPicPr>
          <p:cNvPr id="107" name="Picture 106">
            <a:extLst>
              <a:ext uri="{FF2B5EF4-FFF2-40B4-BE49-F238E27FC236}">
                <a16:creationId xmlns:a16="http://schemas.microsoft.com/office/drawing/2014/main" id="{C29E78CF-2920-43E5-84A3-A2E6CA7C3A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6500" y="5279071"/>
            <a:ext cx="580025" cy="241734"/>
          </a:xfrm>
          <a:prstGeom prst="rect">
            <a:avLst/>
          </a:prstGeom>
        </p:spPr>
      </p:pic>
      <p:pic>
        <p:nvPicPr>
          <p:cNvPr id="108" name="Picture 107">
            <a:extLst>
              <a:ext uri="{FF2B5EF4-FFF2-40B4-BE49-F238E27FC236}">
                <a16:creationId xmlns:a16="http://schemas.microsoft.com/office/drawing/2014/main" id="{4D9D4E39-E9CE-4A05-B44E-A2E276FAA8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993" y="5225813"/>
            <a:ext cx="754715" cy="121593"/>
          </a:xfrm>
          <a:prstGeom prst="rect">
            <a:avLst/>
          </a:prstGeom>
        </p:spPr>
      </p:pic>
      <p:pic>
        <p:nvPicPr>
          <p:cNvPr id="109" name="Picture 108">
            <a:extLst>
              <a:ext uri="{FF2B5EF4-FFF2-40B4-BE49-F238E27FC236}">
                <a16:creationId xmlns:a16="http://schemas.microsoft.com/office/drawing/2014/main" id="{3A435E65-99AC-46B2-B6A4-A5C955C9B88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491" r="20194"/>
          <a:stretch/>
        </p:blipFill>
        <p:spPr>
          <a:xfrm>
            <a:off x="8334471" y="4387915"/>
            <a:ext cx="634878" cy="589824"/>
          </a:xfrm>
          <a:prstGeom prst="rect">
            <a:avLst/>
          </a:prstGeom>
        </p:spPr>
      </p:pic>
      <p:pic>
        <p:nvPicPr>
          <p:cNvPr id="110" name="Picture 109">
            <a:extLst>
              <a:ext uri="{FF2B5EF4-FFF2-40B4-BE49-F238E27FC236}">
                <a16:creationId xmlns:a16="http://schemas.microsoft.com/office/drawing/2014/main" id="{15A1F02C-C0D2-4F9A-8B2B-A2D2F9FA77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09757" y="1197909"/>
            <a:ext cx="773335" cy="386667"/>
          </a:xfrm>
          <a:prstGeom prst="rect">
            <a:avLst/>
          </a:prstGeom>
        </p:spPr>
      </p:pic>
      <p:pic>
        <p:nvPicPr>
          <p:cNvPr id="111" name="Picture 110">
            <a:extLst>
              <a:ext uri="{FF2B5EF4-FFF2-40B4-BE49-F238E27FC236}">
                <a16:creationId xmlns:a16="http://schemas.microsoft.com/office/drawing/2014/main" id="{3985FDDF-6203-4183-9C5A-E2DE442747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16102" y="4509414"/>
            <a:ext cx="791909" cy="447924"/>
          </a:xfrm>
          <a:prstGeom prst="rect">
            <a:avLst/>
          </a:prstGeom>
        </p:spPr>
      </p:pic>
      <p:pic>
        <p:nvPicPr>
          <p:cNvPr id="112" name="Picture 111">
            <a:extLst>
              <a:ext uri="{FF2B5EF4-FFF2-40B4-BE49-F238E27FC236}">
                <a16:creationId xmlns:a16="http://schemas.microsoft.com/office/drawing/2014/main" id="{05D635DB-15C3-4973-AE30-72868B86332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13482" y="3432141"/>
            <a:ext cx="472886" cy="246193"/>
          </a:xfrm>
          <a:prstGeom prst="rect">
            <a:avLst/>
          </a:prstGeom>
        </p:spPr>
      </p:pic>
      <p:pic>
        <p:nvPicPr>
          <p:cNvPr id="113" name="Picture 112">
            <a:extLst>
              <a:ext uri="{FF2B5EF4-FFF2-40B4-BE49-F238E27FC236}">
                <a16:creationId xmlns:a16="http://schemas.microsoft.com/office/drawing/2014/main" id="{A255E49C-0A90-4AD8-9C09-D779FEC869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30298" y="1908813"/>
            <a:ext cx="1562411" cy="235721"/>
          </a:xfrm>
          <a:prstGeom prst="rect">
            <a:avLst/>
          </a:prstGeom>
        </p:spPr>
      </p:pic>
      <p:pic>
        <p:nvPicPr>
          <p:cNvPr id="114" name="Picture 113">
            <a:extLst>
              <a:ext uri="{FF2B5EF4-FFF2-40B4-BE49-F238E27FC236}">
                <a16:creationId xmlns:a16="http://schemas.microsoft.com/office/drawing/2014/main" id="{2999BC9F-0301-4517-942E-578BDB08773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72888" y="1407906"/>
            <a:ext cx="900989" cy="331475"/>
          </a:xfrm>
          <a:prstGeom prst="rect">
            <a:avLst/>
          </a:prstGeom>
        </p:spPr>
      </p:pic>
      <p:pic>
        <p:nvPicPr>
          <p:cNvPr id="115" name="Picture 114">
            <a:extLst>
              <a:ext uri="{FF2B5EF4-FFF2-40B4-BE49-F238E27FC236}">
                <a16:creationId xmlns:a16="http://schemas.microsoft.com/office/drawing/2014/main" id="{3A8E8412-C392-4E09-BA78-5CA819B0B70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4789" t="15700" r="23167" b="16446"/>
          <a:stretch/>
        </p:blipFill>
        <p:spPr>
          <a:xfrm>
            <a:off x="4800611" y="5179971"/>
            <a:ext cx="722324" cy="529922"/>
          </a:xfrm>
          <a:prstGeom prst="rect">
            <a:avLst/>
          </a:prstGeom>
        </p:spPr>
      </p:pic>
      <p:pic>
        <p:nvPicPr>
          <p:cNvPr id="116" name="Picture 115">
            <a:extLst>
              <a:ext uri="{FF2B5EF4-FFF2-40B4-BE49-F238E27FC236}">
                <a16:creationId xmlns:a16="http://schemas.microsoft.com/office/drawing/2014/main" id="{017524B9-E1D5-4EC6-85BF-9D404683ECA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74267" y="1916036"/>
            <a:ext cx="681322" cy="209207"/>
          </a:xfrm>
          <a:prstGeom prst="rect">
            <a:avLst/>
          </a:prstGeom>
        </p:spPr>
      </p:pic>
      <p:pic>
        <p:nvPicPr>
          <p:cNvPr id="117" name="Picture 116">
            <a:extLst>
              <a:ext uri="{FF2B5EF4-FFF2-40B4-BE49-F238E27FC236}">
                <a16:creationId xmlns:a16="http://schemas.microsoft.com/office/drawing/2014/main" id="{3C7BC770-B5A2-41D9-BE1A-557B96F4FDB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21087" y="3127186"/>
            <a:ext cx="507445" cy="217567"/>
          </a:xfrm>
          <a:prstGeom prst="rect">
            <a:avLst/>
          </a:prstGeom>
        </p:spPr>
      </p:pic>
      <p:pic>
        <p:nvPicPr>
          <p:cNvPr id="118" name="Picture 117">
            <a:extLst>
              <a:ext uri="{FF2B5EF4-FFF2-40B4-BE49-F238E27FC236}">
                <a16:creationId xmlns:a16="http://schemas.microsoft.com/office/drawing/2014/main" id="{DAE7F27F-1306-4766-B22C-742EBDDA8D7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91020" y="1626548"/>
            <a:ext cx="862462" cy="131878"/>
          </a:xfrm>
          <a:prstGeom prst="rect">
            <a:avLst/>
          </a:prstGeom>
        </p:spPr>
      </p:pic>
      <p:pic>
        <p:nvPicPr>
          <p:cNvPr id="119" name="Picture 118">
            <a:extLst>
              <a:ext uri="{FF2B5EF4-FFF2-40B4-BE49-F238E27FC236}">
                <a16:creationId xmlns:a16="http://schemas.microsoft.com/office/drawing/2014/main" id="{73AC80A0-5174-48B8-8719-0E45BEE34B3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88601" y="2746722"/>
            <a:ext cx="507767" cy="319883"/>
          </a:xfrm>
          <a:prstGeom prst="rect">
            <a:avLst/>
          </a:prstGeom>
        </p:spPr>
      </p:pic>
      <p:pic>
        <p:nvPicPr>
          <p:cNvPr id="120" name="Picture 119">
            <a:extLst>
              <a:ext uri="{FF2B5EF4-FFF2-40B4-BE49-F238E27FC236}">
                <a16:creationId xmlns:a16="http://schemas.microsoft.com/office/drawing/2014/main" id="{991987B8-7DF7-4D0D-862C-F707069C6A9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841234" y="3724344"/>
            <a:ext cx="936413" cy="280924"/>
          </a:xfrm>
          <a:prstGeom prst="rect">
            <a:avLst/>
          </a:prstGeom>
        </p:spPr>
      </p:pic>
      <p:pic>
        <p:nvPicPr>
          <p:cNvPr id="121" name="Picture 120">
            <a:extLst>
              <a:ext uri="{FF2B5EF4-FFF2-40B4-BE49-F238E27FC236}">
                <a16:creationId xmlns:a16="http://schemas.microsoft.com/office/drawing/2014/main" id="{48A95965-AB36-4E51-B728-F827F22C132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01244" y="4816907"/>
            <a:ext cx="653716" cy="289032"/>
          </a:xfrm>
          <a:prstGeom prst="rect">
            <a:avLst/>
          </a:prstGeom>
        </p:spPr>
      </p:pic>
      <p:pic>
        <p:nvPicPr>
          <p:cNvPr id="122" name="Picture 121">
            <a:extLst>
              <a:ext uri="{FF2B5EF4-FFF2-40B4-BE49-F238E27FC236}">
                <a16:creationId xmlns:a16="http://schemas.microsoft.com/office/drawing/2014/main" id="{7A53A9A1-A6AA-40AD-99E6-CF944640CFBC}"/>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t="7407" b="5578"/>
          <a:stretch/>
        </p:blipFill>
        <p:spPr>
          <a:xfrm>
            <a:off x="2781505" y="3133755"/>
            <a:ext cx="872729" cy="261609"/>
          </a:xfrm>
          <a:prstGeom prst="rect">
            <a:avLst/>
          </a:prstGeom>
        </p:spPr>
      </p:pic>
      <p:pic>
        <p:nvPicPr>
          <p:cNvPr id="123" name="Picture 122">
            <a:extLst>
              <a:ext uri="{FF2B5EF4-FFF2-40B4-BE49-F238E27FC236}">
                <a16:creationId xmlns:a16="http://schemas.microsoft.com/office/drawing/2014/main" id="{92ED8614-3D4E-4F56-81B4-813C62E5FD9D}"/>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29421" t="19243" r="28216" b="24290"/>
          <a:stretch/>
        </p:blipFill>
        <p:spPr>
          <a:xfrm>
            <a:off x="8605647" y="1208806"/>
            <a:ext cx="648242" cy="288019"/>
          </a:xfrm>
          <a:prstGeom prst="rect">
            <a:avLst/>
          </a:prstGeom>
        </p:spPr>
      </p:pic>
      <p:pic>
        <p:nvPicPr>
          <p:cNvPr id="124" name="Picture 123">
            <a:extLst>
              <a:ext uri="{FF2B5EF4-FFF2-40B4-BE49-F238E27FC236}">
                <a16:creationId xmlns:a16="http://schemas.microsoft.com/office/drawing/2014/main" id="{B01F1872-1F9E-4C10-A3C4-68E2F4D1C9D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838709" y="1638105"/>
            <a:ext cx="1182374" cy="153871"/>
          </a:xfrm>
          <a:prstGeom prst="rect">
            <a:avLst/>
          </a:prstGeom>
        </p:spPr>
      </p:pic>
      <p:pic>
        <p:nvPicPr>
          <p:cNvPr id="125" name="Picture 124">
            <a:extLst>
              <a:ext uri="{FF2B5EF4-FFF2-40B4-BE49-F238E27FC236}">
                <a16:creationId xmlns:a16="http://schemas.microsoft.com/office/drawing/2014/main" id="{A5096695-D167-4A92-96BB-55F3A0D1CFD3}"/>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21795" t="6733" r="23093" b="5705"/>
          <a:stretch/>
        </p:blipFill>
        <p:spPr>
          <a:xfrm>
            <a:off x="2634862" y="5148714"/>
            <a:ext cx="511484" cy="545933"/>
          </a:xfrm>
          <a:prstGeom prst="rect">
            <a:avLst/>
          </a:prstGeom>
        </p:spPr>
      </p:pic>
      <p:pic>
        <p:nvPicPr>
          <p:cNvPr id="126" name="Picture 125">
            <a:extLst>
              <a:ext uri="{FF2B5EF4-FFF2-40B4-BE49-F238E27FC236}">
                <a16:creationId xmlns:a16="http://schemas.microsoft.com/office/drawing/2014/main" id="{F7467770-DFC4-4BA8-9A3D-9EEB0DF465A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89147" y="4880768"/>
            <a:ext cx="835613" cy="242328"/>
          </a:xfrm>
          <a:prstGeom prst="rect">
            <a:avLst/>
          </a:prstGeom>
        </p:spPr>
      </p:pic>
      <p:pic>
        <p:nvPicPr>
          <p:cNvPr id="127" name="Picture 126">
            <a:extLst>
              <a:ext uri="{FF2B5EF4-FFF2-40B4-BE49-F238E27FC236}">
                <a16:creationId xmlns:a16="http://schemas.microsoft.com/office/drawing/2014/main" id="{D6DB22F8-7D45-4F20-9C78-CBBF59272B3C}"/>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10448" t="13345" r="11338" b="13083"/>
          <a:stretch/>
        </p:blipFill>
        <p:spPr>
          <a:xfrm>
            <a:off x="6909559" y="1068915"/>
            <a:ext cx="656485" cy="347549"/>
          </a:xfrm>
          <a:prstGeom prst="rect">
            <a:avLst/>
          </a:prstGeom>
        </p:spPr>
      </p:pic>
      <p:pic>
        <p:nvPicPr>
          <p:cNvPr id="128" name="Picture 127">
            <a:extLst>
              <a:ext uri="{FF2B5EF4-FFF2-40B4-BE49-F238E27FC236}">
                <a16:creationId xmlns:a16="http://schemas.microsoft.com/office/drawing/2014/main" id="{D44F88FC-025B-4540-8D25-E3C857A9A2C2}"/>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30638" t="21404" r="28152" b="22856"/>
          <a:stretch/>
        </p:blipFill>
        <p:spPr>
          <a:xfrm>
            <a:off x="9743691" y="4539864"/>
            <a:ext cx="832034" cy="303855"/>
          </a:xfrm>
          <a:prstGeom prst="rect">
            <a:avLst/>
          </a:prstGeom>
        </p:spPr>
      </p:pic>
      <p:pic>
        <p:nvPicPr>
          <p:cNvPr id="129" name="Picture 128">
            <a:extLst>
              <a:ext uri="{FF2B5EF4-FFF2-40B4-BE49-F238E27FC236}">
                <a16:creationId xmlns:a16="http://schemas.microsoft.com/office/drawing/2014/main" id="{5B94AE6F-063B-47C7-BFC9-F7CC475173BA}"/>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3351" t="33556" r="3858" b="35673"/>
          <a:stretch/>
        </p:blipFill>
        <p:spPr>
          <a:xfrm>
            <a:off x="2314014" y="1886139"/>
            <a:ext cx="1070532" cy="199686"/>
          </a:xfrm>
          <a:prstGeom prst="rect">
            <a:avLst/>
          </a:prstGeom>
        </p:spPr>
      </p:pic>
      <p:pic>
        <p:nvPicPr>
          <p:cNvPr id="130" name="Picture 129">
            <a:extLst>
              <a:ext uri="{FF2B5EF4-FFF2-40B4-BE49-F238E27FC236}">
                <a16:creationId xmlns:a16="http://schemas.microsoft.com/office/drawing/2014/main" id="{CF048DEA-262A-424D-8E0D-E978B67A5370}"/>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739797" y="3423127"/>
            <a:ext cx="736703" cy="287775"/>
          </a:xfrm>
          <a:prstGeom prst="rect">
            <a:avLst/>
          </a:prstGeom>
        </p:spPr>
      </p:pic>
      <p:pic>
        <p:nvPicPr>
          <p:cNvPr id="131" name="Picture 130">
            <a:extLst>
              <a:ext uri="{FF2B5EF4-FFF2-40B4-BE49-F238E27FC236}">
                <a16:creationId xmlns:a16="http://schemas.microsoft.com/office/drawing/2014/main" id="{8E742305-0727-4E84-B17C-50D5622CA3A9}"/>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12399" y="5453044"/>
            <a:ext cx="834005" cy="220177"/>
          </a:xfrm>
          <a:prstGeom prst="rect">
            <a:avLst/>
          </a:prstGeom>
        </p:spPr>
      </p:pic>
      <p:pic>
        <p:nvPicPr>
          <p:cNvPr id="132" name="Picture 131">
            <a:extLst>
              <a:ext uri="{FF2B5EF4-FFF2-40B4-BE49-F238E27FC236}">
                <a16:creationId xmlns:a16="http://schemas.microsoft.com/office/drawing/2014/main" id="{C096E4F7-9D7D-4096-9D87-DB977AF51400}"/>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910304" y="1353146"/>
            <a:ext cx="604781" cy="317174"/>
          </a:xfrm>
          <a:prstGeom prst="rect">
            <a:avLst/>
          </a:prstGeom>
        </p:spPr>
      </p:pic>
      <p:pic>
        <p:nvPicPr>
          <p:cNvPr id="133" name="Picture 132">
            <a:extLst>
              <a:ext uri="{FF2B5EF4-FFF2-40B4-BE49-F238E27FC236}">
                <a16:creationId xmlns:a16="http://schemas.microsoft.com/office/drawing/2014/main" id="{C9EA6AF3-561A-45EC-AE89-DBDA9149BDE1}"/>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901585" y="5119401"/>
            <a:ext cx="883470" cy="370321"/>
          </a:xfrm>
          <a:prstGeom prst="rect">
            <a:avLst/>
          </a:prstGeom>
        </p:spPr>
      </p:pic>
      <p:pic>
        <p:nvPicPr>
          <p:cNvPr id="134" name="Picture 133">
            <a:extLst>
              <a:ext uri="{FF2B5EF4-FFF2-40B4-BE49-F238E27FC236}">
                <a16:creationId xmlns:a16="http://schemas.microsoft.com/office/drawing/2014/main" id="{F2481D07-FF57-4CCC-AE7C-213FA96FBFB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9599106" y="3331207"/>
            <a:ext cx="983419" cy="201636"/>
          </a:xfrm>
          <a:prstGeom prst="rect">
            <a:avLst/>
          </a:prstGeom>
        </p:spPr>
      </p:pic>
      <p:pic>
        <p:nvPicPr>
          <p:cNvPr id="135" name="Picture 134">
            <a:extLst>
              <a:ext uri="{FF2B5EF4-FFF2-40B4-BE49-F238E27FC236}">
                <a16:creationId xmlns:a16="http://schemas.microsoft.com/office/drawing/2014/main" id="{91CE1EAE-2697-4464-8B83-B9D56536DD0E}"/>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675464" y="4714161"/>
            <a:ext cx="613703" cy="178673"/>
          </a:xfrm>
          <a:prstGeom prst="rect">
            <a:avLst/>
          </a:prstGeom>
        </p:spPr>
      </p:pic>
      <p:pic>
        <p:nvPicPr>
          <p:cNvPr id="136" name="Picture 135">
            <a:extLst>
              <a:ext uri="{FF2B5EF4-FFF2-40B4-BE49-F238E27FC236}">
                <a16:creationId xmlns:a16="http://schemas.microsoft.com/office/drawing/2014/main" id="{FB3465A6-37B6-456C-9083-EC95DE48F294}"/>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3245612" y="5063214"/>
            <a:ext cx="359422" cy="278552"/>
          </a:xfrm>
          <a:prstGeom prst="rect">
            <a:avLst/>
          </a:prstGeom>
        </p:spPr>
      </p:pic>
      <p:pic>
        <p:nvPicPr>
          <p:cNvPr id="137" name="Picture 136">
            <a:extLst>
              <a:ext uri="{FF2B5EF4-FFF2-40B4-BE49-F238E27FC236}">
                <a16:creationId xmlns:a16="http://schemas.microsoft.com/office/drawing/2014/main" id="{A0E4D94F-E9DB-4969-9D38-6DC366ABAE1B}"/>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431010" y="2736704"/>
            <a:ext cx="524570" cy="364576"/>
          </a:xfrm>
          <a:prstGeom prst="rect">
            <a:avLst/>
          </a:prstGeom>
        </p:spPr>
      </p:pic>
      <p:pic>
        <p:nvPicPr>
          <p:cNvPr id="138" name="Picture 137">
            <a:extLst>
              <a:ext uri="{FF2B5EF4-FFF2-40B4-BE49-F238E27FC236}">
                <a16:creationId xmlns:a16="http://schemas.microsoft.com/office/drawing/2014/main" id="{83545D41-BF65-4CBE-B6F8-925FC84D402C}"/>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861382" y="2773184"/>
            <a:ext cx="720723" cy="215109"/>
          </a:xfrm>
          <a:prstGeom prst="rect">
            <a:avLst/>
          </a:prstGeom>
        </p:spPr>
      </p:pic>
      <p:pic>
        <p:nvPicPr>
          <p:cNvPr id="139" name="Picture 138">
            <a:extLst>
              <a:ext uri="{FF2B5EF4-FFF2-40B4-BE49-F238E27FC236}">
                <a16:creationId xmlns:a16="http://schemas.microsoft.com/office/drawing/2014/main" id="{7F5CE7A3-118C-40E6-A8F8-7251CF616B1E}"/>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8143312" y="2811702"/>
            <a:ext cx="902761" cy="228366"/>
          </a:xfrm>
          <a:prstGeom prst="rect">
            <a:avLst/>
          </a:prstGeom>
        </p:spPr>
      </p:pic>
      <p:pic>
        <p:nvPicPr>
          <p:cNvPr id="140" name="Picture 139">
            <a:extLst>
              <a:ext uri="{FF2B5EF4-FFF2-40B4-BE49-F238E27FC236}">
                <a16:creationId xmlns:a16="http://schemas.microsoft.com/office/drawing/2014/main" id="{BC69192F-5916-442E-ABF7-C4F72DF131CA}"/>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0226473" y="1538476"/>
            <a:ext cx="988848" cy="314240"/>
          </a:xfrm>
          <a:prstGeom prst="rect">
            <a:avLst/>
          </a:prstGeom>
        </p:spPr>
      </p:pic>
      <p:pic>
        <p:nvPicPr>
          <p:cNvPr id="141" name="Picture 140">
            <a:extLst>
              <a:ext uri="{FF2B5EF4-FFF2-40B4-BE49-F238E27FC236}">
                <a16:creationId xmlns:a16="http://schemas.microsoft.com/office/drawing/2014/main" id="{265FF86F-EB65-42BD-B0B7-52E4C9C7683D}"/>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3569098" y="1782122"/>
            <a:ext cx="1015802" cy="382619"/>
          </a:xfrm>
          <a:prstGeom prst="rect">
            <a:avLst/>
          </a:prstGeom>
        </p:spPr>
      </p:pic>
      <p:pic>
        <p:nvPicPr>
          <p:cNvPr id="142" name="Picture 141">
            <a:extLst>
              <a:ext uri="{FF2B5EF4-FFF2-40B4-BE49-F238E27FC236}">
                <a16:creationId xmlns:a16="http://schemas.microsoft.com/office/drawing/2014/main" id="{9A0B45F6-9A9B-4EAB-A25D-EB8B1940B8CC}"/>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892774" y="1662210"/>
            <a:ext cx="1063161" cy="273058"/>
          </a:xfrm>
          <a:prstGeom prst="rect">
            <a:avLst/>
          </a:prstGeom>
        </p:spPr>
      </p:pic>
      <p:pic>
        <p:nvPicPr>
          <p:cNvPr id="143" name="Picture 142">
            <a:extLst>
              <a:ext uri="{FF2B5EF4-FFF2-40B4-BE49-F238E27FC236}">
                <a16:creationId xmlns:a16="http://schemas.microsoft.com/office/drawing/2014/main" id="{30C764A3-1D62-49C1-B0C9-FA9F8138247F}"/>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3418799" y="5470412"/>
            <a:ext cx="931775" cy="177839"/>
          </a:xfrm>
          <a:prstGeom prst="rect">
            <a:avLst/>
          </a:prstGeom>
        </p:spPr>
      </p:pic>
      <p:pic>
        <p:nvPicPr>
          <p:cNvPr id="144" name="Picture 143">
            <a:extLst>
              <a:ext uri="{FF2B5EF4-FFF2-40B4-BE49-F238E27FC236}">
                <a16:creationId xmlns:a16="http://schemas.microsoft.com/office/drawing/2014/main" id="{797275E7-13A4-4E34-B94F-FFD53268EC2D}"/>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6633357" y="1892424"/>
            <a:ext cx="604444" cy="215615"/>
          </a:xfrm>
          <a:prstGeom prst="rect">
            <a:avLst/>
          </a:prstGeom>
        </p:spPr>
      </p:pic>
      <p:pic>
        <p:nvPicPr>
          <p:cNvPr id="145" name="Picture 144">
            <a:extLst>
              <a:ext uri="{FF2B5EF4-FFF2-40B4-BE49-F238E27FC236}">
                <a16:creationId xmlns:a16="http://schemas.microsoft.com/office/drawing/2014/main" id="{B20F0568-B85E-49C0-85BE-2F958E2EBA16}"/>
              </a:ext>
            </a:extLst>
          </p:cNvPr>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4546270" y="1396409"/>
            <a:ext cx="648821" cy="201015"/>
          </a:xfrm>
          <a:prstGeom prst="rect">
            <a:avLst/>
          </a:prstGeom>
        </p:spPr>
      </p:pic>
      <p:pic>
        <p:nvPicPr>
          <p:cNvPr id="146" name="Picture 145">
            <a:extLst>
              <a:ext uri="{FF2B5EF4-FFF2-40B4-BE49-F238E27FC236}">
                <a16:creationId xmlns:a16="http://schemas.microsoft.com/office/drawing/2014/main" id="{2CC74D0D-BE81-4428-B9F8-5C36FC918EC8}"/>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857394" y="3025643"/>
            <a:ext cx="967292" cy="331606"/>
          </a:xfrm>
          <a:prstGeom prst="rect">
            <a:avLst/>
          </a:prstGeom>
        </p:spPr>
      </p:pic>
      <p:pic>
        <p:nvPicPr>
          <p:cNvPr id="147" name="Picture 146">
            <a:extLst>
              <a:ext uri="{FF2B5EF4-FFF2-40B4-BE49-F238E27FC236}">
                <a16:creationId xmlns:a16="http://schemas.microsoft.com/office/drawing/2014/main" id="{A8C7610E-8F86-4DA3-AAFB-01E310B67B91}"/>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1681856" y="2773118"/>
            <a:ext cx="741960" cy="249020"/>
          </a:xfrm>
          <a:prstGeom prst="rect">
            <a:avLst/>
          </a:prstGeom>
        </p:spPr>
      </p:pic>
      <p:pic>
        <p:nvPicPr>
          <p:cNvPr id="148" name="Picture 147">
            <a:extLst>
              <a:ext uri="{FF2B5EF4-FFF2-40B4-BE49-F238E27FC236}">
                <a16:creationId xmlns:a16="http://schemas.microsoft.com/office/drawing/2014/main" id="{58A2D7DD-CB25-444C-BE41-1D3961233D0F}"/>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3003200" y="3701528"/>
            <a:ext cx="756866" cy="337362"/>
          </a:xfrm>
          <a:prstGeom prst="rect">
            <a:avLst/>
          </a:prstGeom>
        </p:spPr>
      </p:pic>
      <p:pic>
        <p:nvPicPr>
          <p:cNvPr id="149" name="Picture 148">
            <a:extLst>
              <a:ext uri="{FF2B5EF4-FFF2-40B4-BE49-F238E27FC236}">
                <a16:creationId xmlns:a16="http://schemas.microsoft.com/office/drawing/2014/main" id="{CE9EFC33-4D94-4419-924D-8BBD8E7458C0}"/>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871413" y="3788089"/>
            <a:ext cx="994907" cy="209099"/>
          </a:xfrm>
          <a:prstGeom prst="rect">
            <a:avLst/>
          </a:prstGeom>
        </p:spPr>
      </p:pic>
      <p:pic>
        <p:nvPicPr>
          <p:cNvPr id="150" name="Picture 149">
            <a:extLst>
              <a:ext uri="{FF2B5EF4-FFF2-40B4-BE49-F238E27FC236}">
                <a16:creationId xmlns:a16="http://schemas.microsoft.com/office/drawing/2014/main" id="{BCA24022-2948-4881-A19D-6ABB7A121DB5}"/>
              </a:ext>
            </a:extLst>
          </p:cNvPr>
          <p:cNvPicPr>
            <a:picLocks noChangeAspect="1"/>
          </p:cNvPicPr>
          <p:nvPr/>
        </p:nvPicPr>
        <p:blipFill rotWithShape="1">
          <a:blip r:embed="rId47" cstate="print">
            <a:extLst>
              <a:ext uri="{28A0092B-C50C-407E-A947-70E740481C1C}">
                <a14:useLocalDpi xmlns:a14="http://schemas.microsoft.com/office/drawing/2010/main" val="0"/>
              </a:ext>
            </a:extLst>
          </a:blip>
          <a:srcRect l="6411" t="11591" r="13089" b="18938"/>
          <a:stretch/>
        </p:blipFill>
        <p:spPr>
          <a:xfrm>
            <a:off x="3752232" y="3093657"/>
            <a:ext cx="863844" cy="292081"/>
          </a:xfrm>
          <a:prstGeom prst="rect">
            <a:avLst/>
          </a:prstGeom>
        </p:spPr>
      </p:pic>
      <p:pic>
        <p:nvPicPr>
          <p:cNvPr id="151" name="Picture 150">
            <a:extLst>
              <a:ext uri="{FF2B5EF4-FFF2-40B4-BE49-F238E27FC236}">
                <a16:creationId xmlns:a16="http://schemas.microsoft.com/office/drawing/2014/main" id="{3F21828D-830C-41FA-A965-81AE61DF6F6D}"/>
              </a:ext>
            </a:extLst>
          </p:cNvPr>
          <p:cNvPicPr>
            <a:picLocks noChangeAspect="1"/>
          </p:cNvPicPr>
          <p:nvPr/>
        </p:nvPicPr>
        <p:blipFill rotWithShape="1">
          <a:blip r:embed="rId48" cstate="print">
            <a:extLst>
              <a:ext uri="{28A0092B-C50C-407E-A947-70E740481C1C}">
                <a14:useLocalDpi xmlns:a14="http://schemas.microsoft.com/office/drawing/2010/main" val="0"/>
              </a:ext>
            </a:extLst>
          </a:blip>
          <a:srcRect l="6828" t="32864" r="8208" b="51124"/>
          <a:stretch/>
        </p:blipFill>
        <p:spPr>
          <a:xfrm>
            <a:off x="1975522" y="3816052"/>
            <a:ext cx="913070" cy="172080"/>
          </a:xfrm>
          <a:prstGeom prst="rect">
            <a:avLst/>
          </a:prstGeom>
        </p:spPr>
      </p:pic>
      <p:pic>
        <p:nvPicPr>
          <p:cNvPr id="152" name="Picture 151">
            <a:extLst>
              <a:ext uri="{FF2B5EF4-FFF2-40B4-BE49-F238E27FC236}">
                <a16:creationId xmlns:a16="http://schemas.microsoft.com/office/drawing/2014/main" id="{89848826-C821-4168-B11E-9DAB82A0993D}"/>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875058" y="3405814"/>
            <a:ext cx="764546" cy="261526"/>
          </a:xfrm>
          <a:prstGeom prst="rect">
            <a:avLst/>
          </a:prstGeom>
        </p:spPr>
      </p:pic>
      <p:pic>
        <p:nvPicPr>
          <p:cNvPr id="153" name="Picture 152">
            <a:extLst>
              <a:ext uri="{FF2B5EF4-FFF2-40B4-BE49-F238E27FC236}">
                <a16:creationId xmlns:a16="http://schemas.microsoft.com/office/drawing/2014/main" id="{6FB28F4E-CC7E-4466-B5B1-9BB7D1DD17DA}"/>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3221526" y="1313682"/>
            <a:ext cx="700807" cy="401609"/>
          </a:xfrm>
          <a:prstGeom prst="rect">
            <a:avLst/>
          </a:prstGeom>
        </p:spPr>
      </p:pic>
      <p:pic>
        <p:nvPicPr>
          <p:cNvPr id="154" name="Picture 153">
            <a:extLst>
              <a:ext uri="{FF2B5EF4-FFF2-40B4-BE49-F238E27FC236}">
                <a16:creationId xmlns:a16="http://schemas.microsoft.com/office/drawing/2014/main" id="{393BA745-2096-4636-81AE-E92ACF79A38A}"/>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4748670" y="1723439"/>
            <a:ext cx="574698" cy="362048"/>
          </a:xfrm>
          <a:prstGeom prst="rect">
            <a:avLst/>
          </a:prstGeom>
        </p:spPr>
      </p:pic>
      <p:pic>
        <p:nvPicPr>
          <p:cNvPr id="155" name="Picture 154">
            <a:extLst>
              <a:ext uri="{FF2B5EF4-FFF2-40B4-BE49-F238E27FC236}">
                <a16:creationId xmlns:a16="http://schemas.microsoft.com/office/drawing/2014/main" id="{7B7B0CC3-B672-4814-B7DF-E43D23F1DCBA}"/>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886287" y="1364518"/>
            <a:ext cx="1183246" cy="235302"/>
          </a:xfrm>
          <a:prstGeom prst="rect">
            <a:avLst/>
          </a:prstGeom>
        </p:spPr>
      </p:pic>
      <p:pic>
        <p:nvPicPr>
          <p:cNvPr id="156" name="Picture 155">
            <a:extLst>
              <a:ext uri="{FF2B5EF4-FFF2-40B4-BE49-F238E27FC236}">
                <a16:creationId xmlns:a16="http://schemas.microsoft.com/office/drawing/2014/main" id="{27865D14-72F1-4EE2-B98A-989EEE7BF927}"/>
              </a:ext>
            </a:extLst>
          </p:cNvPr>
          <p:cNvPicPr>
            <a:picLocks noChangeAspect="1"/>
          </p:cNvPicPr>
          <p:nvPr/>
        </p:nvPicPr>
        <p:blipFill>
          <a:blip r:embed="rId53"/>
          <a:stretch>
            <a:fillRect/>
          </a:stretch>
        </p:blipFill>
        <p:spPr>
          <a:xfrm>
            <a:off x="7651918" y="1188778"/>
            <a:ext cx="762587" cy="280090"/>
          </a:xfrm>
          <a:prstGeom prst="rect">
            <a:avLst/>
          </a:prstGeom>
        </p:spPr>
      </p:pic>
      <p:pic>
        <p:nvPicPr>
          <p:cNvPr id="157" name="Picture 156">
            <a:extLst>
              <a:ext uri="{FF2B5EF4-FFF2-40B4-BE49-F238E27FC236}">
                <a16:creationId xmlns:a16="http://schemas.microsoft.com/office/drawing/2014/main" id="{4123602D-077E-402C-A58A-1ED8B5CBCCDF}"/>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1884311" y="5253362"/>
            <a:ext cx="700807" cy="401609"/>
          </a:xfrm>
          <a:prstGeom prst="rect">
            <a:avLst/>
          </a:prstGeom>
        </p:spPr>
      </p:pic>
      <p:pic>
        <p:nvPicPr>
          <p:cNvPr id="158" name="Picture 157">
            <a:extLst>
              <a:ext uri="{FF2B5EF4-FFF2-40B4-BE49-F238E27FC236}">
                <a16:creationId xmlns:a16="http://schemas.microsoft.com/office/drawing/2014/main" id="{82696BD5-E5AE-471E-996F-00A5C207A59D}"/>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2858703" y="4715147"/>
            <a:ext cx="558824" cy="190331"/>
          </a:xfrm>
          <a:prstGeom prst="rect">
            <a:avLst/>
          </a:prstGeom>
        </p:spPr>
      </p:pic>
      <p:pic>
        <p:nvPicPr>
          <p:cNvPr id="159" name="Picture 158">
            <a:extLst>
              <a:ext uri="{FF2B5EF4-FFF2-40B4-BE49-F238E27FC236}">
                <a16:creationId xmlns:a16="http://schemas.microsoft.com/office/drawing/2014/main" id="{61881219-597A-486D-A110-D8793DEEF87E}"/>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10057346" y="1628942"/>
            <a:ext cx="1200274" cy="689137"/>
          </a:xfrm>
          <a:prstGeom prst="rect">
            <a:avLst/>
          </a:prstGeom>
        </p:spPr>
      </p:pic>
      <p:pic>
        <p:nvPicPr>
          <p:cNvPr id="160" name="Picture 159">
            <a:extLst>
              <a:ext uri="{FF2B5EF4-FFF2-40B4-BE49-F238E27FC236}">
                <a16:creationId xmlns:a16="http://schemas.microsoft.com/office/drawing/2014/main" id="{356DB872-AEBE-4AB7-8B4A-CFB5E957D79E}"/>
              </a:ext>
            </a:extLst>
          </p:cNvPr>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9454085" y="1267052"/>
            <a:ext cx="595057" cy="203542"/>
          </a:xfrm>
          <a:prstGeom prst="rect">
            <a:avLst/>
          </a:prstGeom>
        </p:spPr>
      </p:pic>
      <p:pic>
        <p:nvPicPr>
          <p:cNvPr id="161" name="Picture 160">
            <a:extLst>
              <a:ext uri="{FF2B5EF4-FFF2-40B4-BE49-F238E27FC236}">
                <a16:creationId xmlns:a16="http://schemas.microsoft.com/office/drawing/2014/main" id="{366DD6A3-8D67-45DE-A7A0-B84323365182}"/>
              </a:ext>
            </a:extLst>
          </p:cNvPr>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a:xfrm>
            <a:off x="7630853" y="1575183"/>
            <a:ext cx="810594" cy="232125"/>
          </a:xfrm>
          <a:prstGeom prst="rect">
            <a:avLst/>
          </a:prstGeom>
        </p:spPr>
      </p:pic>
      <p:pic>
        <p:nvPicPr>
          <p:cNvPr id="162" name="Picture 161">
            <a:extLst>
              <a:ext uri="{FF2B5EF4-FFF2-40B4-BE49-F238E27FC236}">
                <a16:creationId xmlns:a16="http://schemas.microsoft.com/office/drawing/2014/main" id="{EBBA5834-6D34-431E-87AC-DEB84B5A5D4A}"/>
              </a:ext>
            </a:extLst>
          </p:cNvPr>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8506658" y="3340279"/>
            <a:ext cx="849258" cy="183492"/>
          </a:xfrm>
          <a:prstGeom prst="rect">
            <a:avLst/>
          </a:prstGeom>
        </p:spPr>
      </p:pic>
      <p:pic>
        <p:nvPicPr>
          <p:cNvPr id="163" name="Picture 162">
            <a:extLst>
              <a:ext uri="{FF2B5EF4-FFF2-40B4-BE49-F238E27FC236}">
                <a16:creationId xmlns:a16="http://schemas.microsoft.com/office/drawing/2014/main" id="{DB7545DC-0E61-4743-982F-4BB460851FB2}"/>
              </a:ext>
            </a:extLst>
          </p:cNvPr>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7930392" y="3226907"/>
            <a:ext cx="333075" cy="410236"/>
          </a:xfrm>
          <a:prstGeom prst="rect">
            <a:avLst/>
          </a:prstGeom>
        </p:spPr>
      </p:pic>
      <p:pic>
        <p:nvPicPr>
          <p:cNvPr id="164" name="Picture 163">
            <a:extLst>
              <a:ext uri="{FF2B5EF4-FFF2-40B4-BE49-F238E27FC236}">
                <a16:creationId xmlns:a16="http://schemas.microsoft.com/office/drawing/2014/main" id="{A78E10A6-253C-407D-95B7-0C3863B2C69D}"/>
              </a:ext>
            </a:extLst>
          </p:cNvPr>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9383904" y="2827511"/>
            <a:ext cx="549380" cy="160419"/>
          </a:xfrm>
          <a:prstGeom prst="rect">
            <a:avLst/>
          </a:prstGeom>
        </p:spPr>
      </p:pic>
      <p:pic>
        <p:nvPicPr>
          <p:cNvPr id="165" name="Picture 164">
            <a:extLst>
              <a:ext uri="{FF2B5EF4-FFF2-40B4-BE49-F238E27FC236}">
                <a16:creationId xmlns:a16="http://schemas.microsoft.com/office/drawing/2014/main" id="{BE08341D-06B8-4C18-83B1-D2ECF3219753}"/>
              </a:ext>
            </a:extLst>
          </p:cNvPr>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3169191" y="3473504"/>
            <a:ext cx="752336" cy="266239"/>
          </a:xfrm>
          <a:prstGeom prst="rect">
            <a:avLst/>
          </a:prstGeom>
        </p:spPr>
      </p:pic>
      <p:pic>
        <p:nvPicPr>
          <p:cNvPr id="166" name="Picture 165">
            <a:extLst>
              <a:ext uri="{FF2B5EF4-FFF2-40B4-BE49-F238E27FC236}">
                <a16:creationId xmlns:a16="http://schemas.microsoft.com/office/drawing/2014/main" id="{5A45E37C-FEA7-40F3-9094-AF568216B16C}"/>
              </a:ext>
            </a:extLst>
          </p:cNvPr>
          <p:cNvPicPr>
            <a:picLocks noChangeAspect="1"/>
          </p:cNvPicPr>
          <p:nvPr/>
        </p:nvPicPr>
        <p:blipFill>
          <a:blip r:embed="rId62" cstate="print">
            <a:extLst>
              <a:ext uri="{28A0092B-C50C-407E-A947-70E740481C1C}">
                <a14:useLocalDpi xmlns:a14="http://schemas.microsoft.com/office/drawing/2010/main" val="0"/>
              </a:ext>
            </a:extLst>
          </a:blip>
          <a:stretch>
            <a:fillRect/>
          </a:stretch>
        </p:blipFill>
        <p:spPr>
          <a:xfrm>
            <a:off x="10602328" y="4562717"/>
            <a:ext cx="717898" cy="376498"/>
          </a:xfrm>
          <a:prstGeom prst="rect">
            <a:avLst/>
          </a:prstGeom>
        </p:spPr>
      </p:pic>
      <p:pic>
        <p:nvPicPr>
          <p:cNvPr id="167" name="Picture 166">
            <a:extLst>
              <a:ext uri="{FF2B5EF4-FFF2-40B4-BE49-F238E27FC236}">
                <a16:creationId xmlns:a16="http://schemas.microsoft.com/office/drawing/2014/main" id="{C3D6AA0F-33AC-4BD2-AFA8-1FB006FD01F8}"/>
              </a:ext>
            </a:extLst>
          </p:cNvPr>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920854" y="2006199"/>
            <a:ext cx="1083639" cy="150903"/>
          </a:xfrm>
          <a:prstGeom prst="rect">
            <a:avLst/>
          </a:prstGeom>
        </p:spPr>
      </p:pic>
      <p:pic>
        <p:nvPicPr>
          <p:cNvPr id="168" name="Picture 167">
            <a:extLst>
              <a:ext uri="{FF2B5EF4-FFF2-40B4-BE49-F238E27FC236}">
                <a16:creationId xmlns:a16="http://schemas.microsoft.com/office/drawing/2014/main" id="{7E75A03D-7480-462D-99E4-1D5BDB6228C9}"/>
              </a:ext>
            </a:extLst>
          </p:cNvPr>
          <p:cNvPicPr>
            <a:picLocks noChangeAspect="1"/>
          </p:cNvPicPr>
          <p:nvPr/>
        </p:nvPicPr>
        <p:blipFill>
          <a:blip r:embed="rId64" cstate="print">
            <a:extLst>
              <a:ext uri="{28A0092B-C50C-407E-A947-70E740481C1C}">
                <a14:useLocalDpi xmlns:a14="http://schemas.microsoft.com/office/drawing/2010/main" val="0"/>
              </a:ext>
            </a:extLst>
          </a:blip>
          <a:stretch>
            <a:fillRect/>
          </a:stretch>
        </p:blipFill>
        <p:spPr>
          <a:xfrm>
            <a:off x="4987354" y="4696228"/>
            <a:ext cx="417066" cy="344909"/>
          </a:xfrm>
          <a:prstGeom prst="rect">
            <a:avLst/>
          </a:prstGeom>
        </p:spPr>
      </p:pic>
      <p:pic>
        <p:nvPicPr>
          <p:cNvPr id="169" name="Picture 168">
            <a:extLst>
              <a:ext uri="{FF2B5EF4-FFF2-40B4-BE49-F238E27FC236}">
                <a16:creationId xmlns:a16="http://schemas.microsoft.com/office/drawing/2014/main" id="{E398E28F-C58E-4669-86C6-3BF0B0E003BE}"/>
              </a:ext>
            </a:extLst>
          </p:cNvPr>
          <p:cNvPicPr>
            <a:picLocks noChangeAspect="1"/>
          </p:cNvPicPr>
          <p:nvPr/>
        </p:nvPicPr>
        <p:blipFill>
          <a:blip r:embed="rId65" cstate="print">
            <a:extLst>
              <a:ext uri="{28A0092B-C50C-407E-A947-70E740481C1C}">
                <a14:useLocalDpi xmlns:a14="http://schemas.microsoft.com/office/drawing/2010/main" val="0"/>
              </a:ext>
            </a:extLst>
          </a:blip>
          <a:stretch>
            <a:fillRect/>
          </a:stretch>
        </p:blipFill>
        <p:spPr>
          <a:xfrm>
            <a:off x="4379301" y="4975642"/>
            <a:ext cx="413336" cy="358950"/>
          </a:xfrm>
          <a:prstGeom prst="rect">
            <a:avLst/>
          </a:prstGeom>
        </p:spPr>
      </p:pic>
      <p:pic>
        <p:nvPicPr>
          <p:cNvPr id="170" name="Picture 169">
            <a:extLst>
              <a:ext uri="{FF2B5EF4-FFF2-40B4-BE49-F238E27FC236}">
                <a16:creationId xmlns:a16="http://schemas.microsoft.com/office/drawing/2014/main" id="{ED664E4F-C3F6-4C48-BD20-4B2AF05E5584}"/>
              </a:ext>
            </a:extLst>
          </p:cNvPr>
          <p:cNvPicPr>
            <a:picLocks noChangeAspect="1"/>
          </p:cNvPicPr>
          <p:nvPr/>
        </p:nvPicPr>
        <p:blipFill>
          <a:blip r:embed="rId66" cstate="print">
            <a:extLst>
              <a:ext uri="{28A0092B-C50C-407E-A947-70E740481C1C}">
                <a14:useLocalDpi xmlns:a14="http://schemas.microsoft.com/office/drawing/2010/main" val="0"/>
              </a:ext>
            </a:extLst>
          </a:blip>
          <a:stretch>
            <a:fillRect/>
          </a:stretch>
        </p:blipFill>
        <p:spPr>
          <a:xfrm>
            <a:off x="3722869" y="5039964"/>
            <a:ext cx="413707" cy="338001"/>
          </a:xfrm>
          <a:prstGeom prst="rect">
            <a:avLst/>
          </a:prstGeom>
        </p:spPr>
      </p:pic>
      <p:cxnSp>
        <p:nvCxnSpPr>
          <p:cNvPr id="171" name="Straight Connector 170">
            <a:extLst>
              <a:ext uri="{FF2B5EF4-FFF2-40B4-BE49-F238E27FC236}">
                <a16:creationId xmlns:a16="http://schemas.microsoft.com/office/drawing/2014/main" id="{92236973-50E9-456E-92DA-5C6554126E94}"/>
              </a:ext>
            </a:extLst>
          </p:cNvPr>
          <p:cNvCxnSpPr>
            <a:cxnSpLocks/>
          </p:cNvCxnSpPr>
          <p:nvPr/>
        </p:nvCxnSpPr>
        <p:spPr bwMode="auto">
          <a:xfrm>
            <a:off x="760353" y="2243996"/>
            <a:ext cx="4776583" cy="0"/>
          </a:xfrm>
          <a:prstGeom prst="line">
            <a:avLst/>
          </a:prstGeom>
          <a:solidFill>
            <a:schemeClr val="bg1"/>
          </a:solidFill>
          <a:ln w="28575" cap="flat" cmpd="sng" algn="ctr">
            <a:solidFill>
              <a:schemeClr val="bg1">
                <a:lumMod val="75000"/>
              </a:schemeClr>
            </a:solidFill>
            <a:prstDash val="solid"/>
            <a:round/>
            <a:headEnd type="none" w="med" len="med"/>
            <a:tailEnd type="none" w="med" len="med"/>
          </a:ln>
          <a:effectLst/>
        </p:spPr>
      </p:cxnSp>
      <p:cxnSp>
        <p:nvCxnSpPr>
          <p:cNvPr id="172" name="Straight Connector 171">
            <a:extLst>
              <a:ext uri="{FF2B5EF4-FFF2-40B4-BE49-F238E27FC236}">
                <a16:creationId xmlns:a16="http://schemas.microsoft.com/office/drawing/2014/main" id="{A8F82C92-B89A-4847-9292-E9B180DB8AFA}"/>
              </a:ext>
            </a:extLst>
          </p:cNvPr>
          <p:cNvCxnSpPr/>
          <p:nvPr/>
        </p:nvCxnSpPr>
        <p:spPr bwMode="auto">
          <a:xfrm flipV="1">
            <a:off x="760353" y="1138495"/>
            <a:ext cx="0" cy="1105502"/>
          </a:xfrm>
          <a:prstGeom prst="line">
            <a:avLst/>
          </a:prstGeom>
          <a:solidFill>
            <a:schemeClr val="bg1"/>
          </a:solidFill>
          <a:ln w="28575" cap="flat" cmpd="sng" algn="ctr">
            <a:solidFill>
              <a:schemeClr val="bg1">
                <a:lumMod val="75000"/>
              </a:schemeClr>
            </a:solidFill>
            <a:prstDash val="solid"/>
            <a:round/>
            <a:headEnd type="none" w="med" len="med"/>
            <a:tailEnd type="none" w="med" len="med"/>
          </a:ln>
          <a:effectLst/>
        </p:spPr>
      </p:cxnSp>
      <p:cxnSp>
        <p:nvCxnSpPr>
          <p:cNvPr id="173" name="Straight Connector 172">
            <a:extLst>
              <a:ext uri="{FF2B5EF4-FFF2-40B4-BE49-F238E27FC236}">
                <a16:creationId xmlns:a16="http://schemas.microsoft.com/office/drawing/2014/main" id="{22C2369F-C821-459A-A3AB-10A538A85FBC}"/>
              </a:ext>
            </a:extLst>
          </p:cNvPr>
          <p:cNvCxnSpPr>
            <a:cxnSpLocks/>
          </p:cNvCxnSpPr>
          <p:nvPr/>
        </p:nvCxnSpPr>
        <p:spPr bwMode="auto">
          <a:xfrm>
            <a:off x="760353" y="4038591"/>
            <a:ext cx="4907852" cy="0"/>
          </a:xfrm>
          <a:prstGeom prst="line">
            <a:avLst/>
          </a:prstGeom>
          <a:solidFill>
            <a:schemeClr val="bg1"/>
          </a:solidFill>
          <a:ln w="28575" cap="flat" cmpd="sng" algn="ctr">
            <a:solidFill>
              <a:schemeClr val="bg1">
                <a:lumMod val="75000"/>
              </a:schemeClr>
            </a:solidFill>
            <a:prstDash val="solid"/>
            <a:round/>
            <a:headEnd type="none" w="med" len="med"/>
            <a:tailEnd type="none" w="med" len="med"/>
          </a:ln>
          <a:effectLst/>
        </p:spPr>
      </p:cxnSp>
      <p:cxnSp>
        <p:nvCxnSpPr>
          <p:cNvPr id="175" name="Straight Connector 174">
            <a:extLst>
              <a:ext uri="{FF2B5EF4-FFF2-40B4-BE49-F238E27FC236}">
                <a16:creationId xmlns:a16="http://schemas.microsoft.com/office/drawing/2014/main" id="{C66920AE-916F-4B07-855C-927B583A9D57}"/>
              </a:ext>
            </a:extLst>
          </p:cNvPr>
          <p:cNvCxnSpPr>
            <a:cxnSpLocks/>
          </p:cNvCxnSpPr>
          <p:nvPr/>
        </p:nvCxnSpPr>
        <p:spPr bwMode="auto">
          <a:xfrm>
            <a:off x="760353" y="5747490"/>
            <a:ext cx="4986515" cy="0"/>
          </a:xfrm>
          <a:prstGeom prst="line">
            <a:avLst/>
          </a:prstGeom>
          <a:solidFill>
            <a:schemeClr val="bg1"/>
          </a:solidFill>
          <a:ln w="28575" cap="flat" cmpd="sng" algn="ctr">
            <a:solidFill>
              <a:schemeClr val="bg1">
                <a:lumMod val="75000"/>
              </a:schemeClr>
            </a:solidFill>
            <a:prstDash val="solid"/>
            <a:round/>
            <a:headEnd type="none" w="med" len="med"/>
            <a:tailEnd type="none" w="med" len="med"/>
          </a:ln>
          <a:effectLst/>
        </p:spPr>
      </p:cxnSp>
      <p:cxnSp>
        <p:nvCxnSpPr>
          <p:cNvPr id="176" name="Straight Connector 175">
            <a:extLst>
              <a:ext uri="{FF2B5EF4-FFF2-40B4-BE49-F238E27FC236}">
                <a16:creationId xmlns:a16="http://schemas.microsoft.com/office/drawing/2014/main" id="{05598116-E30D-4051-A74A-2B5596E41BAC}"/>
              </a:ext>
            </a:extLst>
          </p:cNvPr>
          <p:cNvCxnSpPr/>
          <p:nvPr/>
        </p:nvCxnSpPr>
        <p:spPr bwMode="auto">
          <a:xfrm flipV="1">
            <a:off x="760353" y="4641989"/>
            <a:ext cx="0" cy="1105502"/>
          </a:xfrm>
          <a:prstGeom prst="line">
            <a:avLst/>
          </a:prstGeom>
          <a:solidFill>
            <a:schemeClr val="bg1"/>
          </a:solidFill>
          <a:ln w="28575" cap="flat" cmpd="sng" algn="ctr">
            <a:solidFill>
              <a:schemeClr val="bg1">
                <a:lumMod val="75000"/>
              </a:schemeClr>
            </a:solidFill>
            <a:prstDash val="solid"/>
            <a:round/>
            <a:headEnd type="none" w="med" len="med"/>
            <a:tailEnd type="none" w="med" len="med"/>
          </a:ln>
          <a:effectLst/>
        </p:spPr>
      </p:cxnSp>
      <p:sp>
        <p:nvSpPr>
          <p:cNvPr id="177" name="TextBox 176">
            <a:extLst>
              <a:ext uri="{FF2B5EF4-FFF2-40B4-BE49-F238E27FC236}">
                <a16:creationId xmlns:a16="http://schemas.microsoft.com/office/drawing/2014/main" id="{16A36BCC-84BF-47A5-8AD6-FBDA11D6BB6E}"/>
              </a:ext>
            </a:extLst>
          </p:cNvPr>
          <p:cNvSpPr txBox="1"/>
          <p:nvPr/>
        </p:nvSpPr>
        <p:spPr>
          <a:xfrm>
            <a:off x="411412" y="978205"/>
            <a:ext cx="1056267" cy="255496"/>
          </a:xfrm>
          <a:prstGeom prst="rect">
            <a:avLst/>
          </a:prstGeom>
          <a:solidFill>
            <a:schemeClr val="bg2"/>
          </a:solidFill>
        </p:spPr>
        <p:txBody>
          <a:bodyPr wrap="square" rtlCol="0">
            <a:noAutofit/>
          </a:bodyPr>
          <a:lstStyle/>
          <a:p>
            <a:pPr algn="ctr"/>
            <a:r>
              <a:rPr lang="en-US" sz="1200" b="1" dirty="0">
                <a:solidFill>
                  <a:srgbClr val="FFFFFF"/>
                </a:solidFill>
                <a:latin typeface="+mn-lt"/>
                <a:cs typeface="Arial" pitchFamily="34" charset="0"/>
              </a:rPr>
              <a:t>Analytics</a:t>
            </a:r>
          </a:p>
        </p:txBody>
      </p:sp>
      <p:sp>
        <p:nvSpPr>
          <p:cNvPr id="179" name="TextBox 178">
            <a:extLst>
              <a:ext uri="{FF2B5EF4-FFF2-40B4-BE49-F238E27FC236}">
                <a16:creationId xmlns:a16="http://schemas.microsoft.com/office/drawing/2014/main" id="{808C7824-14CA-4C3B-A664-A9C81D0AAFCD}"/>
              </a:ext>
            </a:extLst>
          </p:cNvPr>
          <p:cNvSpPr txBox="1"/>
          <p:nvPr/>
        </p:nvSpPr>
        <p:spPr>
          <a:xfrm>
            <a:off x="411412" y="4420081"/>
            <a:ext cx="2112044" cy="255496"/>
          </a:xfrm>
          <a:prstGeom prst="rect">
            <a:avLst/>
          </a:prstGeom>
          <a:solidFill>
            <a:schemeClr val="bg2"/>
          </a:solidFill>
        </p:spPr>
        <p:txBody>
          <a:bodyPr wrap="square" rtlCol="0">
            <a:noAutofit/>
          </a:bodyPr>
          <a:lstStyle/>
          <a:p>
            <a:pPr algn="ctr"/>
            <a:r>
              <a:rPr lang="en-US" sz="1200" b="1" dirty="0">
                <a:solidFill>
                  <a:srgbClr val="FFFFFF"/>
                </a:solidFill>
                <a:latin typeface="+mn-lt"/>
                <a:cs typeface="Arial" pitchFamily="34" charset="0"/>
              </a:rPr>
              <a:t>AI Tools and Techniques</a:t>
            </a:r>
          </a:p>
        </p:txBody>
      </p:sp>
      <p:cxnSp>
        <p:nvCxnSpPr>
          <p:cNvPr id="180" name="Straight Connector 179">
            <a:extLst>
              <a:ext uri="{FF2B5EF4-FFF2-40B4-BE49-F238E27FC236}">
                <a16:creationId xmlns:a16="http://schemas.microsoft.com/office/drawing/2014/main" id="{19D06D66-8A6B-4C52-AD04-FB23D0CFF984}"/>
              </a:ext>
            </a:extLst>
          </p:cNvPr>
          <p:cNvCxnSpPr>
            <a:cxnSpLocks/>
          </p:cNvCxnSpPr>
          <p:nvPr/>
        </p:nvCxnSpPr>
        <p:spPr bwMode="auto">
          <a:xfrm flipV="1">
            <a:off x="5746868" y="4464041"/>
            <a:ext cx="0" cy="1283449"/>
          </a:xfrm>
          <a:prstGeom prst="line">
            <a:avLst/>
          </a:prstGeom>
          <a:solidFill>
            <a:schemeClr val="bg1"/>
          </a:solidFill>
          <a:ln w="28575" cap="flat" cmpd="sng" algn="ctr">
            <a:solidFill>
              <a:schemeClr val="bg1">
                <a:lumMod val="75000"/>
              </a:schemeClr>
            </a:solidFill>
            <a:prstDash val="solid"/>
            <a:round/>
            <a:headEnd type="none" w="med" len="med"/>
            <a:tailEnd type="none" w="med" len="med"/>
          </a:ln>
          <a:effectLst/>
        </p:spPr>
      </p:cxnSp>
      <p:cxnSp>
        <p:nvCxnSpPr>
          <p:cNvPr id="181" name="Straight Connector 180">
            <a:extLst>
              <a:ext uri="{FF2B5EF4-FFF2-40B4-BE49-F238E27FC236}">
                <a16:creationId xmlns:a16="http://schemas.microsoft.com/office/drawing/2014/main" id="{0D8D1419-E9CE-494E-9001-C8F7A86593F0}"/>
              </a:ext>
            </a:extLst>
          </p:cNvPr>
          <p:cNvCxnSpPr>
            <a:cxnSpLocks/>
          </p:cNvCxnSpPr>
          <p:nvPr/>
        </p:nvCxnSpPr>
        <p:spPr bwMode="auto">
          <a:xfrm flipV="1">
            <a:off x="5906481" y="4457028"/>
            <a:ext cx="0" cy="1283449"/>
          </a:xfrm>
          <a:prstGeom prst="line">
            <a:avLst/>
          </a:prstGeom>
          <a:solidFill>
            <a:schemeClr val="bg1"/>
          </a:solidFill>
          <a:ln w="28575" cap="flat" cmpd="sng" algn="ctr">
            <a:solidFill>
              <a:schemeClr val="bg1">
                <a:lumMod val="75000"/>
              </a:schemeClr>
            </a:solidFill>
            <a:prstDash val="solid"/>
            <a:round/>
            <a:headEnd type="none" w="med" len="med"/>
            <a:tailEnd type="none" w="med" len="med"/>
          </a:ln>
          <a:effectLst/>
        </p:spPr>
      </p:cxnSp>
      <p:cxnSp>
        <p:nvCxnSpPr>
          <p:cNvPr id="182" name="Straight Connector 181">
            <a:extLst>
              <a:ext uri="{FF2B5EF4-FFF2-40B4-BE49-F238E27FC236}">
                <a16:creationId xmlns:a16="http://schemas.microsoft.com/office/drawing/2014/main" id="{0420E56E-C5B5-40B9-BB5B-1D1880F3A70D}"/>
              </a:ext>
            </a:extLst>
          </p:cNvPr>
          <p:cNvCxnSpPr>
            <a:cxnSpLocks/>
          </p:cNvCxnSpPr>
          <p:nvPr/>
        </p:nvCxnSpPr>
        <p:spPr bwMode="auto">
          <a:xfrm>
            <a:off x="5909483" y="5740477"/>
            <a:ext cx="1448769" cy="0"/>
          </a:xfrm>
          <a:prstGeom prst="line">
            <a:avLst/>
          </a:prstGeom>
          <a:solidFill>
            <a:schemeClr val="bg1"/>
          </a:solidFill>
          <a:ln w="28575" cap="flat" cmpd="sng" algn="ctr">
            <a:solidFill>
              <a:schemeClr val="bg1">
                <a:lumMod val="75000"/>
              </a:schemeClr>
            </a:solidFill>
            <a:prstDash val="solid"/>
            <a:round/>
            <a:headEnd type="none" w="med" len="med"/>
            <a:tailEnd type="none" w="med" len="med"/>
          </a:ln>
          <a:effectLst/>
        </p:spPr>
      </p:cxnSp>
      <p:sp>
        <p:nvSpPr>
          <p:cNvPr id="183" name="TextBox 182">
            <a:extLst>
              <a:ext uri="{FF2B5EF4-FFF2-40B4-BE49-F238E27FC236}">
                <a16:creationId xmlns:a16="http://schemas.microsoft.com/office/drawing/2014/main" id="{9C05AA8B-FBEB-4E79-83D3-FF8F21AE1D6C}"/>
              </a:ext>
            </a:extLst>
          </p:cNvPr>
          <p:cNvSpPr txBox="1"/>
          <p:nvPr/>
        </p:nvSpPr>
        <p:spPr>
          <a:xfrm>
            <a:off x="6665333" y="5633917"/>
            <a:ext cx="1640467" cy="255496"/>
          </a:xfrm>
          <a:prstGeom prst="rect">
            <a:avLst/>
          </a:prstGeom>
          <a:solidFill>
            <a:schemeClr val="bg2"/>
          </a:solidFill>
        </p:spPr>
        <p:txBody>
          <a:bodyPr wrap="square" rtlCol="0">
            <a:noAutofit/>
          </a:bodyPr>
          <a:lstStyle/>
          <a:p>
            <a:pPr algn="ctr"/>
            <a:r>
              <a:rPr lang="en-US" sz="1200" b="1" dirty="0">
                <a:solidFill>
                  <a:srgbClr val="FFFFFF"/>
                </a:solidFill>
                <a:latin typeface="+mn-lt"/>
                <a:cs typeface="Arial" pitchFamily="34" charset="0"/>
              </a:rPr>
              <a:t>Mobility / Infra.</a:t>
            </a:r>
          </a:p>
        </p:txBody>
      </p:sp>
      <p:cxnSp>
        <p:nvCxnSpPr>
          <p:cNvPr id="184" name="Straight Connector 183">
            <a:extLst>
              <a:ext uri="{FF2B5EF4-FFF2-40B4-BE49-F238E27FC236}">
                <a16:creationId xmlns:a16="http://schemas.microsoft.com/office/drawing/2014/main" id="{2AD800DD-6754-40A5-9E14-C005ECBFDBC8}"/>
              </a:ext>
            </a:extLst>
          </p:cNvPr>
          <p:cNvCxnSpPr>
            <a:cxnSpLocks/>
          </p:cNvCxnSpPr>
          <p:nvPr/>
        </p:nvCxnSpPr>
        <p:spPr bwMode="auto">
          <a:xfrm>
            <a:off x="6502939" y="2243996"/>
            <a:ext cx="4911212" cy="0"/>
          </a:xfrm>
          <a:prstGeom prst="line">
            <a:avLst/>
          </a:prstGeom>
          <a:solidFill>
            <a:schemeClr val="bg1"/>
          </a:solidFill>
          <a:ln w="28575" cap="flat" cmpd="sng" algn="ctr">
            <a:solidFill>
              <a:schemeClr val="bg1">
                <a:lumMod val="75000"/>
              </a:schemeClr>
            </a:solidFill>
            <a:prstDash val="solid"/>
            <a:round/>
            <a:headEnd type="none" w="med" len="med"/>
            <a:tailEnd type="none" w="med" len="med"/>
          </a:ln>
          <a:effectLst/>
        </p:spPr>
      </p:cxnSp>
      <p:cxnSp>
        <p:nvCxnSpPr>
          <p:cNvPr id="185" name="Straight Connector 184">
            <a:extLst>
              <a:ext uri="{FF2B5EF4-FFF2-40B4-BE49-F238E27FC236}">
                <a16:creationId xmlns:a16="http://schemas.microsoft.com/office/drawing/2014/main" id="{389106D8-CA81-4F51-81C2-97E2DA597070}"/>
              </a:ext>
            </a:extLst>
          </p:cNvPr>
          <p:cNvCxnSpPr/>
          <p:nvPr/>
        </p:nvCxnSpPr>
        <p:spPr bwMode="auto">
          <a:xfrm flipV="1">
            <a:off x="11414151" y="1138495"/>
            <a:ext cx="0" cy="1105502"/>
          </a:xfrm>
          <a:prstGeom prst="line">
            <a:avLst/>
          </a:prstGeom>
          <a:solidFill>
            <a:schemeClr val="bg1"/>
          </a:solidFill>
          <a:ln w="28575" cap="flat" cmpd="sng" algn="ctr">
            <a:solidFill>
              <a:schemeClr val="bg1">
                <a:lumMod val="75000"/>
              </a:schemeClr>
            </a:solidFill>
            <a:prstDash val="solid"/>
            <a:round/>
            <a:headEnd type="none" w="med" len="med"/>
            <a:tailEnd type="none" w="med" len="med"/>
          </a:ln>
          <a:effectLst/>
        </p:spPr>
      </p:cxnSp>
      <p:cxnSp>
        <p:nvCxnSpPr>
          <p:cNvPr id="186" name="Straight Connector 185">
            <a:extLst>
              <a:ext uri="{FF2B5EF4-FFF2-40B4-BE49-F238E27FC236}">
                <a16:creationId xmlns:a16="http://schemas.microsoft.com/office/drawing/2014/main" id="{3D37553C-779A-4D8A-82D9-36E0319D4F03}"/>
              </a:ext>
            </a:extLst>
          </p:cNvPr>
          <p:cNvCxnSpPr>
            <a:cxnSpLocks/>
          </p:cNvCxnSpPr>
          <p:nvPr/>
        </p:nvCxnSpPr>
        <p:spPr bwMode="auto">
          <a:xfrm>
            <a:off x="6502939" y="3739461"/>
            <a:ext cx="4911212" cy="0"/>
          </a:xfrm>
          <a:prstGeom prst="line">
            <a:avLst/>
          </a:prstGeom>
          <a:solidFill>
            <a:schemeClr val="bg1"/>
          </a:solidFill>
          <a:ln w="28575" cap="flat" cmpd="sng" algn="ctr">
            <a:solidFill>
              <a:schemeClr val="bg1">
                <a:lumMod val="75000"/>
              </a:schemeClr>
            </a:solidFill>
            <a:prstDash val="solid"/>
            <a:round/>
            <a:headEnd type="none" w="med" len="med"/>
            <a:tailEnd type="none" w="med" len="med"/>
          </a:ln>
          <a:effectLst/>
        </p:spPr>
      </p:cxnSp>
      <p:cxnSp>
        <p:nvCxnSpPr>
          <p:cNvPr id="174" name="Straight Connector 173">
            <a:extLst>
              <a:ext uri="{FF2B5EF4-FFF2-40B4-BE49-F238E27FC236}">
                <a16:creationId xmlns:a16="http://schemas.microsoft.com/office/drawing/2014/main" id="{2D90AEB1-0314-4D4E-888C-D114642721C9}"/>
              </a:ext>
            </a:extLst>
          </p:cNvPr>
          <p:cNvCxnSpPr/>
          <p:nvPr/>
        </p:nvCxnSpPr>
        <p:spPr bwMode="auto">
          <a:xfrm flipV="1">
            <a:off x="760353" y="2557414"/>
            <a:ext cx="0" cy="1495148"/>
          </a:xfrm>
          <a:prstGeom prst="line">
            <a:avLst/>
          </a:prstGeom>
          <a:solidFill>
            <a:schemeClr val="bg1"/>
          </a:solidFill>
          <a:ln w="28575" cap="flat" cmpd="sng" algn="ctr">
            <a:solidFill>
              <a:schemeClr val="bg1">
                <a:lumMod val="75000"/>
              </a:schemeClr>
            </a:solidFill>
            <a:prstDash val="solid"/>
            <a:round/>
            <a:headEnd type="none" w="med" len="med"/>
            <a:tailEnd type="none" w="med" len="med"/>
          </a:ln>
          <a:effectLst/>
        </p:spPr>
      </p:cxnSp>
      <p:cxnSp>
        <p:nvCxnSpPr>
          <p:cNvPr id="187" name="Straight Connector 186">
            <a:extLst>
              <a:ext uri="{FF2B5EF4-FFF2-40B4-BE49-F238E27FC236}">
                <a16:creationId xmlns:a16="http://schemas.microsoft.com/office/drawing/2014/main" id="{811D2187-589B-467B-A940-C3F74F78DF12}"/>
              </a:ext>
            </a:extLst>
          </p:cNvPr>
          <p:cNvCxnSpPr>
            <a:cxnSpLocks/>
          </p:cNvCxnSpPr>
          <p:nvPr/>
        </p:nvCxnSpPr>
        <p:spPr bwMode="auto">
          <a:xfrm flipV="1">
            <a:off x="11414151" y="2684057"/>
            <a:ext cx="0" cy="1080639"/>
          </a:xfrm>
          <a:prstGeom prst="line">
            <a:avLst/>
          </a:prstGeom>
          <a:solidFill>
            <a:schemeClr val="bg1"/>
          </a:solidFill>
          <a:ln w="28575" cap="flat" cmpd="sng" algn="ctr">
            <a:solidFill>
              <a:schemeClr val="bg1">
                <a:lumMod val="75000"/>
              </a:schemeClr>
            </a:solidFill>
            <a:prstDash val="solid"/>
            <a:round/>
            <a:headEnd type="none" w="med" len="med"/>
            <a:tailEnd type="none" w="med" len="med"/>
          </a:ln>
          <a:effectLst/>
        </p:spPr>
      </p:cxnSp>
      <p:cxnSp>
        <p:nvCxnSpPr>
          <p:cNvPr id="188" name="Straight Connector 187">
            <a:extLst>
              <a:ext uri="{FF2B5EF4-FFF2-40B4-BE49-F238E27FC236}">
                <a16:creationId xmlns:a16="http://schemas.microsoft.com/office/drawing/2014/main" id="{2352B682-27D5-445D-99C9-0EB293B0D288}"/>
              </a:ext>
            </a:extLst>
          </p:cNvPr>
          <p:cNvCxnSpPr>
            <a:cxnSpLocks/>
          </p:cNvCxnSpPr>
          <p:nvPr/>
        </p:nvCxnSpPr>
        <p:spPr bwMode="auto">
          <a:xfrm>
            <a:off x="7445642" y="5011133"/>
            <a:ext cx="3968509" cy="0"/>
          </a:xfrm>
          <a:prstGeom prst="line">
            <a:avLst/>
          </a:prstGeom>
          <a:solidFill>
            <a:schemeClr val="bg1"/>
          </a:solidFill>
          <a:ln w="28575" cap="flat" cmpd="sng" algn="ctr">
            <a:solidFill>
              <a:schemeClr val="bg1">
                <a:lumMod val="75000"/>
              </a:schemeClr>
            </a:solidFill>
            <a:prstDash val="solid"/>
            <a:round/>
            <a:headEnd type="none" w="med" len="med"/>
            <a:tailEnd type="none" w="med" len="med"/>
          </a:ln>
          <a:effectLst/>
        </p:spPr>
      </p:cxnSp>
      <p:cxnSp>
        <p:nvCxnSpPr>
          <p:cNvPr id="189" name="Straight Connector 188">
            <a:extLst>
              <a:ext uri="{FF2B5EF4-FFF2-40B4-BE49-F238E27FC236}">
                <a16:creationId xmlns:a16="http://schemas.microsoft.com/office/drawing/2014/main" id="{8225447E-24E5-4B98-82AE-9BB854AE9993}"/>
              </a:ext>
            </a:extLst>
          </p:cNvPr>
          <p:cNvCxnSpPr>
            <a:cxnSpLocks/>
          </p:cNvCxnSpPr>
          <p:nvPr/>
        </p:nvCxnSpPr>
        <p:spPr bwMode="auto">
          <a:xfrm flipV="1">
            <a:off x="11414151" y="4318691"/>
            <a:ext cx="0" cy="699105"/>
          </a:xfrm>
          <a:prstGeom prst="line">
            <a:avLst/>
          </a:prstGeom>
          <a:solidFill>
            <a:schemeClr val="bg1"/>
          </a:solidFill>
          <a:ln w="28575" cap="flat" cmpd="sng" algn="ctr">
            <a:solidFill>
              <a:schemeClr val="bg1">
                <a:lumMod val="75000"/>
              </a:schemeClr>
            </a:solidFill>
            <a:prstDash val="solid"/>
            <a:round/>
            <a:headEnd type="none" w="med" len="med"/>
            <a:tailEnd type="none" w="med" len="med"/>
          </a:ln>
          <a:effectLst/>
        </p:spPr>
      </p:cxnSp>
      <p:cxnSp>
        <p:nvCxnSpPr>
          <p:cNvPr id="190" name="Straight Connector 189">
            <a:extLst>
              <a:ext uri="{FF2B5EF4-FFF2-40B4-BE49-F238E27FC236}">
                <a16:creationId xmlns:a16="http://schemas.microsoft.com/office/drawing/2014/main" id="{0DF6C805-D1A3-4ABE-B347-01CD684CD0A6}"/>
              </a:ext>
            </a:extLst>
          </p:cNvPr>
          <p:cNvCxnSpPr>
            <a:cxnSpLocks/>
          </p:cNvCxnSpPr>
          <p:nvPr/>
        </p:nvCxnSpPr>
        <p:spPr bwMode="auto">
          <a:xfrm flipH="1" flipV="1">
            <a:off x="7445132" y="4597400"/>
            <a:ext cx="1" cy="423989"/>
          </a:xfrm>
          <a:prstGeom prst="line">
            <a:avLst/>
          </a:prstGeom>
          <a:solidFill>
            <a:schemeClr val="bg1"/>
          </a:solidFill>
          <a:ln w="28575" cap="flat" cmpd="sng" algn="ctr">
            <a:solidFill>
              <a:schemeClr val="bg1">
                <a:lumMod val="75000"/>
              </a:schemeClr>
            </a:solidFill>
            <a:prstDash val="solid"/>
            <a:round/>
            <a:headEnd type="none" w="med" len="med"/>
            <a:tailEnd type="none" w="med" len="med"/>
          </a:ln>
          <a:effectLst/>
        </p:spPr>
      </p:cxnSp>
      <p:cxnSp>
        <p:nvCxnSpPr>
          <p:cNvPr id="191" name="Straight Connector 190">
            <a:extLst>
              <a:ext uri="{FF2B5EF4-FFF2-40B4-BE49-F238E27FC236}">
                <a16:creationId xmlns:a16="http://schemas.microsoft.com/office/drawing/2014/main" id="{225DE100-0446-430C-B201-00D217E2ED99}"/>
              </a:ext>
            </a:extLst>
          </p:cNvPr>
          <p:cNvCxnSpPr>
            <a:cxnSpLocks/>
          </p:cNvCxnSpPr>
          <p:nvPr/>
        </p:nvCxnSpPr>
        <p:spPr bwMode="auto">
          <a:xfrm>
            <a:off x="5902820" y="4605180"/>
            <a:ext cx="1542106" cy="0"/>
          </a:xfrm>
          <a:prstGeom prst="line">
            <a:avLst/>
          </a:prstGeom>
          <a:solidFill>
            <a:schemeClr val="bg1"/>
          </a:solidFill>
          <a:ln w="28575" cap="flat" cmpd="sng" algn="ctr">
            <a:solidFill>
              <a:schemeClr val="bg1">
                <a:lumMod val="75000"/>
              </a:schemeClr>
            </a:solidFill>
            <a:prstDash val="solid"/>
            <a:round/>
            <a:headEnd type="none" w="med" len="med"/>
            <a:tailEnd type="none" w="med" len="med"/>
          </a:ln>
          <a:effectLst/>
        </p:spPr>
      </p:cxnSp>
      <p:sp>
        <p:nvSpPr>
          <p:cNvPr id="192" name="TextBox 191">
            <a:extLst>
              <a:ext uri="{FF2B5EF4-FFF2-40B4-BE49-F238E27FC236}">
                <a16:creationId xmlns:a16="http://schemas.microsoft.com/office/drawing/2014/main" id="{5B57D670-AE86-49BA-B475-E4B6FBFD311A}"/>
              </a:ext>
            </a:extLst>
          </p:cNvPr>
          <p:cNvSpPr txBox="1"/>
          <p:nvPr/>
        </p:nvSpPr>
        <p:spPr>
          <a:xfrm>
            <a:off x="10014982" y="936887"/>
            <a:ext cx="1765606" cy="255496"/>
          </a:xfrm>
          <a:prstGeom prst="rect">
            <a:avLst/>
          </a:prstGeom>
          <a:solidFill>
            <a:schemeClr val="bg2"/>
          </a:solidFill>
        </p:spPr>
        <p:txBody>
          <a:bodyPr wrap="square" rtlCol="0">
            <a:noAutofit/>
          </a:bodyPr>
          <a:lstStyle/>
          <a:p>
            <a:pPr algn="ctr"/>
            <a:r>
              <a:rPr lang="en-US" sz="1200" b="1" dirty="0">
                <a:solidFill>
                  <a:srgbClr val="FFFFFF"/>
                </a:solidFill>
                <a:latin typeface="+mn-lt"/>
                <a:cs typeface="Arial" pitchFamily="34" charset="0"/>
              </a:rPr>
              <a:t>RPA/Orchestration</a:t>
            </a:r>
          </a:p>
        </p:txBody>
      </p:sp>
      <p:sp>
        <p:nvSpPr>
          <p:cNvPr id="193" name="TextBox 192">
            <a:extLst>
              <a:ext uri="{FF2B5EF4-FFF2-40B4-BE49-F238E27FC236}">
                <a16:creationId xmlns:a16="http://schemas.microsoft.com/office/drawing/2014/main" id="{13D19F36-0E41-4E05-8BE9-70915C875A5F}"/>
              </a:ext>
            </a:extLst>
          </p:cNvPr>
          <p:cNvSpPr txBox="1"/>
          <p:nvPr/>
        </p:nvSpPr>
        <p:spPr>
          <a:xfrm>
            <a:off x="9788057" y="4250962"/>
            <a:ext cx="1992531" cy="255496"/>
          </a:xfrm>
          <a:prstGeom prst="rect">
            <a:avLst/>
          </a:prstGeom>
          <a:solidFill>
            <a:schemeClr val="bg2"/>
          </a:solidFill>
        </p:spPr>
        <p:txBody>
          <a:bodyPr wrap="square" rtlCol="0">
            <a:noAutofit/>
          </a:bodyPr>
          <a:lstStyle/>
          <a:p>
            <a:pPr algn="ctr"/>
            <a:r>
              <a:rPr lang="en-US" sz="1200" b="1" dirty="0">
                <a:solidFill>
                  <a:srgbClr val="FFFFFF"/>
                </a:solidFill>
                <a:latin typeface="+mn-lt"/>
                <a:cs typeface="Arial" pitchFamily="34" charset="0"/>
              </a:rPr>
              <a:t>Voice / Conversational</a:t>
            </a:r>
          </a:p>
        </p:txBody>
      </p:sp>
      <p:sp>
        <p:nvSpPr>
          <p:cNvPr id="195" name="Oval 194">
            <a:extLst>
              <a:ext uri="{FF2B5EF4-FFF2-40B4-BE49-F238E27FC236}">
                <a16:creationId xmlns:a16="http://schemas.microsoft.com/office/drawing/2014/main" id="{75AC4CDE-E937-4337-A634-EE030A53F191}"/>
              </a:ext>
            </a:extLst>
          </p:cNvPr>
          <p:cNvSpPr/>
          <p:nvPr/>
        </p:nvSpPr>
        <p:spPr bwMode="auto">
          <a:xfrm>
            <a:off x="4782142" y="2125133"/>
            <a:ext cx="2505110" cy="2505110"/>
          </a:xfrm>
          <a:prstGeom prst="ellipse">
            <a:avLst/>
          </a:prstGeom>
          <a:solidFill>
            <a:schemeClr val="accent5">
              <a:lumMod val="20000"/>
              <a:lumOff val="80000"/>
            </a:schemeClr>
          </a:solidFill>
          <a:ln w="28575">
            <a:noFill/>
            <a:round/>
            <a:headEnd/>
            <a:tailEnd/>
          </a:ln>
          <a:effectLst/>
        </p:spPr>
        <p:txBody>
          <a:bodyPr wrap="none" rtlCol="0" anchor="ctr">
            <a:noAutofit/>
          </a:bodyPr>
          <a:lstStyle/>
          <a:p>
            <a:pPr algn="ctr"/>
            <a:endParaRPr lang="en-US" sz="1200">
              <a:solidFill>
                <a:srgbClr val="333333"/>
              </a:solidFill>
              <a:latin typeface="+mn-lt"/>
            </a:endParaRPr>
          </a:p>
        </p:txBody>
      </p:sp>
      <p:pic>
        <p:nvPicPr>
          <p:cNvPr id="196" name="Picture 195">
            <a:extLst>
              <a:ext uri="{FF2B5EF4-FFF2-40B4-BE49-F238E27FC236}">
                <a16:creationId xmlns:a16="http://schemas.microsoft.com/office/drawing/2014/main" id="{2BADEF90-DCBD-43F7-806A-99DB6F701450}"/>
              </a:ext>
            </a:extLst>
          </p:cNvPr>
          <p:cNvPicPr>
            <a:picLocks noChangeAspect="1"/>
          </p:cNvPicPr>
          <p:nvPr/>
        </p:nvPicPr>
        <p:blipFill>
          <a:blip r:embed="rId67">
            <a:clrChange>
              <a:clrFrom>
                <a:srgbClr val="FFFFFF"/>
              </a:clrFrom>
              <a:clrTo>
                <a:srgbClr val="FFFFFF">
                  <a:alpha val="0"/>
                </a:srgbClr>
              </a:clrTo>
            </a:clrChange>
          </a:blip>
          <a:stretch>
            <a:fillRect/>
          </a:stretch>
        </p:blipFill>
        <p:spPr>
          <a:xfrm>
            <a:off x="4889446" y="2943397"/>
            <a:ext cx="2216416" cy="862370"/>
          </a:xfrm>
          <a:prstGeom prst="rect">
            <a:avLst/>
          </a:prstGeom>
        </p:spPr>
      </p:pic>
      <p:pic>
        <p:nvPicPr>
          <p:cNvPr id="198" name="Picture 197">
            <a:extLst>
              <a:ext uri="{FF2B5EF4-FFF2-40B4-BE49-F238E27FC236}">
                <a16:creationId xmlns:a16="http://schemas.microsoft.com/office/drawing/2014/main" id="{FACE6BCD-7AC8-4E88-B130-A7E4E1F4BDEC}"/>
              </a:ext>
            </a:extLst>
          </p:cNvPr>
          <p:cNvPicPr>
            <a:picLocks noChangeAspect="1"/>
          </p:cNvPicPr>
          <p:nvPr/>
        </p:nvPicPr>
        <p:blipFill rotWithShape="1">
          <a:blip r:embed="rId68" cstate="print">
            <a:extLst>
              <a:ext uri="{28A0092B-C50C-407E-A947-70E740481C1C}">
                <a14:useLocalDpi xmlns:a14="http://schemas.microsoft.com/office/drawing/2010/main" val="0"/>
              </a:ext>
            </a:extLst>
          </a:blip>
          <a:srcRect l="27690" t="21628" r="27225" b="22522"/>
          <a:stretch/>
        </p:blipFill>
        <p:spPr>
          <a:xfrm>
            <a:off x="2559360" y="2752169"/>
            <a:ext cx="433070" cy="301767"/>
          </a:xfrm>
          <a:prstGeom prst="rect">
            <a:avLst/>
          </a:prstGeom>
        </p:spPr>
      </p:pic>
      <p:pic>
        <p:nvPicPr>
          <p:cNvPr id="199" name="Picture 252" descr="Image result for tungsten networks logo">
            <a:extLst>
              <a:ext uri="{FF2B5EF4-FFF2-40B4-BE49-F238E27FC236}">
                <a16:creationId xmlns:a16="http://schemas.microsoft.com/office/drawing/2014/main" id="{383D8565-EE1B-4918-99B6-085ABE3D52B5}"/>
              </a:ext>
            </a:extLst>
          </p:cNvPr>
          <p:cNvPicPr>
            <a:picLocks noChangeAspect="1" noChangeArrowheads="1"/>
          </p:cNvPicPr>
          <p:nvPr/>
        </p:nvPicPr>
        <p:blipFill>
          <a:blip r:embed="rId69" cstate="print">
            <a:extLst>
              <a:ext uri="{28A0092B-C50C-407E-A947-70E740481C1C}">
                <a14:useLocalDpi xmlns:a14="http://schemas.microsoft.com/office/drawing/2010/main" val="0"/>
              </a:ext>
            </a:extLst>
          </a:blip>
          <a:srcRect/>
          <a:stretch>
            <a:fillRect/>
          </a:stretch>
        </p:blipFill>
        <p:spPr bwMode="auto">
          <a:xfrm>
            <a:off x="7523718" y="5212774"/>
            <a:ext cx="583181" cy="342875"/>
          </a:xfrm>
          <a:prstGeom prst="rect">
            <a:avLst/>
          </a:prstGeom>
          <a:noFill/>
          <a:extLst>
            <a:ext uri="{909E8E84-426E-40DD-AFC4-6F175D3DCCD1}">
              <a14:hiddenFill xmlns:a14="http://schemas.microsoft.com/office/drawing/2010/main">
                <a:solidFill>
                  <a:srgbClr val="FFFFFF"/>
                </a:solidFill>
              </a14:hiddenFill>
            </a:ext>
          </a:extLst>
        </p:spPr>
      </p:pic>
      <p:sp>
        <p:nvSpPr>
          <p:cNvPr id="178" name="TextBox 177">
            <a:extLst>
              <a:ext uri="{FF2B5EF4-FFF2-40B4-BE49-F238E27FC236}">
                <a16:creationId xmlns:a16="http://schemas.microsoft.com/office/drawing/2014/main" id="{A9C3B608-1CE9-468A-BF18-7EB6D95D56DC}"/>
              </a:ext>
            </a:extLst>
          </p:cNvPr>
          <p:cNvSpPr txBox="1"/>
          <p:nvPr/>
        </p:nvSpPr>
        <p:spPr>
          <a:xfrm>
            <a:off x="411412" y="2370819"/>
            <a:ext cx="1056267" cy="255496"/>
          </a:xfrm>
          <a:prstGeom prst="rect">
            <a:avLst/>
          </a:prstGeom>
          <a:solidFill>
            <a:schemeClr val="bg2"/>
          </a:solidFill>
        </p:spPr>
        <p:txBody>
          <a:bodyPr wrap="square" rtlCol="0">
            <a:noAutofit/>
          </a:bodyPr>
          <a:lstStyle/>
          <a:p>
            <a:pPr algn="ctr"/>
            <a:r>
              <a:rPr lang="en-US" sz="1200" b="1" dirty="0">
                <a:solidFill>
                  <a:srgbClr val="FFFFFF"/>
                </a:solidFill>
                <a:latin typeface="+mn-lt"/>
                <a:cs typeface="Arial" pitchFamily="34" charset="0"/>
              </a:rPr>
              <a:t>Data</a:t>
            </a:r>
          </a:p>
        </p:txBody>
      </p:sp>
      <p:sp>
        <p:nvSpPr>
          <p:cNvPr id="194" name="TextBox 193">
            <a:extLst>
              <a:ext uri="{FF2B5EF4-FFF2-40B4-BE49-F238E27FC236}">
                <a16:creationId xmlns:a16="http://schemas.microsoft.com/office/drawing/2014/main" id="{E348DC89-0BE6-4F9C-A81B-9B2778F3FBDF}"/>
              </a:ext>
            </a:extLst>
          </p:cNvPr>
          <p:cNvSpPr txBox="1"/>
          <p:nvPr/>
        </p:nvSpPr>
        <p:spPr>
          <a:xfrm>
            <a:off x="10016588" y="2439202"/>
            <a:ext cx="1764000" cy="255496"/>
          </a:xfrm>
          <a:prstGeom prst="rect">
            <a:avLst/>
          </a:prstGeom>
          <a:solidFill>
            <a:schemeClr val="bg2"/>
          </a:solidFill>
        </p:spPr>
        <p:txBody>
          <a:bodyPr wrap="square" rtlCol="0">
            <a:noAutofit/>
          </a:bodyPr>
          <a:lstStyle/>
          <a:p>
            <a:pPr algn="ctr"/>
            <a:r>
              <a:rPr lang="en-US" sz="1200" b="1" dirty="0">
                <a:solidFill>
                  <a:srgbClr val="FFFFFF"/>
                </a:solidFill>
                <a:latin typeface="+mn-lt"/>
                <a:cs typeface="Arial" pitchFamily="34" charset="0"/>
              </a:rPr>
              <a:t>Smart Data Capture</a:t>
            </a:r>
          </a:p>
        </p:txBody>
      </p:sp>
    </p:spTree>
    <p:extLst>
      <p:ext uri="{BB962C8B-B14F-4D97-AF65-F5344CB8AC3E}">
        <p14:creationId xmlns:p14="http://schemas.microsoft.com/office/powerpoint/2010/main" val="2091847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958" y="209367"/>
            <a:ext cx="10765410" cy="859550"/>
          </a:xfrm>
        </p:spPr>
        <p:txBody>
          <a:bodyPr>
            <a:noAutofit/>
          </a:bodyPr>
          <a:lstStyle/>
          <a:p>
            <a:r>
              <a:rPr lang="en-US" dirty="0"/>
              <a:t>Automation levels in GBS are often not known as they are not measured</a:t>
            </a:r>
            <a:endParaRPr lang="en-GB" dirty="0"/>
          </a:p>
        </p:txBody>
      </p:sp>
      <p:sp>
        <p:nvSpPr>
          <p:cNvPr id="20" name="TextBox 19"/>
          <p:cNvSpPr txBox="1"/>
          <p:nvPr/>
        </p:nvSpPr>
        <p:spPr>
          <a:xfrm>
            <a:off x="6165961" y="6475364"/>
            <a:ext cx="6026039" cy="261610"/>
          </a:xfrm>
          <a:prstGeom prst="rect">
            <a:avLst/>
          </a:prstGeom>
          <a:noFill/>
        </p:spPr>
        <p:txBody>
          <a:bodyPr wrap="square" rtlCol="0">
            <a:spAutoFit/>
          </a:bodyPr>
          <a:lstStyle/>
          <a:p>
            <a:r>
              <a:rPr lang="en-US" sz="1100" dirty="0">
                <a:solidFill>
                  <a:prstClr val="black">
                    <a:lumMod val="65000"/>
                    <a:lumOff val="35000"/>
                  </a:prstClr>
                </a:solidFill>
                <a:cs typeface="Arial" pitchFamily="34" charset="0"/>
              </a:rPr>
              <a:t>Source: The Hackett Group’s Global Business Services (GBS) performance study, 2016</a:t>
            </a:r>
            <a:endParaRPr lang="en-GB" sz="1100" dirty="0">
              <a:solidFill>
                <a:prstClr val="black">
                  <a:lumMod val="65000"/>
                  <a:lumOff val="35000"/>
                </a:prstClr>
              </a:solidFill>
              <a:cs typeface="Arial" pitchFamily="34" charset="0"/>
            </a:endParaRPr>
          </a:p>
        </p:txBody>
      </p:sp>
      <p:graphicFrame>
        <p:nvGraphicFramePr>
          <p:cNvPr id="8" name="Chart 7"/>
          <p:cNvGraphicFramePr/>
          <p:nvPr/>
        </p:nvGraphicFramePr>
        <p:xfrm>
          <a:off x="1978933" y="1023263"/>
          <a:ext cx="5346492" cy="41768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p:nvPr/>
        </p:nvGraphicFramePr>
        <p:xfrm>
          <a:off x="6981397" y="1396850"/>
          <a:ext cx="2403677" cy="7423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p:nvPr/>
        </p:nvGraphicFramePr>
        <p:xfrm>
          <a:off x="6981397" y="1901990"/>
          <a:ext cx="2403677" cy="74239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p:nvPr/>
        </p:nvGraphicFramePr>
        <p:xfrm>
          <a:off x="6981397" y="2407130"/>
          <a:ext cx="2403677" cy="74239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p:cNvGraphicFramePr/>
          <p:nvPr/>
        </p:nvGraphicFramePr>
        <p:xfrm>
          <a:off x="6981397" y="2912270"/>
          <a:ext cx="2403677" cy="74239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Chart 11"/>
          <p:cNvGraphicFramePr/>
          <p:nvPr/>
        </p:nvGraphicFramePr>
        <p:xfrm>
          <a:off x="6981397" y="3417410"/>
          <a:ext cx="2403677" cy="742395"/>
        </p:xfrm>
        <a:graphic>
          <a:graphicData uri="http://schemas.openxmlformats.org/drawingml/2006/chart">
            <c:chart xmlns:c="http://schemas.openxmlformats.org/drawingml/2006/chart" xmlns:r="http://schemas.openxmlformats.org/officeDocument/2006/relationships" r:id="rId7"/>
          </a:graphicData>
        </a:graphic>
      </p:graphicFrame>
      <p:sp>
        <p:nvSpPr>
          <p:cNvPr id="4" name="TextBox 3"/>
          <p:cNvSpPr txBox="1"/>
          <p:nvPr/>
        </p:nvSpPr>
        <p:spPr>
          <a:xfrm>
            <a:off x="7229895" y="1042464"/>
            <a:ext cx="1777631" cy="523220"/>
          </a:xfrm>
          <a:prstGeom prst="rect">
            <a:avLst/>
          </a:prstGeom>
          <a:noFill/>
        </p:spPr>
        <p:txBody>
          <a:bodyPr wrap="square" rtlCol="0">
            <a:spAutoFit/>
          </a:bodyPr>
          <a:lstStyle/>
          <a:p>
            <a:pPr algn="ctr">
              <a:defRPr sz="1400" b="0" i="0" u="none" strike="noStrike" kern="1200" spc="0" baseline="0">
                <a:solidFill>
                  <a:prstClr val="black">
                    <a:lumMod val="65000"/>
                    <a:lumOff val="35000"/>
                  </a:prstClr>
                </a:solidFill>
                <a:latin typeface="+mn-lt"/>
                <a:ea typeface="+mn-ea"/>
                <a:cs typeface="+mn-cs"/>
              </a:defRPr>
            </a:pPr>
            <a:r>
              <a:rPr lang="en-US" dirty="0">
                <a:solidFill>
                  <a:prstClr val="black">
                    <a:lumMod val="65000"/>
                    <a:lumOff val="35000"/>
                  </a:prstClr>
                </a:solidFill>
              </a:rPr>
              <a:t>% Managed by GBS maturity stage</a:t>
            </a:r>
            <a:endParaRPr lang="en-GB" dirty="0">
              <a:solidFill>
                <a:prstClr val="black">
                  <a:lumMod val="65000"/>
                  <a:lumOff val="35000"/>
                </a:prstClr>
              </a:solidFill>
            </a:endParaRPr>
          </a:p>
        </p:txBody>
      </p:sp>
      <p:graphicFrame>
        <p:nvGraphicFramePr>
          <p:cNvPr id="13" name="Chart 12"/>
          <p:cNvGraphicFramePr/>
          <p:nvPr/>
        </p:nvGraphicFramePr>
        <p:xfrm>
          <a:off x="6981397" y="3922550"/>
          <a:ext cx="2403677" cy="742395"/>
        </p:xfrm>
        <a:graphic>
          <a:graphicData uri="http://schemas.openxmlformats.org/drawingml/2006/chart">
            <c:chart xmlns:c="http://schemas.openxmlformats.org/drawingml/2006/chart" xmlns:r="http://schemas.openxmlformats.org/officeDocument/2006/relationships" r:id="rId8"/>
          </a:graphicData>
        </a:graphic>
      </p:graphicFrame>
      <p:sp>
        <p:nvSpPr>
          <p:cNvPr id="3" name="Rectangle 2"/>
          <p:cNvSpPr/>
          <p:nvPr/>
        </p:nvSpPr>
        <p:spPr bwMode="auto">
          <a:xfrm>
            <a:off x="1978932" y="4159802"/>
            <a:ext cx="7847463" cy="505140"/>
          </a:xfrm>
          <a:prstGeom prst="rect">
            <a:avLst/>
          </a:prstGeom>
          <a:noFill/>
          <a:ln w="28575">
            <a:solidFill>
              <a:schemeClr val="accent5"/>
            </a:solidFill>
            <a:round/>
            <a:headEnd/>
            <a:tailEnd/>
          </a:ln>
          <a:effectLst/>
        </p:spPr>
        <p:txBody>
          <a:bodyPr wrap="none" rtlCol="0" anchor="ctr"/>
          <a:lstStyle/>
          <a:p>
            <a:pPr algn="ctr"/>
            <a:endParaRPr lang="de-DE">
              <a:solidFill>
                <a:prstClr val="black"/>
              </a:solidFill>
            </a:endParaRPr>
          </a:p>
        </p:txBody>
      </p:sp>
      <p:graphicFrame>
        <p:nvGraphicFramePr>
          <p:cNvPr id="21" name="Table 20"/>
          <p:cNvGraphicFramePr>
            <a:graphicFrameLocks noGrp="1"/>
          </p:cNvGraphicFramePr>
          <p:nvPr/>
        </p:nvGraphicFramePr>
        <p:xfrm>
          <a:off x="6467061" y="4850846"/>
          <a:ext cx="5632174" cy="1523449"/>
        </p:xfrm>
        <a:graphic>
          <a:graphicData uri="http://schemas.openxmlformats.org/drawingml/2006/table">
            <a:tbl>
              <a:tblPr firstRow="1" bandRow="1">
                <a:tableStyleId>{2D5ABB26-0587-4C30-8999-92F81FD0307C}</a:tableStyleId>
              </a:tblPr>
              <a:tblGrid>
                <a:gridCol w="5632174">
                  <a:extLst>
                    <a:ext uri="{9D8B030D-6E8A-4147-A177-3AD203B41FA5}">
                      <a16:colId xmlns:a16="http://schemas.microsoft.com/office/drawing/2014/main" val="20000"/>
                    </a:ext>
                  </a:extLst>
                </a:gridCol>
              </a:tblGrid>
              <a:tr h="382177">
                <a:tc>
                  <a:txBody>
                    <a:bodyPr/>
                    <a:lstStyle/>
                    <a:p>
                      <a:r>
                        <a:rPr lang="en-GB" sz="1400" b="1" dirty="0">
                          <a:solidFill>
                            <a:schemeClr val="tx1">
                              <a:lumMod val="65000"/>
                              <a:lumOff val="35000"/>
                            </a:schemeClr>
                          </a:solidFill>
                          <a:latin typeface="Arial" panose="020B0604020202020204" pitchFamily="34" charset="0"/>
                          <a:cs typeface="Arial" panose="020B0604020202020204" pitchFamily="34" charset="0"/>
                        </a:rPr>
                        <a:t>Managed - </a:t>
                      </a:r>
                      <a:r>
                        <a:rPr lang="en-GB" sz="1400" b="0" dirty="0">
                          <a:solidFill>
                            <a:schemeClr val="tx1">
                              <a:lumMod val="65000"/>
                              <a:lumOff val="35000"/>
                            </a:schemeClr>
                          </a:solidFill>
                          <a:latin typeface="Arial" panose="020B0604020202020204" pitchFamily="34" charset="0"/>
                          <a:cs typeface="Arial" panose="020B0604020202020204" pitchFamily="34" charset="0"/>
                        </a:rPr>
                        <a:t>KPIs defined, targets set; major initiatives defined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380424">
                <a:tc>
                  <a:txBody>
                    <a:bodyPr/>
                    <a:lstStyle/>
                    <a:p>
                      <a:r>
                        <a:rPr lang="en-GB" sz="1400" b="1" dirty="0">
                          <a:solidFill>
                            <a:schemeClr val="tx1">
                              <a:lumMod val="65000"/>
                              <a:lumOff val="35000"/>
                            </a:schemeClr>
                          </a:solidFill>
                          <a:latin typeface="Arial" panose="020B0604020202020204" pitchFamily="34" charset="0"/>
                          <a:cs typeface="Arial" panose="020B0604020202020204" pitchFamily="34" charset="0"/>
                        </a:rPr>
                        <a:t>Targeted -  </a:t>
                      </a:r>
                      <a:r>
                        <a:rPr lang="en-GB" sz="1400" b="0" dirty="0">
                          <a:solidFill>
                            <a:schemeClr val="tx1">
                              <a:lumMod val="65000"/>
                              <a:lumOff val="35000"/>
                            </a:schemeClr>
                          </a:solidFill>
                          <a:latin typeface="Arial" panose="020B0604020202020204" pitchFamily="34" charset="0"/>
                          <a:cs typeface="Arial" panose="020B0604020202020204" pitchFamily="34" charset="0"/>
                        </a:rPr>
                        <a:t>KPIs defined, targets set; no major initiatives defined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380424">
                <a:tc>
                  <a:txBody>
                    <a:bodyPr/>
                    <a:lstStyle/>
                    <a:p>
                      <a:r>
                        <a:rPr lang="en-GB" sz="1400" b="1" dirty="0">
                          <a:solidFill>
                            <a:schemeClr val="tx1">
                              <a:lumMod val="65000"/>
                              <a:lumOff val="35000"/>
                            </a:schemeClr>
                          </a:solidFill>
                          <a:latin typeface="Arial" panose="020B0604020202020204" pitchFamily="34" charset="0"/>
                          <a:cs typeface="Arial" panose="020B0604020202020204" pitchFamily="34" charset="0"/>
                        </a:rPr>
                        <a:t>Measured - </a:t>
                      </a:r>
                      <a:r>
                        <a:rPr lang="en-GB" sz="1400" b="0" dirty="0">
                          <a:solidFill>
                            <a:schemeClr val="tx1">
                              <a:lumMod val="65000"/>
                              <a:lumOff val="35000"/>
                            </a:schemeClr>
                          </a:solidFill>
                          <a:latin typeface="Arial" panose="020B0604020202020204" pitchFamily="34" charset="0"/>
                          <a:cs typeface="Arial" panose="020B0604020202020204" pitchFamily="34" charset="0"/>
                        </a:rPr>
                        <a:t>KPIs defined, no targets set, no major initiatives defined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380424">
                <a:tc>
                  <a:txBody>
                    <a:bodyPr/>
                    <a:lstStyle/>
                    <a:p>
                      <a:r>
                        <a:rPr lang="en-US" sz="1400" b="1" kern="1200" dirty="0">
                          <a:solidFill>
                            <a:schemeClr val="tx1">
                              <a:lumMod val="65000"/>
                              <a:lumOff val="35000"/>
                            </a:schemeClr>
                          </a:solidFill>
                          <a:latin typeface="Arial" panose="020B0604020202020204" pitchFamily="34" charset="0"/>
                          <a:ea typeface="+mn-ea"/>
                          <a:cs typeface="Arial" panose="020B0604020202020204" pitchFamily="34" charset="0"/>
                        </a:rPr>
                        <a:t>None</a:t>
                      </a:r>
                      <a:r>
                        <a:rPr lang="en-US" sz="1400" kern="1200" dirty="0">
                          <a:solidFill>
                            <a:schemeClr val="tx1">
                              <a:lumMod val="65000"/>
                              <a:lumOff val="35000"/>
                            </a:schemeClr>
                          </a:solidFill>
                          <a:latin typeface="Arial" panose="020B0604020202020204" pitchFamily="34" charset="0"/>
                          <a:ea typeface="+mn-ea"/>
                          <a:cs typeface="Arial" panose="020B0604020202020204" pitchFamily="34" charset="0"/>
                        </a:rPr>
                        <a:t> - limited or no KPIs defined </a:t>
                      </a:r>
                      <a:endParaRPr lang="en-GB" sz="140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bl>
          </a:graphicData>
        </a:graphic>
      </p:graphicFrame>
      <p:sp>
        <p:nvSpPr>
          <p:cNvPr id="5" name="Rechteck 4">
            <a:extLst>
              <a:ext uri="{FF2B5EF4-FFF2-40B4-BE49-F238E27FC236}">
                <a16:creationId xmlns:a16="http://schemas.microsoft.com/office/drawing/2014/main" id="{2F9BCA59-A311-4611-85AD-33447861B695}"/>
              </a:ext>
            </a:extLst>
          </p:cNvPr>
          <p:cNvSpPr/>
          <p:nvPr/>
        </p:nvSpPr>
        <p:spPr bwMode="auto">
          <a:xfrm>
            <a:off x="1978933" y="1565684"/>
            <a:ext cx="7810516" cy="2541268"/>
          </a:xfrm>
          <a:prstGeom prst="rect">
            <a:avLst/>
          </a:prstGeom>
          <a:solidFill>
            <a:srgbClr val="F2F2F2">
              <a:alpha val="85098"/>
            </a:srgbClr>
          </a:solidFill>
          <a:ln w="28575">
            <a:noFill/>
            <a:round/>
            <a:headEnd/>
            <a:tailEnd/>
          </a:ln>
          <a:effectLst/>
        </p:spPr>
        <p:txBody>
          <a:bodyPr wrap="none" rtlCol="0" anchor="ctr"/>
          <a:lstStyle/>
          <a:p>
            <a:pPr algn="ctr"/>
            <a:endParaRPr lang="en-US">
              <a:latin typeface="+mn-lt"/>
            </a:endParaRPr>
          </a:p>
        </p:txBody>
      </p:sp>
    </p:spTree>
    <p:extLst>
      <p:ext uri="{BB962C8B-B14F-4D97-AF65-F5344CB8AC3E}">
        <p14:creationId xmlns:p14="http://schemas.microsoft.com/office/powerpoint/2010/main" val="173038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643B363-0F91-4528-A387-4459329ECC4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877" name="think-cell Slide" r:id="rId5" imgW="425" imgH="424" progId="TCLayout.ActiveDocument.1">
                  <p:embed/>
                </p:oleObj>
              </mc:Choice>
              <mc:Fallback>
                <p:oleObj name="think-cell Slide" r:id="rId5" imgW="425" imgH="424" progId="TCLayout.ActiveDocument.1">
                  <p:embed/>
                  <p:pic>
                    <p:nvPicPr>
                      <p:cNvPr id="5" name="Object 4" hidden="1">
                        <a:extLst>
                          <a:ext uri="{FF2B5EF4-FFF2-40B4-BE49-F238E27FC236}">
                            <a16:creationId xmlns:a16="http://schemas.microsoft.com/office/drawing/2014/main" id="{5643B363-0F91-4528-A387-4459329ECC4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FD18DBA3-5641-469D-BDDB-83763E332F63}"/>
              </a:ext>
            </a:extLst>
          </p:cNvPr>
          <p:cNvSpPr/>
          <p:nvPr>
            <p:custDataLst>
              <p:tags r:id="rId3"/>
            </p:custDataLst>
          </p:nvPr>
        </p:nvSpPr>
        <p:spPr bwMode="auto">
          <a:xfrm>
            <a:off x="0" y="0"/>
            <a:ext cx="158750" cy="158750"/>
          </a:xfrm>
          <a:prstGeom prst="rect">
            <a:avLst/>
          </a:prstGeom>
          <a:noFill/>
          <a:ln w="28575">
            <a:solidFill>
              <a:schemeClr val="accent5"/>
            </a:solidFill>
            <a:round/>
            <a:headEnd/>
            <a:tailEnd/>
          </a:ln>
          <a:effectLst/>
        </p:spPr>
        <p:txBody>
          <a:bodyPr vert="horz" wrap="none" lIns="0" tIns="0" rIns="0" bIns="0" numCol="1" spcCol="0" rtlCol="0" anchor="ctr" anchorCtr="0">
            <a:noAutofit/>
          </a:bodyPr>
          <a:lstStyle/>
          <a:p>
            <a:pPr>
              <a:lnSpc>
                <a:spcPct val="90000"/>
              </a:lnSpc>
            </a:pPr>
            <a:endParaRPr lang="en-US" sz="2400" b="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8" name="Title 7">
            <a:extLst>
              <a:ext uri="{FF2B5EF4-FFF2-40B4-BE49-F238E27FC236}">
                <a16:creationId xmlns:a16="http://schemas.microsoft.com/office/drawing/2014/main" id="{A00F64C6-7F73-439F-8C80-F75172762058}"/>
              </a:ext>
            </a:extLst>
          </p:cNvPr>
          <p:cNvSpPr>
            <a:spLocks noGrp="1"/>
          </p:cNvSpPr>
          <p:nvPr>
            <p:ph type="title"/>
          </p:nvPr>
        </p:nvSpPr>
        <p:spPr/>
        <p:txBody>
          <a:bodyPr/>
          <a:lstStyle/>
          <a:p>
            <a:r>
              <a:rPr lang="en-US" dirty="0"/>
              <a:t>Technology adoption and effectiveness</a:t>
            </a:r>
          </a:p>
        </p:txBody>
      </p:sp>
      <p:sp>
        <p:nvSpPr>
          <p:cNvPr id="26" name="Text Placeholder 22">
            <a:extLst>
              <a:ext uri="{FF2B5EF4-FFF2-40B4-BE49-F238E27FC236}">
                <a16:creationId xmlns:a16="http://schemas.microsoft.com/office/drawing/2014/main" id="{352BF3AD-A453-4F31-80AB-8A34AB570582}"/>
              </a:ext>
            </a:extLst>
          </p:cNvPr>
          <p:cNvSpPr txBox="1">
            <a:spLocks/>
          </p:cNvSpPr>
          <p:nvPr/>
        </p:nvSpPr>
        <p:spPr>
          <a:xfrm>
            <a:off x="6225309" y="6205671"/>
            <a:ext cx="5555529" cy="172614"/>
          </a:xfrm>
          <a:prstGeom prst="rect">
            <a:avLst/>
          </a:prstGeom>
        </p:spPr>
        <p:txBody>
          <a:bodyPr lIns="0" tIns="0" rIns="0" bIns="0"/>
          <a:lstStyle>
            <a:defPPr>
              <a:defRPr lang="en-US"/>
            </a:defPPr>
            <a:lvl1pPr marL="0" indent="0" algn="r" eaLnBrk="1" hangingPunct="1">
              <a:lnSpc>
                <a:spcPct val="95000"/>
              </a:lnSpc>
              <a:spcBef>
                <a:spcPts val="300"/>
              </a:spcBef>
              <a:spcAft>
                <a:spcPts val="600"/>
              </a:spcAft>
              <a:buClr>
                <a:srgbClr val="7C878E"/>
              </a:buClr>
              <a:buFontTx/>
              <a:buNone/>
              <a:defRPr sz="800" b="0" kern="0">
                <a:latin typeface="Arial" panose="020B0604020202020204" pitchFamily="34" charset="0"/>
                <a:cs typeface="Arial" panose="020B0604020202020204" pitchFamily="34" charset="0"/>
              </a:defRPr>
            </a:lvl1pPr>
            <a:lvl2pPr marL="515938" indent="-231775" algn="l" eaLnBrk="1" hangingPunct="1">
              <a:lnSpc>
                <a:spcPct val="95000"/>
              </a:lnSpc>
              <a:spcBef>
                <a:spcPts val="0"/>
              </a:spcBef>
              <a:spcAft>
                <a:spcPts val="600"/>
              </a:spcAft>
              <a:buClr>
                <a:srgbClr val="7C878E"/>
              </a:buClr>
              <a:buChar char="–"/>
              <a:defRPr sz="1600">
                <a:solidFill>
                  <a:srgbClr val="7C878E"/>
                </a:solidFill>
                <a:latin typeface="Arial" panose="020B0604020202020204" pitchFamily="34" charset="0"/>
                <a:cs typeface="Arial" panose="020B0604020202020204" pitchFamily="34" charset="0"/>
              </a:defRPr>
            </a:lvl2pPr>
            <a:lvl3pPr marL="803275" indent="-173038" algn="l" eaLnBrk="1" hangingPunct="1">
              <a:lnSpc>
                <a:spcPct val="95000"/>
              </a:lnSpc>
              <a:spcBef>
                <a:spcPts val="0"/>
              </a:spcBef>
              <a:spcAft>
                <a:spcPts val="600"/>
              </a:spcAft>
              <a:buClr>
                <a:srgbClr val="7C878E"/>
              </a:buClr>
              <a:buFont typeface="Wingdings" pitchFamily="2" charset="2"/>
              <a:buChar char=""/>
              <a:defRPr>
                <a:solidFill>
                  <a:srgbClr val="7C878E"/>
                </a:solidFill>
                <a:latin typeface="Arial" panose="020B0604020202020204" pitchFamily="34" charset="0"/>
                <a:cs typeface="Arial" panose="020B0604020202020204" pitchFamily="34" charset="0"/>
              </a:defRPr>
            </a:lvl3pPr>
            <a:lvl4pPr marL="1084263" indent="-166688" algn="l" eaLnBrk="1" hangingPunct="1">
              <a:lnSpc>
                <a:spcPct val="95000"/>
              </a:lnSpc>
              <a:spcBef>
                <a:spcPts val="0"/>
              </a:spcBef>
              <a:spcAft>
                <a:spcPts val="600"/>
              </a:spcAft>
              <a:buClr>
                <a:srgbClr val="7C878E"/>
              </a:buClr>
              <a:buChar char="–"/>
              <a:defRPr sz="1200">
                <a:solidFill>
                  <a:srgbClr val="7C878E"/>
                </a:solidFill>
                <a:latin typeface="Arial" panose="020B0604020202020204" pitchFamily="34" charset="0"/>
                <a:cs typeface="Arial" panose="020B0604020202020204" pitchFamily="34" charset="0"/>
              </a:defRPr>
            </a:lvl4pPr>
            <a:lvl5pPr marL="1371600" indent="-173038" algn="l" eaLnBrk="1" hangingPunct="1">
              <a:lnSpc>
                <a:spcPct val="95000"/>
              </a:lnSpc>
              <a:spcBef>
                <a:spcPts val="0"/>
              </a:spcBef>
              <a:spcAft>
                <a:spcPts val="600"/>
              </a:spcAft>
              <a:buClr>
                <a:srgbClr val="7C878E"/>
              </a:buClr>
              <a:buChar char="»"/>
              <a:defRPr sz="1200">
                <a:solidFill>
                  <a:srgbClr val="7C878E"/>
                </a:solidFill>
                <a:latin typeface="Arial" panose="020B0604020202020204" pitchFamily="34" charset="0"/>
                <a:cs typeface="Arial" panose="020B0604020202020204" pitchFamily="34" charset="0"/>
              </a:defRPr>
            </a:lvl5pPr>
            <a:lvl6pPr marL="1828800" indent="-173038" fontAlgn="base">
              <a:spcBef>
                <a:spcPct val="20000"/>
              </a:spcBef>
              <a:spcAft>
                <a:spcPct val="0"/>
              </a:spcAft>
              <a:buClr>
                <a:schemeClr val="tx1"/>
              </a:buClr>
              <a:buChar char="»"/>
              <a:defRPr sz="1600">
                <a:latin typeface="+mn-lt"/>
              </a:defRPr>
            </a:lvl6pPr>
            <a:lvl7pPr marL="2286000" indent="-173038" fontAlgn="base">
              <a:spcBef>
                <a:spcPct val="20000"/>
              </a:spcBef>
              <a:spcAft>
                <a:spcPct val="0"/>
              </a:spcAft>
              <a:buClr>
                <a:schemeClr val="tx1"/>
              </a:buClr>
              <a:buChar char="»"/>
              <a:defRPr sz="1600">
                <a:latin typeface="+mn-lt"/>
              </a:defRPr>
            </a:lvl7pPr>
            <a:lvl8pPr marL="2743200" indent="-173038" fontAlgn="base">
              <a:spcBef>
                <a:spcPct val="20000"/>
              </a:spcBef>
              <a:spcAft>
                <a:spcPct val="0"/>
              </a:spcAft>
              <a:buClr>
                <a:schemeClr val="tx1"/>
              </a:buClr>
              <a:buChar char="»"/>
              <a:defRPr sz="1600">
                <a:latin typeface="+mn-lt"/>
              </a:defRPr>
            </a:lvl8pPr>
            <a:lvl9pPr marL="3200400" indent="-173038" fontAlgn="base">
              <a:spcBef>
                <a:spcPct val="20000"/>
              </a:spcBef>
              <a:spcAft>
                <a:spcPct val="0"/>
              </a:spcAft>
              <a:buClr>
                <a:schemeClr val="tx1"/>
              </a:buClr>
              <a:buChar char="»"/>
              <a:defRPr sz="1600">
                <a:latin typeface="+mn-lt"/>
              </a:defRPr>
            </a:lvl9pPr>
          </a:lstStyle>
          <a:p>
            <a:r>
              <a:rPr lang="en-US" dirty="0"/>
              <a:t>Source: 2019 Key Issues Study, The Hackett Group</a:t>
            </a:r>
          </a:p>
        </p:txBody>
      </p:sp>
      <p:sp>
        <p:nvSpPr>
          <p:cNvPr id="80" name="Rectangle 79">
            <a:extLst>
              <a:ext uri="{FF2B5EF4-FFF2-40B4-BE49-F238E27FC236}">
                <a16:creationId xmlns:a16="http://schemas.microsoft.com/office/drawing/2014/main" id="{C4FF05EF-2E85-4772-B8C1-173BC7235710}"/>
              </a:ext>
            </a:extLst>
          </p:cNvPr>
          <p:cNvSpPr/>
          <p:nvPr/>
        </p:nvSpPr>
        <p:spPr bwMode="auto">
          <a:xfrm>
            <a:off x="419100" y="1110103"/>
            <a:ext cx="5060520" cy="365760"/>
          </a:xfrm>
          <a:prstGeom prst="rect">
            <a:avLst/>
          </a:prstGeom>
          <a:noFill/>
          <a:ln w="28575">
            <a:noFill/>
            <a:round/>
            <a:headEnd/>
            <a:tailEnd/>
          </a:ln>
          <a:effectLst/>
        </p:spPr>
        <p:txBody>
          <a:bodyPr wrap="square" rtlCol="0" anchor="ctr"/>
          <a:lstStyle/>
          <a:p>
            <a:r>
              <a:rPr lang="en-US" dirty="0">
                <a:latin typeface="+mn-lt"/>
                <a:cs typeface="Arial" pitchFamily="34" charset="0"/>
              </a:rPr>
              <a:t>Current adoption</a:t>
            </a:r>
            <a:endParaRPr lang="en-US" sz="1200" b="0" dirty="0">
              <a:latin typeface="+mn-lt"/>
              <a:cs typeface="Arial" pitchFamily="34" charset="0"/>
            </a:endParaRPr>
          </a:p>
        </p:txBody>
      </p:sp>
      <p:sp>
        <p:nvSpPr>
          <p:cNvPr id="81" name="Rectangle 80">
            <a:extLst>
              <a:ext uri="{FF2B5EF4-FFF2-40B4-BE49-F238E27FC236}">
                <a16:creationId xmlns:a16="http://schemas.microsoft.com/office/drawing/2014/main" id="{85900EC0-F6BB-46E9-A638-F1F47160DCCA}"/>
              </a:ext>
            </a:extLst>
          </p:cNvPr>
          <p:cNvSpPr/>
          <p:nvPr/>
        </p:nvSpPr>
        <p:spPr bwMode="auto">
          <a:xfrm>
            <a:off x="5684363" y="1113778"/>
            <a:ext cx="2463941" cy="365760"/>
          </a:xfrm>
          <a:prstGeom prst="rect">
            <a:avLst/>
          </a:prstGeom>
          <a:noFill/>
          <a:ln w="28575">
            <a:noFill/>
            <a:round/>
            <a:headEnd/>
            <a:tailEnd/>
          </a:ln>
          <a:effectLst/>
        </p:spPr>
        <p:txBody>
          <a:bodyPr wrap="square" rtlCol="0" anchor="ctr"/>
          <a:lstStyle/>
          <a:p>
            <a:r>
              <a:rPr lang="en-US" dirty="0">
                <a:latin typeface="+mn-lt"/>
                <a:cs typeface="Arial" pitchFamily="34" charset="0"/>
              </a:rPr>
              <a:t>2020 growth projection</a:t>
            </a:r>
            <a:r>
              <a:rPr lang="en-US" baseline="30000" dirty="0">
                <a:latin typeface="+mn-lt"/>
                <a:cs typeface="Arial" pitchFamily="34" charset="0"/>
              </a:rPr>
              <a:t>1</a:t>
            </a:r>
          </a:p>
        </p:txBody>
      </p:sp>
      <p:graphicFrame>
        <p:nvGraphicFramePr>
          <p:cNvPr id="20" name="Chart 19">
            <a:extLst>
              <a:ext uri="{FF2B5EF4-FFF2-40B4-BE49-F238E27FC236}">
                <a16:creationId xmlns:a16="http://schemas.microsoft.com/office/drawing/2014/main" id="{19872D9B-D3C8-49BE-A17F-BBF4C92494D6}"/>
              </a:ext>
            </a:extLst>
          </p:cNvPr>
          <p:cNvGraphicFramePr/>
          <p:nvPr/>
        </p:nvGraphicFramePr>
        <p:xfrm>
          <a:off x="429840" y="1600233"/>
          <a:ext cx="5020605" cy="396460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0" name="Chart 29">
            <a:extLst>
              <a:ext uri="{FF2B5EF4-FFF2-40B4-BE49-F238E27FC236}">
                <a16:creationId xmlns:a16="http://schemas.microsoft.com/office/drawing/2014/main" id="{390D09CA-B86C-4989-AD20-906F3CBC85AE}"/>
              </a:ext>
            </a:extLst>
          </p:cNvPr>
          <p:cNvGraphicFramePr/>
          <p:nvPr/>
        </p:nvGraphicFramePr>
        <p:xfrm>
          <a:off x="6666478" y="1175421"/>
          <a:ext cx="5233833" cy="4078224"/>
        </p:xfrm>
        <a:graphic>
          <a:graphicData uri="http://schemas.openxmlformats.org/drawingml/2006/chart">
            <c:chart xmlns:c="http://schemas.openxmlformats.org/drawingml/2006/chart" xmlns:r="http://schemas.openxmlformats.org/officeDocument/2006/relationships" r:id="rId8"/>
          </a:graphicData>
        </a:graphic>
      </p:graphicFrame>
      <p:cxnSp>
        <p:nvCxnSpPr>
          <p:cNvPr id="31" name="Straight Connector 30">
            <a:extLst>
              <a:ext uri="{FF2B5EF4-FFF2-40B4-BE49-F238E27FC236}">
                <a16:creationId xmlns:a16="http://schemas.microsoft.com/office/drawing/2014/main" id="{120A50E0-103A-461E-9BAE-D98E405C30B8}"/>
              </a:ext>
            </a:extLst>
          </p:cNvPr>
          <p:cNvCxnSpPr>
            <a:cxnSpLocks/>
          </p:cNvCxnSpPr>
          <p:nvPr/>
        </p:nvCxnSpPr>
        <p:spPr bwMode="auto">
          <a:xfrm>
            <a:off x="9562290" y="1676400"/>
            <a:ext cx="0" cy="3390900"/>
          </a:xfrm>
          <a:prstGeom prst="line">
            <a:avLst/>
          </a:prstGeom>
          <a:solidFill>
            <a:schemeClr val="bg1"/>
          </a:solidFill>
          <a:ln w="9525" cap="flat" cmpd="sng" algn="ctr">
            <a:solidFill>
              <a:srgbClr val="7C878E"/>
            </a:solidFill>
            <a:prstDash val="solid"/>
            <a:round/>
            <a:headEnd type="none" w="med" len="med"/>
            <a:tailEnd type="none" w="med" len="med"/>
          </a:ln>
          <a:effectLst/>
        </p:spPr>
      </p:cxnSp>
      <p:sp>
        <p:nvSpPr>
          <p:cNvPr id="7" name="Rectangle 6">
            <a:extLst>
              <a:ext uri="{FF2B5EF4-FFF2-40B4-BE49-F238E27FC236}">
                <a16:creationId xmlns:a16="http://schemas.microsoft.com/office/drawing/2014/main" id="{33D0820E-4EE9-46F8-8BD7-1868398688B8}"/>
              </a:ext>
            </a:extLst>
          </p:cNvPr>
          <p:cNvSpPr/>
          <p:nvPr/>
        </p:nvSpPr>
        <p:spPr bwMode="auto">
          <a:xfrm>
            <a:off x="9651932" y="5268606"/>
            <a:ext cx="109728" cy="109728"/>
          </a:xfrm>
          <a:prstGeom prst="rect">
            <a:avLst/>
          </a:prstGeom>
          <a:solidFill>
            <a:schemeClr val="accent2"/>
          </a:solidFill>
          <a:ln w="28575">
            <a:noFill/>
            <a:round/>
            <a:headEnd/>
            <a:tailEnd/>
          </a:ln>
          <a:effectLst/>
        </p:spPr>
        <p:txBody>
          <a:bodyPr wrap="none" rtlCol="0" anchor="ctr"/>
          <a:lstStyle/>
          <a:p>
            <a:pPr algn="ctr"/>
            <a:endParaRPr lang="en-US">
              <a:latin typeface="+mn-lt"/>
            </a:endParaRPr>
          </a:p>
        </p:txBody>
      </p:sp>
      <p:sp>
        <p:nvSpPr>
          <p:cNvPr id="9" name="TextBox 8">
            <a:extLst>
              <a:ext uri="{FF2B5EF4-FFF2-40B4-BE49-F238E27FC236}">
                <a16:creationId xmlns:a16="http://schemas.microsoft.com/office/drawing/2014/main" id="{1BAB32E6-FCDE-4754-84A1-29391127E2FC}"/>
              </a:ext>
            </a:extLst>
          </p:cNvPr>
          <p:cNvSpPr txBox="1"/>
          <p:nvPr/>
        </p:nvSpPr>
        <p:spPr>
          <a:xfrm>
            <a:off x="9824804" y="5237451"/>
            <a:ext cx="1585370" cy="175433"/>
          </a:xfrm>
          <a:prstGeom prst="rect">
            <a:avLst/>
          </a:prstGeom>
          <a:noFill/>
        </p:spPr>
        <p:txBody>
          <a:bodyPr wrap="none" lIns="0" tIns="0" rIns="0" bIns="0" rtlCol="0">
            <a:spAutoFit/>
          </a:bodyPr>
          <a:lstStyle/>
          <a:p>
            <a:pPr algn="l">
              <a:lnSpc>
                <a:spcPct val="95000"/>
              </a:lnSpc>
              <a:spcBef>
                <a:spcPts val="300"/>
              </a:spcBef>
              <a:spcAft>
                <a:spcPts val="600"/>
              </a:spcAft>
            </a:pPr>
            <a:r>
              <a:rPr lang="en-US" sz="1200" b="0" dirty="0">
                <a:latin typeface="Arial" pitchFamily="34" charset="0"/>
                <a:cs typeface="Arial" pitchFamily="34" charset="0"/>
              </a:rPr>
              <a:t>Exceeded expectations</a:t>
            </a:r>
          </a:p>
        </p:txBody>
      </p:sp>
      <p:sp>
        <p:nvSpPr>
          <p:cNvPr id="38" name="Rectangle 37">
            <a:extLst>
              <a:ext uri="{FF2B5EF4-FFF2-40B4-BE49-F238E27FC236}">
                <a16:creationId xmlns:a16="http://schemas.microsoft.com/office/drawing/2014/main" id="{8898C115-04A6-4D24-A3B2-416B35904F6F}"/>
              </a:ext>
            </a:extLst>
          </p:cNvPr>
          <p:cNvSpPr/>
          <p:nvPr/>
        </p:nvSpPr>
        <p:spPr bwMode="auto">
          <a:xfrm>
            <a:off x="9651932" y="5467799"/>
            <a:ext cx="109728" cy="109728"/>
          </a:xfrm>
          <a:prstGeom prst="rect">
            <a:avLst/>
          </a:prstGeom>
          <a:solidFill>
            <a:schemeClr val="accent3"/>
          </a:solidFill>
          <a:ln w="28575">
            <a:noFill/>
            <a:round/>
            <a:headEnd/>
            <a:tailEnd/>
          </a:ln>
          <a:effectLst/>
        </p:spPr>
        <p:txBody>
          <a:bodyPr wrap="none" rtlCol="0" anchor="ctr"/>
          <a:lstStyle/>
          <a:p>
            <a:pPr algn="ctr"/>
            <a:endParaRPr lang="en-US">
              <a:latin typeface="+mn-lt"/>
            </a:endParaRPr>
          </a:p>
        </p:txBody>
      </p:sp>
      <p:sp>
        <p:nvSpPr>
          <p:cNvPr id="39" name="TextBox 38">
            <a:extLst>
              <a:ext uri="{FF2B5EF4-FFF2-40B4-BE49-F238E27FC236}">
                <a16:creationId xmlns:a16="http://schemas.microsoft.com/office/drawing/2014/main" id="{AC4F7037-EA12-4E13-9365-65A23DD0566C}"/>
              </a:ext>
            </a:extLst>
          </p:cNvPr>
          <p:cNvSpPr txBox="1"/>
          <p:nvPr/>
        </p:nvSpPr>
        <p:spPr>
          <a:xfrm>
            <a:off x="9824804" y="5436644"/>
            <a:ext cx="1160574" cy="175433"/>
          </a:xfrm>
          <a:prstGeom prst="rect">
            <a:avLst/>
          </a:prstGeom>
          <a:noFill/>
        </p:spPr>
        <p:txBody>
          <a:bodyPr wrap="none" lIns="0" tIns="0" rIns="0" bIns="0" rtlCol="0">
            <a:spAutoFit/>
          </a:bodyPr>
          <a:lstStyle/>
          <a:p>
            <a:pPr algn="l">
              <a:lnSpc>
                <a:spcPct val="95000"/>
              </a:lnSpc>
              <a:spcBef>
                <a:spcPts val="300"/>
              </a:spcBef>
              <a:spcAft>
                <a:spcPts val="600"/>
              </a:spcAft>
            </a:pPr>
            <a:r>
              <a:rPr lang="en-US" sz="1200" b="0" dirty="0">
                <a:latin typeface="Arial" pitchFamily="34" charset="0"/>
                <a:cs typeface="Arial" pitchFamily="34" charset="0"/>
              </a:rPr>
              <a:t>Met expectations</a:t>
            </a:r>
          </a:p>
        </p:txBody>
      </p:sp>
      <p:sp>
        <p:nvSpPr>
          <p:cNvPr id="40" name="Rectangle 39">
            <a:extLst>
              <a:ext uri="{FF2B5EF4-FFF2-40B4-BE49-F238E27FC236}">
                <a16:creationId xmlns:a16="http://schemas.microsoft.com/office/drawing/2014/main" id="{5175B71E-274E-4CB4-BFA7-3C77A2A90D20}"/>
              </a:ext>
            </a:extLst>
          </p:cNvPr>
          <p:cNvSpPr/>
          <p:nvPr/>
        </p:nvSpPr>
        <p:spPr bwMode="auto">
          <a:xfrm>
            <a:off x="9359547" y="5279989"/>
            <a:ext cx="109728" cy="109728"/>
          </a:xfrm>
          <a:prstGeom prst="rect">
            <a:avLst/>
          </a:prstGeom>
          <a:solidFill>
            <a:srgbClr val="C00000"/>
          </a:solidFill>
          <a:ln w="28575">
            <a:noFill/>
            <a:round/>
            <a:headEnd/>
            <a:tailEnd/>
          </a:ln>
          <a:effectLst/>
        </p:spPr>
        <p:txBody>
          <a:bodyPr wrap="none" rtlCol="0" anchor="ctr"/>
          <a:lstStyle/>
          <a:p>
            <a:pPr algn="ctr"/>
            <a:endParaRPr lang="en-US">
              <a:latin typeface="+mn-lt"/>
            </a:endParaRPr>
          </a:p>
        </p:txBody>
      </p:sp>
      <p:sp>
        <p:nvSpPr>
          <p:cNvPr id="41" name="TextBox 40">
            <a:extLst>
              <a:ext uri="{FF2B5EF4-FFF2-40B4-BE49-F238E27FC236}">
                <a16:creationId xmlns:a16="http://schemas.microsoft.com/office/drawing/2014/main" id="{8991281E-E7A9-486D-AE41-1FC2E52EE17E}"/>
              </a:ext>
            </a:extLst>
          </p:cNvPr>
          <p:cNvSpPr txBox="1"/>
          <p:nvPr/>
        </p:nvSpPr>
        <p:spPr>
          <a:xfrm>
            <a:off x="7442200" y="5239133"/>
            <a:ext cx="1864489" cy="175433"/>
          </a:xfrm>
          <a:prstGeom prst="rect">
            <a:avLst/>
          </a:prstGeom>
          <a:noFill/>
        </p:spPr>
        <p:txBody>
          <a:bodyPr wrap="square" lIns="0" tIns="0" rIns="0" bIns="0" rtlCol="0">
            <a:spAutoFit/>
          </a:bodyPr>
          <a:lstStyle/>
          <a:p>
            <a:pPr algn="r">
              <a:lnSpc>
                <a:spcPct val="95000"/>
              </a:lnSpc>
              <a:spcBef>
                <a:spcPts val="300"/>
              </a:spcBef>
              <a:spcAft>
                <a:spcPts val="600"/>
              </a:spcAft>
            </a:pPr>
            <a:r>
              <a:rPr lang="en-US" sz="1200" b="0" dirty="0">
                <a:latin typeface="Arial" pitchFamily="34" charset="0"/>
                <a:cs typeface="Arial" pitchFamily="34" charset="0"/>
              </a:rPr>
              <a:t>Fell short of expectations</a:t>
            </a:r>
          </a:p>
        </p:txBody>
      </p:sp>
      <p:sp>
        <p:nvSpPr>
          <p:cNvPr id="47" name="Rectangle 46">
            <a:extLst>
              <a:ext uri="{FF2B5EF4-FFF2-40B4-BE49-F238E27FC236}">
                <a16:creationId xmlns:a16="http://schemas.microsoft.com/office/drawing/2014/main" id="{69B0A3B6-3612-4CA4-AFFB-2BCA4AEDEE81}"/>
              </a:ext>
            </a:extLst>
          </p:cNvPr>
          <p:cNvSpPr/>
          <p:nvPr/>
        </p:nvSpPr>
        <p:spPr bwMode="auto">
          <a:xfrm>
            <a:off x="8277187" y="1110974"/>
            <a:ext cx="3503401" cy="365760"/>
          </a:xfrm>
          <a:prstGeom prst="rect">
            <a:avLst/>
          </a:prstGeom>
          <a:noFill/>
          <a:ln w="28575">
            <a:noFill/>
            <a:round/>
            <a:headEnd/>
            <a:tailEnd/>
          </a:ln>
          <a:effectLst/>
        </p:spPr>
        <p:txBody>
          <a:bodyPr wrap="square" rtlCol="0" anchor="ctr"/>
          <a:lstStyle/>
          <a:p>
            <a:r>
              <a:rPr lang="en-US" dirty="0">
                <a:latin typeface="+mn-lt"/>
                <a:cs typeface="Arial" pitchFamily="34" charset="0"/>
              </a:rPr>
              <a:t>Business objectives</a:t>
            </a:r>
            <a:r>
              <a:rPr lang="en-US" baseline="30000" dirty="0">
                <a:cs typeface="Arial" pitchFamily="34" charset="0"/>
              </a:rPr>
              <a:t>2</a:t>
            </a:r>
            <a:r>
              <a:rPr lang="en-US" dirty="0">
                <a:latin typeface="+mn-lt"/>
                <a:cs typeface="Arial" pitchFamily="34" charset="0"/>
              </a:rPr>
              <a:t> realization</a:t>
            </a:r>
            <a:endParaRPr lang="en-US" baseline="30000" dirty="0">
              <a:latin typeface="+mn-lt"/>
              <a:cs typeface="Arial" pitchFamily="34" charset="0"/>
            </a:endParaRPr>
          </a:p>
        </p:txBody>
      </p:sp>
      <p:graphicFrame>
        <p:nvGraphicFramePr>
          <p:cNvPr id="43" name="Table 42">
            <a:extLst>
              <a:ext uri="{FF2B5EF4-FFF2-40B4-BE49-F238E27FC236}">
                <a16:creationId xmlns:a16="http://schemas.microsoft.com/office/drawing/2014/main" id="{DFA2864D-292B-4A5F-B6B9-55750C980727}"/>
              </a:ext>
            </a:extLst>
          </p:cNvPr>
          <p:cNvGraphicFramePr>
            <a:graphicFrameLocks noGrp="1"/>
          </p:cNvGraphicFramePr>
          <p:nvPr/>
        </p:nvGraphicFramePr>
        <p:xfrm>
          <a:off x="440182" y="5711948"/>
          <a:ext cx="5018356" cy="368300"/>
        </p:xfrm>
        <a:graphic>
          <a:graphicData uri="http://schemas.openxmlformats.org/drawingml/2006/table">
            <a:tbl>
              <a:tblPr/>
              <a:tblGrid>
                <a:gridCol w="5018356">
                  <a:extLst>
                    <a:ext uri="{9D8B030D-6E8A-4147-A177-3AD203B41FA5}">
                      <a16:colId xmlns:a16="http://schemas.microsoft.com/office/drawing/2014/main" val="490216275"/>
                    </a:ext>
                  </a:extLst>
                </a:gridCol>
              </a:tblGrid>
              <a:tr h="184150">
                <a:tc>
                  <a:txBody>
                    <a:bodyPr/>
                    <a:lstStyle/>
                    <a:p>
                      <a:pPr algn="l" fontAlgn="b"/>
                      <a:r>
                        <a:rPr lang="en-US" sz="1000" b="0" i="0" u="none" strike="noStrike" dirty="0">
                          <a:solidFill>
                            <a:srgbClr val="000000"/>
                          </a:solidFill>
                          <a:effectLst/>
                          <a:latin typeface="+mn-lt"/>
                        </a:rPr>
                        <a:t>* The technology is used on a limited scale in isolated use cases</a:t>
                      </a:r>
                    </a:p>
                  </a:txBody>
                  <a:tcPr marL="6350" marR="6350" marT="6350" marB="0" anchor="b">
                    <a:lnL>
                      <a:noFill/>
                    </a:lnL>
                    <a:lnR>
                      <a:noFill/>
                    </a:lnR>
                    <a:lnT>
                      <a:noFill/>
                    </a:lnT>
                    <a:lnB>
                      <a:noFill/>
                    </a:lnB>
                  </a:tcPr>
                </a:tc>
                <a:extLst>
                  <a:ext uri="{0D108BD9-81ED-4DB2-BD59-A6C34878D82A}">
                    <a16:rowId xmlns:a16="http://schemas.microsoft.com/office/drawing/2014/main" val="2119224229"/>
                  </a:ext>
                </a:extLst>
              </a:tr>
              <a:tr h="184150">
                <a:tc>
                  <a:txBody>
                    <a:bodyPr/>
                    <a:lstStyle/>
                    <a:p>
                      <a:pPr algn="l" fontAlgn="b"/>
                      <a:r>
                        <a:rPr lang="en-US" sz="1000" b="0" i="0" u="none" strike="noStrike" dirty="0">
                          <a:solidFill>
                            <a:srgbClr val="000000"/>
                          </a:solidFill>
                          <a:effectLst/>
                          <a:latin typeface="+mn-lt"/>
                        </a:rPr>
                        <a:t>** The technology is used at scale in applicable use cases</a:t>
                      </a:r>
                    </a:p>
                  </a:txBody>
                  <a:tcPr marL="6350" marR="6350" marT="6350" marB="0" anchor="b">
                    <a:lnL>
                      <a:noFill/>
                    </a:lnL>
                    <a:lnR>
                      <a:noFill/>
                    </a:lnR>
                    <a:lnT>
                      <a:noFill/>
                    </a:lnT>
                    <a:lnB>
                      <a:noFill/>
                    </a:lnB>
                  </a:tcPr>
                </a:tc>
                <a:extLst>
                  <a:ext uri="{0D108BD9-81ED-4DB2-BD59-A6C34878D82A}">
                    <a16:rowId xmlns:a16="http://schemas.microsoft.com/office/drawing/2014/main" val="1124387336"/>
                  </a:ext>
                </a:extLst>
              </a:tr>
            </a:tbl>
          </a:graphicData>
        </a:graphic>
      </p:graphicFrame>
      <p:graphicFrame>
        <p:nvGraphicFramePr>
          <p:cNvPr id="54" name="Table 53">
            <a:extLst>
              <a:ext uri="{FF2B5EF4-FFF2-40B4-BE49-F238E27FC236}">
                <a16:creationId xmlns:a16="http://schemas.microsoft.com/office/drawing/2014/main" id="{6C0A579F-7810-4D0A-AB64-CE94323A2AE9}"/>
              </a:ext>
            </a:extLst>
          </p:cNvPr>
          <p:cNvGraphicFramePr>
            <a:graphicFrameLocks noGrp="1"/>
          </p:cNvGraphicFramePr>
          <p:nvPr/>
        </p:nvGraphicFramePr>
        <p:xfrm>
          <a:off x="8415363" y="5727583"/>
          <a:ext cx="3365225" cy="469900"/>
        </p:xfrm>
        <a:graphic>
          <a:graphicData uri="http://schemas.openxmlformats.org/drawingml/2006/table">
            <a:tbl>
              <a:tblPr/>
              <a:tblGrid>
                <a:gridCol w="3365225">
                  <a:extLst>
                    <a:ext uri="{9D8B030D-6E8A-4147-A177-3AD203B41FA5}">
                      <a16:colId xmlns:a16="http://schemas.microsoft.com/office/drawing/2014/main" val="765510406"/>
                    </a:ext>
                  </a:extLst>
                </a:gridCol>
              </a:tblGrid>
              <a:tr h="26961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i="0" u="none" strike="noStrike" baseline="30000" dirty="0">
                          <a:solidFill>
                            <a:srgbClr val="000000"/>
                          </a:solidFill>
                          <a:effectLst/>
                          <a:latin typeface="+mn-lt"/>
                        </a:rPr>
                        <a:t>2</a:t>
                      </a:r>
                      <a:r>
                        <a:rPr lang="en-US" sz="1000" b="0" i="0" u="none" strike="noStrike" dirty="0">
                          <a:solidFill>
                            <a:srgbClr val="000000"/>
                          </a:solidFill>
                          <a:effectLst/>
                          <a:latin typeface="+mn-lt"/>
                        </a:rPr>
                        <a:t> </a:t>
                      </a:r>
                      <a:r>
                        <a:rPr lang="en-US" sz="1000" i="0" kern="1200" dirty="0">
                          <a:solidFill>
                            <a:schemeClr val="tx1"/>
                          </a:solidFill>
                          <a:effectLst/>
                          <a:latin typeface="+mn-lt"/>
                          <a:ea typeface="+mn-ea"/>
                          <a:cs typeface="+mn-cs"/>
                        </a:rPr>
                        <a:t>E.g., ROI, Payback, cycle time improvement, quality of service improvement, customer experience improvement</a:t>
                      </a:r>
                    </a:p>
                  </a:txBody>
                  <a:tcPr marL="6350" marR="6350" marT="6350" marB="0" anchor="b">
                    <a:lnL>
                      <a:noFill/>
                    </a:lnL>
                    <a:lnR>
                      <a:noFill/>
                    </a:lnR>
                    <a:lnT>
                      <a:noFill/>
                    </a:lnT>
                    <a:lnB>
                      <a:noFill/>
                    </a:lnB>
                  </a:tcPr>
                </a:tc>
                <a:extLst>
                  <a:ext uri="{0D108BD9-81ED-4DB2-BD59-A6C34878D82A}">
                    <a16:rowId xmlns:a16="http://schemas.microsoft.com/office/drawing/2014/main" val="474978832"/>
                  </a:ext>
                </a:extLst>
              </a:tr>
              <a:tr h="107105">
                <a:tc>
                  <a:txBody>
                    <a:bodyPr/>
                    <a:lstStyle/>
                    <a:p>
                      <a:pPr algn="l" fontAlgn="b"/>
                      <a:endParaRPr lang="en-US" sz="1000" b="0" i="0" u="none" strike="noStrike" dirty="0">
                        <a:solidFill>
                          <a:srgbClr val="000000"/>
                        </a:solidFill>
                        <a:effectLst/>
                        <a:latin typeface="+mn-lt"/>
                      </a:endParaRPr>
                    </a:p>
                  </a:txBody>
                  <a:tcPr marL="6350" marR="6350" marT="6350" marB="0" anchor="b">
                    <a:lnL>
                      <a:noFill/>
                    </a:lnL>
                    <a:lnR>
                      <a:noFill/>
                    </a:lnR>
                    <a:lnT>
                      <a:noFill/>
                    </a:lnT>
                    <a:lnB>
                      <a:noFill/>
                    </a:lnB>
                  </a:tcPr>
                </a:tc>
                <a:extLst>
                  <a:ext uri="{0D108BD9-81ED-4DB2-BD59-A6C34878D82A}">
                    <a16:rowId xmlns:a16="http://schemas.microsoft.com/office/drawing/2014/main" val="3919001112"/>
                  </a:ext>
                </a:extLst>
              </a:tr>
            </a:tbl>
          </a:graphicData>
        </a:graphic>
      </p:graphicFrame>
      <p:cxnSp>
        <p:nvCxnSpPr>
          <p:cNvPr id="56" name="Straight Connector 55">
            <a:extLst>
              <a:ext uri="{FF2B5EF4-FFF2-40B4-BE49-F238E27FC236}">
                <a16:creationId xmlns:a16="http://schemas.microsoft.com/office/drawing/2014/main" id="{C002466C-DC2B-402F-8CD5-F235D53BAC69}"/>
              </a:ext>
            </a:extLst>
          </p:cNvPr>
          <p:cNvCxnSpPr>
            <a:cxnSpLocks/>
          </p:cNvCxnSpPr>
          <p:nvPr/>
        </p:nvCxnSpPr>
        <p:spPr bwMode="auto">
          <a:xfrm>
            <a:off x="6709713" y="1676400"/>
            <a:ext cx="0" cy="3376977"/>
          </a:xfrm>
          <a:prstGeom prst="line">
            <a:avLst/>
          </a:prstGeom>
          <a:solidFill>
            <a:schemeClr val="bg1"/>
          </a:solidFill>
          <a:ln w="9525" cap="flat" cmpd="sng" algn="ctr">
            <a:solidFill>
              <a:srgbClr val="7C878E"/>
            </a:solidFill>
            <a:prstDash val="solid"/>
            <a:round/>
            <a:headEnd type="none" w="med" len="med"/>
            <a:tailEnd type="none" w="med" len="med"/>
          </a:ln>
          <a:effectLst/>
        </p:spPr>
      </p:cxnSp>
      <p:sp>
        <p:nvSpPr>
          <p:cNvPr id="12" name="Rectangle 11">
            <a:extLst>
              <a:ext uri="{FF2B5EF4-FFF2-40B4-BE49-F238E27FC236}">
                <a16:creationId xmlns:a16="http://schemas.microsoft.com/office/drawing/2014/main" id="{EB18E374-0537-4D49-913B-253A4315FA0D}"/>
              </a:ext>
            </a:extLst>
          </p:cNvPr>
          <p:cNvSpPr/>
          <p:nvPr/>
        </p:nvSpPr>
        <p:spPr bwMode="auto">
          <a:xfrm>
            <a:off x="9359547" y="6197483"/>
            <a:ext cx="2706557" cy="132877"/>
          </a:xfrm>
          <a:prstGeom prst="rect">
            <a:avLst/>
          </a:prstGeom>
          <a:solidFill>
            <a:schemeClr val="bg1"/>
          </a:solidFill>
          <a:ln w="28575">
            <a:solidFill>
              <a:schemeClr val="bg1"/>
            </a:solidFill>
            <a:round/>
            <a:headEnd/>
            <a:tailEnd/>
          </a:ln>
          <a:effectLst/>
        </p:spPr>
        <p:txBody>
          <a:bodyPr wrap="square" rtlCol="0" anchor="ctr"/>
          <a:lstStyle/>
          <a:p>
            <a:pPr algn="ctr"/>
            <a:endParaRPr lang="en-US" dirty="0">
              <a:latin typeface="+mn-lt"/>
            </a:endParaRPr>
          </a:p>
        </p:txBody>
      </p:sp>
      <p:sp>
        <p:nvSpPr>
          <p:cNvPr id="28" name="Text Placeholder 10">
            <a:extLst>
              <a:ext uri="{FF2B5EF4-FFF2-40B4-BE49-F238E27FC236}">
                <a16:creationId xmlns:a16="http://schemas.microsoft.com/office/drawing/2014/main" id="{927CF728-6417-46AF-98D3-CD010695FE46}"/>
              </a:ext>
            </a:extLst>
          </p:cNvPr>
          <p:cNvSpPr txBox="1">
            <a:spLocks/>
          </p:cNvSpPr>
          <p:nvPr/>
        </p:nvSpPr>
        <p:spPr>
          <a:xfrm>
            <a:off x="6225309" y="6354763"/>
            <a:ext cx="5555529" cy="172614"/>
          </a:xfrm>
          <a:prstGeom prst="rect">
            <a:avLst/>
          </a:prstGeom>
        </p:spPr>
        <p:txBody>
          <a:bodyPr lIns="0" tIns="0" rIns="0" bIns="0"/>
          <a:lstStyle>
            <a:defPPr>
              <a:defRPr lang="en-US"/>
            </a:defPPr>
            <a:lvl1pPr marL="0" indent="0" algn="r" eaLnBrk="1" hangingPunct="1">
              <a:lnSpc>
                <a:spcPct val="95000"/>
              </a:lnSpc>
              <a:spcBef>
                <a:spcPts val="300"/>
              </a:spcBef>
              <a:spcAft>
                <a:spcPts val="600"/>
              </a:spcAft>
              <a:buClr>
                <a:srgbClr val="7C878E"/>
              </a:buClr>
              <a:buFontTx/>
              <a:buNone/>
              <a:defRPr sz="800" b="0" kern="0">
                <a:latin typeface="Arial" panose="020B0604020202020204" pitchFamily="34" charset="0"/>
                <a:cs typeface="Arial" panose="020B0604020202020204" pitchFamily="34" charset="0"/>
              </a:defRPr>
            </a:lvl1pPr>
            <a:lvl2pPr marL="515938" indent="-231775" algn="l" eaLnBrk="1" hangingPunct="1">
              <a:lnSpc>
                <a:spcPct val="95000"/>
              </a:lnSpc>
              <a:spcBef>
                <a:spcPts val="0"/>
              </a:spcBef>
              <a:spcAft>
                <a:spcPts val="600"/>
              </a:spcAft>
              <a:buClr>
                <a:srgbClr val="7C878E"/>
              </a:buClr>
              <a:buChar char="–"/>
              <a:defRPr sz="1600">
                <a:solidFill>
                  <a:srgbClr val="7C878E"/>
                </a:solidFill>
                <a:latin typeface="Arial" panose="020B0604020202020204" pitchFamily="34" charset="0"/>
                <a:cs typeface="Arial" panose="020B0604020202020204" pitchFamily="34" charset="0"/>
              </a:defRPr>
            </a:lvl2pPr>
            <a:lvl3pPr marL="803275" indent="-173038" algn="l" eaLnBrk="1" hangingPunct="1">
              <a:lnSpc>
                <a:spcPct val="95000"/>
              </a:lnSpc>
              <a:spcBef>
                <a:spcPts val="0"/>
              </a:spcBef>
              <a:spcAft>
                <a:spcPts val="600"/>
              </a:spcAft>
              <a:buClr>
                <a:srgbClr val="7C878E"/>
              </a:buClr>
              <a:buFont typeface="Wingdings" pitchFamily="2" charset="2"/>
              <a:buChar char=""/>
              <a:defRPr>
                <a:solidFill>
                  <a:srgbClr val="7C878E"/>
                </a:solidFill>
                <a:latin typeface="Arial" panose="020B0604020202020204" pitchFamily="34" charset="0"/>
                <a:cs typeface="Arial" panose="020B0604020202020204" pitchFamily="34" charset="0"/>
              </a:defRPr>
            </a:lvl3pPr>
            <a:lvl4pPr marL="1084263" indent="-166688" algn="l" eaLnBrk="1" hangingPunct="1">
              <a:lnSpc>
                <a:spcPct val="95000"/>
              </a:lnSpc>
              <a:spcBef>
                <a:spcPts val="0"/>
              </a:spcBef>
              <a:spcAft>
                <a:spcPts val="600"/>
              </a:spcAft>
              <a:buClr>
                <a:srgbClr val="7C878E"/>
              </a:buClr>
              <a:buChar char="–"/>
              <a:defRPr sz="1200">
                <a:solidFill>
                  <a:srgbClr val="7C878E"/>
                </a:solidFill>
                <a:latin typeface="Arial" panose="020B0604020202020204" pitchFamily="34" charset="0"/>
                <a:cs typeface="Arial" panose="020B0604020202020204" pitchFamily="34" charset="0"/>
              </a:defRPr>
            </a:lvl4pPr>
            <a:lvl5pPr marL="1371600" indent="-173038" algn="l" eaLnBrk="1" hangingPunct="1">
              <a:lnSpc>
                <a:spcPct val="95000"/>
              </a:lnSpc>
              <a:spcBef>
                <a:spcPts val="0"/>
              </a:spcBef>
              <a:spcAft>
                <a:spcPts val="600"/>
              </a:spcAft>
              <a:buClr>
                <a:srgbClr val="7C878E"/>
              </a:buClr>
              <a:buChar char="»"/>
              <a:defRPr sz="1200">
                <a:solidFill>
                  <a:srgbClr val="7C878E"/>
                </a:solidFill>
                <a:latin typeface="Arial" panose="020B0604020202020204" pitchFamily="34" charset="0"/>
                <a:cs typeface="Arial" panose="020B0604020202020204" pitchFamily="34" charset="0"/>
              </a:defRPr>
            </a:lvl5pPr>
            <a:lvl6pPr marL="1828800" indent="-173038" fontAlgn="base">
              <a:spcBef>
                <a:spcPct val="20000"/>
              </a:spcBef>
              <a:spcAft>
                <a:spcPct val="0"/>
              </a:spcAft>
              <a:buClr>
                <a:schemeClr val="tx1"/>
              </a:buClr>
              <a:buChar char="»"/>
              <a:defRPr sz="1600">
                <a:latin typeface="+mn-lt"/>
              </a:defRPr>
            </a:lvl6pPr>
            <a:lvl7pPr marL="2286000" indent="-173038" fontAlgn="base">
              <a:spcBef>
                <a:spcPct val="20000"/>
              </a:spcBef>
              <a:spcAft>
                <a:spcPct val="0"/>
              </a:spcAft>
              <a:buClr>
                <a:schemeClr val="tx1"/>
              </a:buClr>
              <a:buChar char="»"/>
              <a:defRPr sz="1600">
                <a:latin typeface="+mn-lt"/>
              </a:defRPr>
            </a:lvl7pPr>
            <a:lvl8pPr marL="2743200" indent="-173038" fontAlgn="base">
              <a:spcBef>
                <a:spcPct val="20000"/>
              </a:spcBef>
              <a:spcAft>
                <a:spcPct val="0"/>
              </a:spcAft>
              <a:buClr>
                <a:schemeClr val="tx1"/>
              </a:buClr>
              <a:buChar char="»"/>
              <a:defRPr sz="1600">
                <a:latin typeface="+mn-lt"/>
              </a:defRPr>
            </a:lvl8pPr>
            <a:lvl9pPr marL="3200400" indent="-173038" fontAlgn="base">
              <a:spcBef>
                <a:spcPct val="20000"/>
              </a:spcBef>
              <a:spcAft>
                <a:spcPct val="0"/>
              </a:spcAft>
              <a:buClr>
                <a:schemeClr val="tx1"/>
              </a:buClr>
              <a:buChar char="»"/>
              <a:defRPr sz="1600">
                <a:latin typeface="+mn-lt"/>
              </a:defRPr>
            </a:lvl9pPr>
          </a:lstStyle>
          <a:p>
            <a:r>
              <a:rPr lang="en-US" dirty="0"/>
              <a:t>Source: Key Issues Study, The Hackett Group, 2020</a:t>
            </a:r>
          </a:p>
        </p:txBody>
      </p:sp>
      <p:sp>
        <p:nvSpPr>
          <p:cNvPr id="29" name="Text Placeholder 1">
            <a:extLst>
              <a:ext uri="{FF2B5EF4-FFF2-40B4-BE49-F238E27FC236}">
                <a16:creationId xmlns:a16="http://schemas.microsoft.com/office/drawing/2014/main" id="{59D62E36-CFDC-47D6-BD6E-4F4D8F2FCE4C}"/>
              </a:ext>
            </a:extLst>
          </p:cNvPr>
          <p:cNvSpPr txBox="1">
            <a:spLocks/>
          </p:cNvSpPr>
          <p:nvPr/>
        </p:nvSpPr>
        <p:spPr>
          <a:xfrm>
            <a:off x="411412" y="598445"/>
            <a:ext cx="11353800" cy="422193"/>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defPPr>
              <a:defRPr lang="en-US"/>
            </a:defPPr>
            <a:lvl1pPr algn="l" eaLnBrk="1" hangingPunct="1">
              <a:lnSpc>
                <a:spcPts val="2000"/>
              </a:lnSpc>
              <a:spcBef>
                <a:spcPts val="0"/>
              </a:spcBef>
              <a:spcAft>
                <a:spcPts val="600"/>
              </a:spcAft>
              <a:buClr>
                <a:srgbClr val="7C878E"/>
              </a:buClr>
              <a:defRPr sz="1800" b="0">
                <a:solidFill>
                  <a:srgbClr val="7C878E"/>
                </a:solidFill>
                <a:latin typeface="Arial" panose="020B0604020202020204" pitchFamily="34" charset="0"/>
                <a:cs typeface="Arial" panose="020B0604020202020204" pitchFamily="34" charset="0"/>
              </a:defRPr>
            </a:lvl1pPr>
            <a:lvl2pPr marL="515938" indent="-231775" algn="l" rtl="0" eaLnBrk="1" fontAlgn="base" hangingPunct="1">
              <a:spcBef>
                <a:spcPct val="20000"/>
              </a:spcBef>
              <a:spcAft>
                <a:spcPct val="0"/>
              </a:spcAft>
              <a:buClr>
                <a:schemeClr val="tx1"/>
              </a:buClr>
              <a:buChar char="–"/>
              <a:defRPr sz="1600">
                <a:solidFill>
                  <a:schemeClr val="tx1"/>
                </a:solidFill>
                <a:latin typeface="Arial" panose="020B0604020202020204" pitchFamily="34" charset="0"/>
                <a:cs typeface="Arial" panose="020B0604020202020204" pitchFamily="34" charset="0"/>
              </a:defRPr>
            </a:lvl2pPr>
            <a:lvl3pPr marL="803275" indent="-173038" algn="l" rtl="0" eaLnBrk="1" fontAlgn="base" hangingPunct="1">
              <a:spcBef>
                <a:spcPct val="20000"/>
              </a:spcBef>
              <a:spcAft>
                <a:spcPct val="0"/>
              </a:spcAft>
              <a:buClr>
                <a:schemeClr val="tx1"/>
              </a:buClr>
              <a:buFont typeface="Wingdings" pitchFamily="2" charset="2"/>
              <a:buChar char=""/>
              <a:defRPr sz="1400">
                <a:solidFill>
                  <a:schemeClr val="tx1"/>
                </a:solidFill>
                <a:latin typeface="Arial" panose="020B0604020202020204" pitchFamily="34" charset="0"/>
                <a:cs typeface="Arial" panose="020B0604020202020204" pitchFamily="34" charset="0"/>
              </a:defRPr>
            </a:lvl3pPr>
            <a:lvl4pPr marL="1084263" indent="-166688" algn="l" rtl="0" eaLnBrk="1" fontAlgn="base" hangingPunct="1">
              <a:spcBef>
                <a:spcPct val="20000"/>
              </a:spcBef>
              <a:spcAft>
                <a:spcPct val="0"/>
              </a:spcAft>
              <a:buClr>
                <a:schemeClr val="tx1"/>
              </a:buClr>
              <a:buChar char="–"/>
              <a:defRPr sz="1400">
                <a:solidFill>
                  <a:schemeClr val="tx1"/>
                </a:solidFill>
                <a:latin typeface="Arial" panose="020B0604020202020204" pitchFamily="34" charset="0"/>
                <a:cs typeface="Arial" panose="020B0604020202020204" pitchFamily="34" charset="0"/>
              </a:defRPr>
            </a:lvl4pPr>
            <a:lvl5pPr marL="1371600" indent="-173038" algn="l" rtl="0" eaLnBrk="1" fontAlgn="base" hangingPunct="1">
              <a:spcBef>
                <a:spcPct val="20000"/>
              </a:spcBef>
              <a:spcAft>
                <a:spcPct val="0"/>
              </a:spcAft>
              <a:buClr>
                <a:schemeClr val="tx1"/>
              </a:buClr>
              <a:buChar char="»"/>
              <a:defRPr sz="1400">
                <a:solidFill>
                  <a:schemeClr val="tx1"/>
                </a:solidFill>
                <a:latin typeface="Arial" panose="020B0604020202020204" pitchFamily="34" charset="0"/>
                <a:cs typeface="Arial" panose="020B0604020202020204" pitchFamily="34" charset="0"/>
              </a:defRPr>
            </a:lvl5pPr>
            <a:lvl6pPr marL="1828800" indent="-173038" algn="l" rtl="0" eaLnBrk="1" fontAlgn="base" hangingPunct="1">
              <a:spcBef>
                <a:spcPct val="20000"/>
              </a:spcBef>
              <a:spcAft>
                <a:spcPct val="0"/>
              </a:spcAft>
              <a:buClr>
                <a:schemeClr val="tx1"/>
              </a:buClr>
              <a:buChar char="»"/>
              <a:defRPr sz="1600">
                <a:solidFill>
                  <a:schemeClr val="tx1"/>
                </a:solidFill>
                <a:latin typeface="+mn-lt"/>
              </a:defRPr>
            </a:lvl6pPr>
            <a:lvl7pPr marL="2286000" indent="-173038" algn="l" rtl="0" eaLnBrk="1" fontAlgn="base" hangingPunct="1">
              <a:spcBef>
                <a:spcPct val="20000"/>
              </a:spcBef>
              <a:spcAft>
                <a:spcPct val="0"/>
              </a:spcAft>
              <a:buClr>
                <a:schemeClr val="tx1"/>
              </a:buClr>
              <a:buChar char="»"/>
              <a:defRPr sz="1600">
                <a:solidFill>
                  <a:schemeClr val="tx1"/>
                </a:solidFill>
                <a:latin typeface="+mn-lt"/>
              </a:defRPr>
            </a:lvl7pPr>
            <a:lvl8pPr marL="2743200" indent="-173038" algn="l" rtl="0" eaLnBrk="1" fontAlgn="base" hangingPunct="1">
              <a:spcBef>
                <a:spcPct val="20000"/>
              </a:spcBef>
              <a:spcAft>
                <a:spcPct val="0"/>
              </a:spcAft>
              <a:buClr>
                <a:schemeClr val="tx1"/>
              </a:buClr>
              <a:buChar char="»"/>
              <a:defRPr sz="1600">
                <a:solidFill>
                  <a:schemeClr val="tx1"/>
                </a:solidFill>
                <a:latin typeface="+mn-lt"/>
              </a:defRPr>
            </a:lvl8pPr>
            <a:lvl9pPr marL="3200400" indent="-173038" algn="l" rtl="0" eaLnBrk="1" fontAlgn="base" hangingPunct="1">
              <a:spcBef>
                <a:spcPct val="20000"/>
              </a:spcBef>
              <a:spcAft>
                <a:spcPct val="0"/>
              </a:spcAft>
              <a:buClr>
                <a:schemeClr val="tx1"/>
              </a:buClr>
              <a:buChar char="»"/>
              <a:defRPr sz="1600">
                <a:solidFill>
                  <a:schemeClr val="tx1"/>
                </a:solidFill>
                <a:latin typeface="+mn-lt"/>
              </a:defRPr>
            </a:lvl9pPr>
          </a:lstStyle>
          <a:p>
            <a:r>
              <a:rPr lang="en-US" dirty="0"/>
              <a:t>Cloud computing is widely deployed and targeted for high growth while legacy adoption is in decline; best of breed meet expectations most</a:t>
            </a:r>
            <a:endParaRPr lang="en-GB" dirty="0"/>
          </a:p>
        </p:txBody>
      </p:sp>
      <p:cxnSp>
        <p:nvCxnSpPr>
          <p:cNvPr id="27" name="Straight Connector 26">
            <a:extLst>
              <a:ext uri="{FF2B5EF4-FFF2-40B4-BE49-F238E27FC236}">
                <a16:creationId xmlns:a16="http://schemas.microsoft.com/office/drawing/2014/main" id="{91402592-96AF-4F7A-AC55-4F03216F0AC3}"/>
              </a:ext>
            </a:extLst>
          </p:cNvPr>
          <p:cNvCxnSpPr/>
          <p:nvPr/>
        </p:nvCxnSpPr>
        <p:spPr bwMode="auto">
          <a:xfrm>
            <a:off x="419100" y="2310177"/>
            <a:ext cx="11353800" cy="0"/>
          </a:xfrm>
          <a:prstGeom prst="line">
            <a:avLst/>
          </a:prstGeom>
          <a:solidFill>
            <a:schemeClr val="bg1"/>
          </a:solidFill>
          <a:ln w="12700" cap="flat" cmpd="sng" algn="ctr">
            <a:solidFill>
              <a:schemeClr val="bg1">
                <a:lumMod val="65000"/>
              </a:schemeClr>
            </a:solidFill>
            <a:prstDash val="dash"/>
            <a:round/>
            <a:headEnd type="none" w="med" len="med"/>
            <a:tailEnd type="none" w="med" len="med"/>
          </a:ln>
          <a:effectLst/>
        </p:spPr>
      </p:cxnSp>
      <p:cxnSp>
        <p:nvCxnSpPr>
          <p:cNvPr id="32" name="Straight Connector 31">
            <a:extLst>
              <a:ext uri="{FF2B5EF4-FFF2-40B4-BE49-F238E27FC236}">
                <a16:creationId xmlns:a16="http://schemas.microsoft.com/office/drawing/2014/main" id="{432EC6C9-5920-4E15-A93E-96869AB65BD8}"/>
              </a:ext>
            </a:extLst>
          </p:cNvPr>
          <p:cNvCxnSpPr/>
          <p:nvPr/>
        </p:nvCxnSpPr>
        <p:spPr bwMode="auto">
          <a:xfrm>
            <a:off x="419100" y="2995977"/>
            <a:ext cx="11353800" cy="0"/>
          </a:xfrm>
          <a:prstGeom prst="line">
            <a:avLst/>
          </a:prstGeom>
          <a:solidFill>
            <a:schemeClr val="bg1"/>
          </a:solidFill>
          <a:ln w="12700" cap="flat" cmpd="sng" algn="ctr">
            <a:solidFill>
              <a:schemeClr val="bg1">
                <a:lumMod val="65000"/>
              </a:schemeClr>
            </a:solidFill>
            <a:prstDash val="dash"/>
            <a:round/>
            <a:headEnd type="none" w="med" len="med"/>
            <a:tailEnd type="none" w="med" len="med"/>
          </a:ln>
          <a:effectLst/>
        </p:spPr>
      </p:cxnSp>
      <p:cxnSp>
        <p:nvCxnSpPr>
          <p:cNvPr id="33" name="Straight Connector 32">
            <a:extLst>
              <a:ext uri="{FF2B5EF4-FFF2-40B4-BE49-F238E27FC236}">
                <a16:creationId xmlns:a16="http://schemas.microsoft.com/office/drawing/2014/main" id="{4E26CC79-EC86-4FC2-A63A-A5A4E4ECBF5A}"/>
              </a:ext>
            </a:extLst>
          </p:cNvPr>
          <p:cNvCxnSpPr/>
          <p:nvPr/>
        </p:nvCxnSpPr>
        <p:spPr bwMode="auto">
          <a:xfrm>
            <a:off x="419100" y="3710352"/>
            <a:ext cx="11353800" cy="0"/>
          </a:xfrm>
          <a:prstGeom prst="line">
            <a:avLst/>
          </a:prstGeom>
          <a:solidFill>
            <a:schemeClr val="bg1"/>
          </a:solidFill>
          <a:ln w="12700" cap="flat" cmpd="sng" algn="ctr">
            <a:solidFill>
              <a:schemeClr val="bg1">
                <a:lumMod val="65000"/>
              </a:schemeClr>
            </a:solidFill>
            <a:prstDash val="dash"/>
            <a:round/>
            <a:headEnd type="none" w="med" len="med"/>
            <a:tailEnd type="none" w="med" len="med"/>
          </a:ln>
          <a:effectLst/>
        </p:spPr>
      </p:cxnSp>
      <p:cxnSp>
        <p:nvCxnSpPr>
          <p:cNvPr id="34" name="Straight Connector 33">
            <a:extLst>
              <a:ext uri="{FF2B5EF4-FFF2-40B4-BE49-F238E27FC236}">
                <a16:creationId xmlns:a16="http://schemas.microsoft.com/office/drawing/2014/main" id="{4366F70E-B391-4069-AF7A-02E2AADF986A}"/>
              </a:ext>
            </a:extLst>
          </p:cNvPr>
          <p:cNvCxnSpPr/>
          <p:nvPr/>
        </p:nvCxnSpPr>
        <p:spPr bwMode="auto">
          <a:xfrm>
            <a:off x="419100" y="4329477"/>
            <a:ext cx="11353800" cy="0"/>
          </a:xfrm>
          <a:prstGeom prst="line">
            <a:avLst/>
          </a:prstGeom>
          <a:solidFill>
            <a:schemeClr val="bg1"/>
          </a:solidFill>
          <a:ln w="12700" cap="flat" cmpd="sng" algn="ctr">
            <a:solidFill>
              <a:schemeClr val="bg1">
                <a:lumMod val="65000"/>
              </a:schemeClr>
            </a:solidFill>
            <a:prstDash val="dash"/>
            <a:round/>
            <a:headEnd type="none" w="med" len="med"/>
            <a:tailEnd type="none" w="med" len="med"/>
          </a:ln>
          <a:effectLst/>
        </p:spPr>
      </p:cxnSp>
      <p:cxnSp>
        <p:nvCxnSpPr>
          <p:cNvPr id="35" name="Straight Connector 34">
            <a:extLst>
              <a:ext uri="{FF2B5EF4-FFF2-40B4-BE49-F238E27FC236}">
                <a16:creationId xmlns:a16="http://schemas.microsoft.com/office/drawing/2014/main" id="{E445733D-F2EB-414B-998E-87072A126F78}"/>
              </a:ext>
            </a:extLst>
          </p:cNvPr>
          <p:cNvCxnSpPr/>
          <p:nvPr/>
        </p:nvCxnSpPr>
        <p:spPr bwMode="auto">
          <a:xfrm>
            <a:off x="429840" y="5053377"/>
            <a:ext cx="11353800" cy="0"/>
          </a:xfrm>
          <a:prstGeom prst="line">
            <a:avLst/>
          </a:prstGeom>
          <a:solidFill>
            <a:schemeClr val="bg1"/>
          </a:solidFill>
          <a:ln w="12700" cap="flat" cmpd="sng" algn="ctr">
            <a:solidFill>
              <a:schemeClr val="bg1">
                <a:lumMod val="65000"/>
              </a:schemeClr>
            </a:solidFill>
            <a:prstDash val="dash"/>
            <a:round/>
            <a:headEnd type="none" w="med" len="med"/>
            <a:tailEnd type="none" w="med" len="med"/>
          </a:ln>
          <a:effectLst/>
        </p:spPr>
      </p:cxnSp>
      <p:cxnSp>
        <p:nvCxnSpPr>
          <p:cNvPr id="36" name="Straight Connector 35">
            <a:extLst>
              <a:ext uri="{FF2B5EF4-FFF2-40B4-BE49-F238E27FC236}">
                <a16:creationId xmlns:a16="http://schemas.microsoft.com/office/drawing/2014/main" id="{82668427-540C-4B95-90EF-6F5B5BB8557C}"/>
              </a:ext>
            </a:extLst>
          </p:cNvPr>
          <p:cNvCxnSpPr/>
          <p:nvPr/>
        </p:nvCxnSpPr>
        <p:spPr bwMode="auto">
          <a:xfrm>
            <a:off x="440182" y="1669042"/>
            <a:ext cx="11353800" cy="0"/>
          </a:xfrm>
          <a:prstGeom prst="line">
            <a:avLst/>
          </a:prstGeom>
          <a:solidFill>
            <a:schemeClr val="bg1"/>
          </a:solidFill>
          <a:ln w="12700" cap="flat" cmpd="sng" algn="ctr">
            <a:solidFill>
              <a:schemeClr val="bg1">
                <a:lumMod val="65000"/>
              </a:schemeClr>
            </a:solidFill>
            <a:prstDash val="dash"/>
            <a:round/>
            <a:headEnd type="none" w="med" len="med"/>
            <a:tailEnd type="none" w="med" len="med"/>
          </a:ln>
          <a:effectLst/>
        </p:spPr>
      </p:cxnSp>
      <p:graphicFrame>
        <p:nvGraphicFramePr>
          <p:cNvPr id="42" name="Table 41">
            <a:extLst>
              <a:ext uri="{FF2B5EF4-FFF2-40B4-BE49-F238E27FC236}">
                <a16:creationId xmlns:a16="http://schemas.microsoft.com/office/drawing/2014/main" id="{25CC4C8B-EC59-46DF-94A8-20E29E8E371D}"/>
              </a:ext>
            </a:extLst>
          </p:cNvPr>
          <p:cNvGraphicFramePr>
            <a:graphicFrameLocks noGrp="1"/>
          </p:cNvGraphicFramePr>
          <p:nvPr/>
        </p:nvGraphicFramePr>
        <p:xfrm>
          <a:off x="5304573" y="5713450"/>
          <a:ext cx="2617399" cy="495300"/>
        </p:xfrm>
        <a:graphic>
          <a:graphicData uri="http://schemas.openxmlformats.org/drawingml/2006/table">
            <a:tbl>
              <a:tblPr/>
              <a:tblGrid>
                <a:gridCol w="2617399">
                  <a:extLst>
                    <a:ext uri="{9D8B030D-6E8A-4147-A177-3AD203B41FA5}">
                      <a16:colId xmlns:a16="http://schemas.microsoft.com/office/drawing/2014/main" val="765510406"/>
                    </a:ext>
                  </a:extLst>
                </a:gridCol>
              </a:tblGrid>
              <a:tr h="184150">
                <a:tc>
                  <a:txBody>
                    <a:bodyPr/>
                    <a:lstStyle/>
                    <a:p>
                      <a:pPr algn="l" fontAlgn="b"/>
                      <a:r>
                        <a:rPr lang="en-US" sz="1000" b="0" i="0" u="none" strike="noStrike" baseline="30000" dirty="0">
                          <a:solidFill>
                            <a:srgbClr val="000000"/>
                          </a:solidFill>
                          <a:effectLst/>
                          <a:latin typeface="+mn-lt"/>
                        </a:rPr>
                        <a:t>1</a:t>
                      </a:r>
                      <a:r>
                        <a:rPr lang="en-US" sz="1000" b="0" i="0" u="none" strike="noStrike" dirty="0">
                          <a:solidFill>
                            <a:srgbClr val="000000"/>
                          </a:solidFill>
                          <a:effectLst/>
                          <a:latin typeface="+mn-lt"/>
                        </a:rPr>
                        <a:t> Year-on-year percentage change in applicable adoption metric for each technology</a:t>
                      </a:r>
                    </a:p>
                  </a:txBody>
                  <a:tcPr marL="6350" marR="6350" marT="6350" marB="0" anchor="b">
                    <a:lnL>
                      <a:noFill/>
                    </a:lnL>
                    <a:lnR>
                      <a:noFill/>
                    </a:lnR>
                    <a:lnT>
                      <a:noFill/>
                    </a:lnT>
                    <a:lnB>
                      <a:noFill/>
                    </a:lnB>
                  </a:tcPr>
                </a:tc>
                <a:extLst>
                  <a:ext uri="{0D108BD9-81ED-4DB2-BD59-A6C34878D82A}">
                    <a16:rowId xmlns:a16="http://schemas.microsoft.com/office/drawing/2014/main" val="474978832"/>
                  </a:ext>
                </a:extLst>
              </a:tr>
              <a:tr h="184150">
                <a:tc>
                  <a:txBody>
                    <a:bodyPr/>
                    <a:lstStyle/>
                    <a:p>
                      <a:pPr algn="l" fontAlgn="b"/>
                      <a:endParaRPr lang="en-US" sz="1000" b="0" i="0" u="none" strike="noStrike" dirty="0">
                        <a:solidFill>
                          <a:srgbClr val="000000"/>
                        </a:solidFill>
                        <a:effectLst/>
                        <a:latin typeface="+mn-lt"/>
                      </a:endParaRPr>
                    </a:p>
                  </a:txBody>
                  <a:tcPr marL="6350" marR="6350" marT="6350" marB="0" anchor="b">
                    <a:lnL>
                      <a:noFill/>
                    </a:lnL>
                    <a:lnR>
                      <a:noFill/>
                    </a:lnR>
                    <a:lnT>
                      <a:noFill/>
                    </a:lnT>
                    <a:lnB>
                      <a:noFill/>
                    </a:lnB>
                  </a:tcPr>
                </a:tc>
                <a:extLst>
                  <a:ext uri="{0D108BD9-81ED-4DB2-BD59-A6C34878D82A}">
                    <a16:rowId xmlns:a16="http://schemas.microsoft.com/office/drawing/2014/main" val="3919001112"/>
                  </a:ext>
                </a:extLst>
              </a:tr>
            </a:tbl>
          </a:graphicData>
        </a:graphic>
      </p:graphicFrame>
      <p:graphicFrame>
        <p:nvGraphicFramePr>
          <p:cNvPr id="45" name="Chart 44">
            <a:extLst>
              <a:ext uri="{FF2B5EF4-FFF2-40B4-BE49-F238E27FC236}">
                <a16:creationId xmlns:a16="http://schemas.microsoft.com/office/drawing/2014/main" id="{13503204-3AAA-4A41-8E62-49C8241A121E}"/>
              </a:ext>
            </a:extLst>
          </p:cNvPr>
          <p:cNvGraphicFramePr/>
          <p:nvPr/>
        </p:nvGraphicFramePr>
        <p:xfrm>
          <a:off x="3978337" y="1599887"/>
          <a:ext cx="5020605" cy="397764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80565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DFCA5A-1FE4-4609-BE56-CDA2C023A26F}"/>
              </a:ext>
            </a:extLst>
          </p:cNvPr>
          <p:cNvSpPr>
            <a:spLocks noGrp="1"/>
          </p:cNvSpPr>
          <p:nvPr>
            <p:ph type="body" sz="quarter" idx="11"/>
          </p:nvPr>
        </p:nvSpPr>
        <p:spPr>
          <a:xfrm>
            <a:off x="419099" y="673506"/>
            <a:ext cx="11481211" cy="422193"/>
          </a:xfrm>
        </p:spPr>
        <p:txBody>
          <a:bodyPr/>
          <a:lstStyle/>
          <a:p>
            <a:r>
              <a:rPr lang="en-US" sz="1700" dirty="0"/>
              <a:t>Data related technologies are reaching broad-based adoption and continued fast growth. Emerging technologies growth is more modest. Realization of business objectives of advanced analytics and chatbots and AI has been below par</a:t>
            </a:r>
          </a:p>
        </p:txBody>
      </p:sp>
      <p:sp>
        <p:nvSpPr>
          <p:cNvPr id="4" name="Title 3">
            <a:extLst>
              <a:ext uri="{FF2B5EF4-FFF2-40B4-BE49-F238E27FC236}">
                <a16:creationId xmlns:a16="http://schemas.microsoft.com/office/drawing/2014/main" id="{5F07D02E-3DDF-4ACD-A9AB-EA7FABCFF64A}"/>
              </a:ext>
            </a:extLst>
          </p:cNvPr>
          <p:cNvSpPr>
            <a:spLocks noGrp="1"/>
          </p:cNvSpPr>
          <p:nvPr>
            <p:ph type="title"/>
          </p:nvPr>
        </p:nvSpPr>
        <p:spPr>
          <a:xfrm>
            <a:off x="419100" y="241891"/>
            <a:ext cx="11772900" cy="412663"/>
          </a:xfrm>
        </p:spPr>
        <p:txBody>
          <a:bodyPr/>
          <a:lstStyle/>
          <a:p>
            <a:r>
              <a:rPr lang="en-US" dirty="0"/>
              <a:t>Data and emerging technology adoption, 2020 growth and objectives realization</a:t>
            </a:r>
          </a:p>
        </p:txBody>
      </p:sp>
      <p:sp>
        <p:nvSpPr>
          <p:cNvPr id="5" name="Text Placeholder 4">
            <a:extLst>
              <a:ext uri="{FF2B5EF4-FFF2-40B4-BE49-F238E27FC236}">
                <a16:creationId xmlns:a16="http://schemas.microsoft.com/office/drawing/2014/main" id="{30602126-63B6-40E5-8196-AF1562D555A1}"/>
              </a:ext>
            </a:extLst>
          </p:cNvPr>
          <p:cNvSpPr>
            <a:spLocks noGrp="1"/>
          </p:cNvSpPr>
          <p:nvPr>
            <p:ph type="body" sz="quarter" idx="12"/>
          </p:nvPr>
        </p:nvSpPr>
        <p:spPr/>
        <p:txBody>
          <a:bodyPr/>
          <a:lstStyle/>
          <a:p>
            <a:r>
              <a:rPr lang="en-US" dirty="0"/>
              <a:t>Source: Key Issues Study, The Hackett Group, 2020</a:t>
            </a:r>
          </a:p>
        </p:txBody>
      </p:sp>
      <p:graphicFrame>
        <p:nvGraphicFramePr>
          <p:cNvPr id="10" name="Table 9">
            <a:extLst>
              <a:ext uri="{FF2B5EF4-FFF2-40B4-BE49-F238E27FC236}">
                <a16:creationId xmlns:a16="http://schemas.microsoft.com/office/drawing/2014/main" id="{4DDAE741-DD20-42B2-B700-0A475341A60F}"/>
              </a:ext>
            </a:extLst>
          </p:cNvPr>
          <p:cNvGraphicFramePr>
            <a:graphicFrameLocks noGrp="1"/>
          </p:cNvGraphicFramePr>
          <p:nvPr/>
        </p:nvGraphicFramePr>
        <p:xfrm>
          <a:off x="419100" y="5830328"/>
          <a:ext cx="3801918" cy="325412"/>
        </p:xfrm>
        <a:graphic>
          <a:graphicData uri="http://schemas.openxmlformats.org/drawingml/2006/table">
            <a:tbl>
              <a:tblPr/>
              <a:tblGrid>
                <a:gridCol w="3801918">
                  <a:extLst>
                    <a:ext uri="{9D8B030D-6E8A-4147-A177-3AD203B41FA5}">
                      <a16:colId xmlns:a16="http://schemas.microsoft.com/office/drawing/2014/main" val="4265533471"/>
                    </a:ext>
                  </a:extLst>
                </a:gridCol>
              </a:tblGrid>
              <a:tr h="84427">
                <a:tc>
                  <a:txBody>
                    <a:bodyPr/>
                    <a:lstStyle/>
                    <a:p>
                      <a:pPr algn="l" fontAlgn="b"/>
                      <a:r>
                        <a:rPr lang="en-US" sz="1000" b="0" i="0" u="none" strike="noStrike" dirty="0">
                          <a:solidFill>
                            <a:srgbClr val="000000"/>
                          </a:solidFill>
                          <a:effectLst/>
                          <a:latin typeface="+mn-lt"/>
                        </a:rPr>
                        <a:t>* The technology is used on a limited scale in isolated use cases</a:t>
                      </a:r>
                    </a:p>
                  </a:txBody>
                  <a:tcPr marL="6350" marR="6350" marT="6350" marB="0" anchor="b">
                    <a:lnL>
                      <a:noFill/>
                    </a:lnL>
                    <a:lnR>
                      <a:noFill/>
                    </a:lnR>
                    <a:lnT>
                      <a:noFill/>
                    </a:lnT>
                    <a:lnB>
                      <a:noFill/>
                    </a:lnB>
                  </a:tcPr>
                </a:tc>
                <a:extLst>
                  <a:ext uri="{0D108BD9-81ED-4DB2-BD59-A6C34878D82A}">
                    <a16:rowId xmlns:a16="http://schemas.microsoft.com/office/drawing/2014/main" val="3381641381"/>
                  </a:ext>
                </a:extLst>
              </a:tr>
              <a:tr h="166662">
                <a:tc>
                  <a:txBody>
                    <a:bodyPr/>
                    <a:lstStyle/>
                    <a:p>
                      <a:pPr algn="l" fontAlgn="b"/>
                      <a:r>
                        <a:rPr lang="en-US" sz="1000" b="0" i="0" u="none" strike="noStrike" dirty="0">
                          <a:solidFill>
                            <a:srgbClr val="000000"/>
                          </a:solidFill>
                          <a:effectLst/>
                          <a:latin typeface="+mn-lt"/>
                        </a:rPr>
                        <a:t>** The technology is used at scale in applicable use cases</a:t>
                      </a:r>
                    </a:p>
                  </a:txBody>
                  <a:tcPr marL="6350" marR="6350" marT="6350" marB="0" anchor="b">
                    <a:lnL>
                      <a:noFill/>
                    </a:lnL>
                    <a:lnR>
                      <a:noFill/>
                    </a:lnR>
                    <a:lnT>
                      <a:noFill/>
                    </a:lnT>
                    <a:lnB>
                      <a:noFill/>
                    </a:lnB>
                  </a:tcPr>
                </a:tc>
                <a:extLst>
                  <a:ext uri="{0D108BD9-81ED-4DB2-BD59-A6C34878D82A}">
                    <a16:rowId xmlns:a16="http://schemas.microsoft.com/office/drawing/2014/main" val="1523903682"/>
                  </a:ext>
                </a:extLst>
              </a:tr>
            </a:tbl>
          </a:graphicData>
        </a:graphic>
      </p:graphicFrame>
      <p:graphicFrame>
        <p:nvGraphicFramePr>
          <p:cNvPr id="28" name="Table 27">
            <a:extLst>
              <a:ext uri="{FF2B5EF4-FFF2-40B4-BE49-F238E27FC236}">
                <a16:creationId xmlns:a16="http://schemas.microsoft.com/office/drawing/2014/main" id="{9C75DC83-894C-4737-954B-016F416440DE}"/>
              </a:ext>
            </a:extLst>
          </p:cNvPr>
          <p:cNvGraphicFramePr>
            <a:graphicFrameLocks noGrp="1"/>
          </p:cNvGraphicFramePr>
          <p:nvPr/>
        </p:nvGraphicFramePr>
        <p:xfrm>
          <a:off x="5252697" y="5837461"/>
          <a:ext cx="2782937" cy="311150"/>
        </p:xfrm>
        <a:graphic>
          <a:graphicData uri="http://schemas.openxmlformats.org/drawingml/2006/table">
            <a:tbl>
              <a:tblPr/>
              <a:tblGrid>
                <a:gridCol w="2782937">
                  <a:extLst>
                    <a:ext uri="{9D8B030D-6E8A-4147-A177-3AD203B41FA5}">
                      <a16:colId xmlns:a16="http://schemas.microsoft.com/office/drawing/2014/main" val="4265533471"/>
                    </a:ext>
                  </a:extLst>
                </a:gridCol>
              </a:tblGrid>
              <a:tr h="84427">
                <a:tc>
                  <a:txBody>
                    <a:bodyPr/>
                    <a:lstStyle/>
                    <a:p>
                      <a:pPr algn="l" fontAlgn="b"/>
                      <a:r>
                        <a:rPr lang="en-US" sz="1000" b="0" i="0" u="none" strike="noStrike" baseline="30000" dirty="0">
                          <a:solidFill>
                            <a:srgbClr val="000000"/>
                          </a:solidFill>
                          <a:effectLst/>
                          <a:latin typeface="+mn-lt"/>
                        </a:rPr>
                        <a:t>1</a:t>
                      </a:r>
                      <a:r>
                        <a:rPr lang="en-US" sz="1000" b="0" i="0" u="none" strike="noStrike" dirty="0">
                          <a:solidFill>
                            <a:srgbClr val="000000"/>
                          </a:solidFill>
                          <a:effectLst/>
                          <a:latin typeface="+mn-lt"/>
                        </a:rPr>
                        <a:t> Year-on-year percentage change in applicable adoption metric for each technology</a:t>
                      </a:r>
                    </a:p>
                  </a:txBody>
                  <a:tcPr marL="6350" marR="6350" marT="6350" marB="0" anchor="b">
                    <a:lnL>
                      <a:noFill/>
                    </a:lnL>
                    <a:lnR>
                      <a:noFill/>
                    </a:lnR>
                    <a:lnT>
                      <a:noFill/>
                    </a:lnT>
                    <a:lnB>
                      <a:noFill/>
                    </a:lnB>
                  </a:tcPr>
                </a:tc>
                <a:extLst>
                  <a:ext uri="{0D108BD9-81ED-4DB2-BD59-A6C34878D82A}">
                    <a16:rowId xmlns:a16="http://schemas.microsoft.com/office/drawing/2014/main" val="3381641381"/>
                  </a:ext>
                </a:extLst>
              </a:tr>
            </a:tbl>
          </a:graphicData>
        </a:graphic>
      </p:graphicFrame>
      <p:graphicFrame>
        <p:nvGraphicFramePr>
          <p:cNvPr id="29" name="Table 28">
            <a:extLst>
              <a:ext uri="{FF2B5EF4-FFF2-40B4-BE49-F238E27FC236}">
                <a16:creationId xmlns:a16="http://schemas.microsoft.com/office/drawing/2014/main" id="{86686E3C-986D-40C9-938D-E201433758FC}"/>
              </a:ext>
            </a:extLst>
          </p:cNvPr>
          <p:cNvGraphicFramePr>
            <a:graphicFrameLocks noGrp="1"/>
          </p:cNvGraphicFramePr>
          <p:nvPr/>
        </p:nvGraphicFramePr>
        <p:xfrm>
          <a:off x="8360123" y="5848508"/>
          <a:ext cx="3262498" cy="311150"/>
        </p:xfrm>
        <a:graphic>
          <a:graphicData uri="http://schemas.openxmlformats.org/drawingml/2006/table">
            <a:tbl>
              <a:tblPr/>
              <a:tblGrid>
                <a:gridCol w="3262498">
                  <a:extLst>
                    <a:ext uri="{9D8B030D-6E8A-4147-A177-3AD203B41FA5}">
                      <a16:colId xmlns:a16="http://schemas.microsoft.com/office/drawing/2014/main" val="4265533471"/>
                    </a:ext>
                  </a:extLst>
                </a:gridCol>
              </a:tblGrid>
              <a:tr h="8442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i="0" u="none" strike="noStrike" baseline="30000" dirty="0">
                          <a:solidFill>
                            <a:schemeClr val="tx1"/>
                          </a:solidFill>
                          <a:effectLst/>
                          <a:latin typeface="+mn-lt"/>
                        </a:rPr>
                        <a:t>2</a:t>
                      </a:r>
                      <a:r>
                        <a:rPr lang="en-US" sz="1000" b="0" i="0" u="none" strike="noStrike" dirty="0">
                          <a:solidFill>
                            <a:schemeClr val="tx1"/>
                          </a:solidFill>
                          <a:effectLst/>
                          <a:latin typeface="+mn-lt"/>
                        </a:rPr>
                        <a:t> </a:t>
                      </a:r>
                      <a:r>
                        <a:rPr lang="en-US" sz="1000" i="0" kern="1200" dirty="0">
                          <a:solidFill>
                            <a:schemeClr val="tx1"/>
                          </a:solidFill>
                          <a:effectLst/>
                          <a:latin typeface="+mn-lt"/>
                          <a:ea typeface="+mn-ea"/>
                          <a:cs typeface="+mn-cs"/>
                        </a:rPr>
                        <a:t>E.g., ROI, Payback, cycle time improvement, quality of service improvement, customer experience improvement</a:t>
                      </a:r>
                    </a:p>
                  </a:txBody>
                  <a:tcPr marL="6350" marR="6350" marT="6350" marB="0" anchor="b">
                    <a:lnL>
                      <a:noFill/>
                    </a:lnL>
                    <a:lnR>
                      <a:noFill/>
                    </a:lnR>
                    <a:lnT>
                      <a:noFill/>
                    </a:lnT>
                    <a:lnB>
                      <a:noFill/>
                    </a:lnB>
                  </a:tcPr>
                </a:tc>
                <a:extLst>
                  <a:ext uri="{0D108BD9-81ED-4DB2-BD59-A6C34878D82A}">
                    <a16:rowId xmlns:a16="http://schemas.microsoft.com/office/drawing/2014/main" val="3381641381"/>
                  </a:ext>
                </a:extLst>
              </a:tr>
            </a:tbl>
          </a:graphicData>
        </a:graphic>
      </p:graphicFrame>
      <p:sp>
        <p:nvSpPr>
          <p:cNvPr id="47" name="Rectangle 46">
            <a:extLst>
              <a:ext uri="{FF2B5EF4-FFF2-40B4-BE49-F238E27FC236}">
                <a16:creationId xmlns:a16="http://schemas.microsoft.com/office/drawing/2014/main" id="{CDD305D3-2026-4677-ACAC-9F3923CEF1B4}"/>
              </a:ext>
            </a:extLst>
          </p:cNvPr>
          <p:cNvSpPr/>
          <p:nvPr/>
        </p:nvSpPr>
        <p:spPr bwMode="auto">
          <a:xfrm>
            <a:off x="415256" y="3661078"/>
            <a:ext cx="11353799" cy="1555584"/>
          </a:xfrm>
          <a:prstGeom prst="rect">
            <a:avLst/>
          </a:prstGeom>
          <a:noFill/>
          <a:ln w="28575">
            <a:noFill/>
            <a:round/>
            <a:headEnd/>
            <a:tailEnd/>
          </a:ln>
          <a:effectLst/>
        </p:spPr>
        <p:txBody>
          <a:bodyPr wrap="square" rtlCol="0" anchor="ctr"/>
          <a:lstStyle/>
          <a:p>
            <a:pPr algn="l"/>
            <a:r>
              <a:rPr lang="en-US" dirty="0">
                <a:latin typeface="+mn-lt"/>
                <a:cs typeface="Arial" pitchFamily="34" charset="0"/>
              </a:rPr>
              <a:t>Emerging</a:t>
            </a:r>
          </a:p>
          <a:p>
            <a:pPr algn="l"/>
            <a:r>
              <a:rPr lang="en-US" dirty="0">
                <a:latin typeface="+mn-lt"/>
                <a:cs typeface="Arial" pitchFamily="34" charset="0"/>
              </a:rPr>
              <a:t>technologies</a:t>
            </a:r>
            <a:endParaRPr lang="en-US" sz="1200" b="0" dirty="0">
              <a:latin typeface="+mn-lt"/>
              <a:cs typeface="Arial" pitchFamily="34" charset="0"/>
            </a:endParaRPr>
          </a:p>
        </p:txBody>
      </p:sp>
      <p:sp>
        <p:nvSpPr>
          <p:cNvPr id="48" name="Rectangle 47">
            <a:extLst>
              <a:ext uri="{FF2B5EF4-FFF2-40B4-BE49-F238E27FC236}">
                <a16:creationId xmlns:a16="http://schemas.microsoft.com/office/drawing/2014/main" id="{54CBB4B1-77CC-4D4B-B86E-F29F1BEFC426}"/>
              </a:ext>
            </a:extLst>
          </p:cNvPr>
          <p:cNvSpPr/>
          <p:nvPr/>
        </p:nvSpPr>
        <p:spPr bwMode="auto">
          <a:xfrm>
            <a:off x="419100" y="1689566"/>
            <a:ext cx="11353799" cy="1555584"/>
          </a:xfrm>
          <a:prstGeom prst="rect">
            <a:avLst/>
          </a:prstGeom>
          <a:noFill/>
          <a:ln w="28575">
            <a:noFill/>
            <a:round/>
            <a:headEnd/>
            <a:tailEnd/>
          </a:ln>
          <a:effectLst/>
        </p:spPr>
        <p:txBody>
          <a:bodyPr wrap="square" rtlCol="0" anchor="ctr"/>
          <a:lstStyle/>
          <a:p>
            <a:pPr algn="l"/>
            <a:r>
              <a:rPr lang="en-US" dirty="0">
                <a:latin typeface="+mn-lt"/>
                <a:cs typeface="Arial" pitchFamily="34" charset="0"/>
              </a:rPr>
              <a:t>Data </a:t>
            </a:r>
          </a:p>
          <a:p>
            <a:pPr algn="l"/>
            <a:r>
              <a:rPr lang="en-US" dirty="0">
                <a:latin typeface="+mn-lt"/>
                <a:cs typeface="Arial" pitchFamily="34" charset="0"/>
              </a:rPr>
              <a:t>related </a:t>
            </a:r>
          </a:p>
          <a:p>
            <a:pPr algn="l"/>
            <a:r>
              <a:rPr lang="en-US" dirty="0">
                <a:latin typeface="+mn-lt"/>
                <a:cs typeface="Arial" pitchFamily="34" charset="0"/>
              </a:rPr>
              <a:t>technologies</a:t>
            </a:r>
            <a:endParaRPr lang="en-US" sz="1200" b="0" dirty="0">
              <a:latin typeface="+mn-lt"/>
              <a:cs typeface="Arial" pitchFamily="34" charset="0"/>
            </a:endParaRPr>
          </a:p>
        </p:txBody>
      </p:sp>
      <p:sp>
        <p:nvSpPr>
          <p:cNvPr id="50" name="Rectangle 49">
            <a:extLst>
              <a:ext uri="{FF2B5EF4-FFF2-40B4-BE49-F238E27FC236}">
                <a16:creationId xmlns:a16="http://schemas.microsoft.com/office/drawing/2014/main" id="{A2906CDF-4812-4821-A00C-A7B6789DC928}"/>
              </a:ext>
            </a:extLst>
          </p:cNvPr>
          <p:cNvSpPr/>
          <p:nvPr/>
        </p:nvSpPr>
        <p:spPr bwMode="auto">
          <a:xfrm>
            <a:off x="9651932" y="5384833"/>
            <a:ext cx="109728" cy="109728"/>
          </a:xfrm>
          <a:prstGeom prst="rect">
            <a:avLst/>
          </a:prstGeom>
          <a:solidFill>
            <a:schemeClr val="accent2"/>
          </a:solidFill>
          <a:ln w="28575">
            <a:noFill/>
            <a:round/>
            <a:headEnd/>
            <a:tailEnd/>
          </a:ln>
          <a:effectLst/>
        </p:spPr>
        <p:txBody>
          <a:bodyPr wrap="none" rtlCol="0" anchor="ctr"/>
          <a:lstStyle/>
          <a:p>
            <a:pPr algn="ctr"/>
            <a:endParaRPr lang="en-US">
              <a:latin typeface="+mn-lt"/>
            </a:endParaRPr>
          </a:p>
        </p:txBody>
      </p:sp>
      <p:sp>
        <p:nvSpPr>
          <p:cNvPr id="51" name="TextBox 50">
            <a:extLst>
              <a:ext uri="{FF2B5EF4-FFF2-40B4-BE49-F238E27FC236}">
                <a16:creationId xmlns:a16="http://schemas.microsoft.com/office/drawing/2014/main" id="{73CED2A0-863B-4B41-9B96-4389D91BE15E}"/>
              </a:ext>
            </a:extLst>
          </p:cNvPr>
          <p:cNvSpPr txBox="1"/>
          <p:nvPr/>
        </p:nvSpPr>
        <p:spPr>
          <a:xfrm>
            <a:off x="9796523" y="5353678"/>
            <a:ext cx="1585370" cy="175433"/>
          </a:xfrm>
          <a:prstGeom prst="rect">
            <a:avLst/>
          </a:prstGeom>
          <a:noFill/>
        </p:spPr>
        <p:txBody>
          <a:bodyPr wrap="none" lIns="0" tIns="0" rIns="0" bIns="0" rtlCol="0">
            <a:spAutoFit/>
          </a:bodyPr>
          <a:lstStyle/>
          <a:p>
            <a:pPr algn="l">
              <a:lnSpc>
                <a:spcPct val="95000"/>
              </a:lnSpc>
              <a:spcBef>
                <a:spcPts val="300"/>
              </a:spcBef>
              <a:spcAft>
                <a:spcPts val="600"/>
              </a:spcAft>
            </a:pPr>
            <a:r>
              <a:rPr lang="en-US" sz="1200" b="0" dirty="0">
                <a:latin typeface="Arial" pitchFamily="34" charset="0"/>
                <a:cs typeface="Arial" pitchFamily="34" charset="0"/>
              </a:rPr>
              <a:t>Exceeded expectations</a:t>
            </a:r>
          </a:p>
        </p:txBody>
      </p:sp>
      <p:sp>
        <p:nvSpPr>
          <p:cNvPr id="52" name="Rectangle 51">
            <a:extLst>
              <a:ext uri="{FF2B5EF4-FFF2-40B4-BE49-F238E27FC236}">
                <a16:creationId xmlns:a16="http://schemas.microsoft.com/office/drawing/2014/main" id="{B6A52A58-DFB9-4EDF-A1FD-EAB1F274E854}"/>
              </a:ext>
            </a:extLst>
          </p:cNvPr>
          <p:cNvSpPr/>
          <p:nvPr/>
        </p:nvSpPr>
        <p:spPr bwMode="auto">
          <a:xfrm>
            <a:off x="9651932" y="5584026"/>
            <a:ext cx="109728" cy="109728"/>
          </a:xfrm>
          <a:prstGeom prst="rect">
            <a:avLst/>
          </a:prstGeom>
          <a:solidFill>
            <a:schemeClr val="accent3"/>
          </a:solidFill>
          <a:ln w="28575">
            <a:noFill/>
            <a:round/>
            <a:headEnd/>
            <a:tailEnd/>
          </a:ln>
          <a:effectLst/>
        </p:spPr>
        <p:txBody>
          <a:bodyPr wrap="none" rtlCol="0" anchor="ctr"/>
          <a:lstStyle/>
          <a:p>
            <a:endParaRPr lang="en-US">
              <a:latin typeface="+mn-lt"/>
            </a:endParaRPr>
          </a:p>
        </p:txBody>
      </p:sp>
      <p:sp>
        <p:nvSpPr>
          <p:cNvPr id="53" name="TextBox 52">
            <a:extLst>
              <a:ext uri="{FF2B5EF4-FFF2-40B4-BE49-F238E27FC236}">
                <a16:creationId xmlns:a16="http://schemas.microsoft.com/office/drawing/2014/main" id="{B3B69F2B-3C8A-4E1B-B6AF-9EAC5E7ACC1F}"/>
              </a:ext>
            </a:extLst>
          </p:cNvPr>
          <p:cNvSpPr txBox="1"/>
          <p:nvPr/>
        </p:nvSpPr>
        <p:spPr>
          <a:xfrm>
            <a:off x="9796523" y="5552871"/>
            <a:ext cx="1160574" cy="175433"/>
          </a:xfrm>
          <a:prstGeom prst="rect">
            <a:avLst/>
          </a:prstGeom>
          <a:noFill/>
        </p:spPr>
        <p:txBody>
          <a:bodyPr wrap="none" lIns="0" tIns="0" rIns="0" bIns="0" rtlCol="0">
            <a:spAutoFit/>
          </a:bodyPr>
          <a:lstStyle/>
          <a:p>
            <a:pPr algn="l">
              <a:lnSpc>
                <a:spcPct val="95000"/>
              </a:lnSpc>
              <a:spcBef>
                <a:spcPts val="300"/>
              </a:spcBef>
              <a:spcAft>
                <a:spcPts val="600"/>
              </a:spcAft>
            </a:pPr>
            <a:r>
              <a:rPr lang="en-US" sz="1200" b="0" dirty="0">
                <a:latin typeface="Arial" pitchFamily="34" charset="0"/>
                <a:cs typeface="Arial" pitchFamily="34" charset="0"/>
              </a:rPr>
              <a:t>Met expectations</a:t>
            </a:r>
          </a:p>
        </p:txBody>
      </p:sp>
      <p:sp>
        <p:nvSpPr>
          <p:cNvPr id="54" name="Rectangle 53">
            <a:extLst>
              <a:ext uri="{FF2B5EF4-FFF2-40B4-BE49-F238E27FC236}">
                <a16:creationId xmlns:a16="http://schemas.microsoft.com/office/drawing/2014/main" id="{BA66ADE8-FEFF-441C-8B0B-DB74C3525928}"/>
              </a:ext>
            </a:extLst>
          </p:cNvPr>
          <p:cNvSpPr/>
          <p:nvPr/>
        </p:nvSpPr>
        <p:spPr bwMode="auto">
          <a:xfrm>
            <a:off x="9359547" y="5396216"/>
            <a:ext cx="109728" cy="109728"/>
          </a:xfrm>
          <a:prstGeom prst="rect">
            <a:avLst/>
          </a:prstGeom>
          <a:solidFill>
            <a:srgbClr val="C00000"/>
          </a:solidFill>
          <a:ln w="28575">
            <a:noFill/>
            <a:round/>
            <a:headEnd/>
            <a:tailEnd/>
          </a:ln>
          <a:effectLst/>
        </p:spPr>
        <p:txBody>
          <a:bodyPr wrap="none" rtlCol="0" anchor="ctr"/>
          <a:lstStyle/>
          <a:p>
            <a:pPr algn="ctr"/>
            <a:endParaRPr lang="en-US">
              <a:latin typeface="+mn-lt"/>
            </a:endParaRPr>
          </a:p>
        </p:txBody>
      </p:sp>
      <p:sp>
        <p:nvSpPr>
          <p:cNvPr id="55" name="TextBox 54">
            <a:extLst>
              <a:ext uri="{FF2B5EF4-FFF2-40B4-BE49-F238E27FC236}">
                <a16:creationId xmlns:a16="http://schemas.microsoft.com/office/drawing/2014/main" id="{A3A332E6-56FC-4086-8699-C3A84B923A66}"/>
              </a:ext>
            </a:extLst>
          </p:cNvPr>
          <p:cNvSpPr txBox="1"/>
          <p:nvPr/>
        </p:nvSpPr>
        <p:spPr>
          <a:xfrm>
            <a:off x="7515226" y="5374410"/>
            <a:ext cx="1791463" cy="175433"/>
          </a:xfrm>
          <a:prstGeom prst="rect">
            <a:avLst/>
          </a:prstGeom>
          <a:noFill/>
        </p:spPr>
        <p:txBody>
          <a:bodyPr wrap="square" lIns="0" tIns="0" rIns="0" bIns="0" rtlCol="0">
            <a:spAutoFit/>
          </a:bodyPr>
          <a:lstStyle/>
          <a:p>
            <a:pPr algn="r">
              <a:lnSpc>
                <a:spcPct val="95000"/>
              </a:lnSpc>
              <a:spcBef>
                <a:spcPts val="300"/>
              </a:spcBef>
              <a:spcAft>
                <a:spcPts val="600"/>
              </a:spcAft>
            </a:pPr>
            <a:r>
              <a:rPr lang="en-US" sz="1200" b="0" dirty="0">
                <a:latin typeface="Arial" pitchFamily="34" charset="0"/>
                <a:cs typeface="Arial" pitchFamily="34" charset="0"/>
              </a:rPr>
              <a:t>Fell short of expectations</a:t>
            </a:r>
          </a:p>
        </p:txBody>
      </p:sp>
      <p:sp>
        <p:nvSpPr>
          <p:cNvPr id="56" name="Rectangle 55">
            <a:extLst>
              <a:ext uri="{FF2B5EF4-FFF2-40B4-BE49-F238E27FC236}">
                <a16:creationId xmlns:a16="http://schemas.microsoft.com/office/drawing/2014/main" id="{A47464D6-8748-4322-BEEC-F76BED72A4A9}"/>
              </a:ext>
            </a:extLst>
          </p:cNvPr>
          <p:cNvSpPr/>
          <p:nvPr/>
        </p:nvSpPr>
        <p:spPr bwMode="auto">
          <a:xfrm>
            <a:off x="411412" y="3248260"/>
            <a:ext cx="11361488" cy="405891"/>
          </a:xfrm>
          <a:prstGeom prst="rect">
            <a:avLst/>
          </a:prstGeom>
          <a:solidFill>
            <a:schemeClr val="bg1"/>
          </a:solidFill>
          <a:ln w="28575">
            <a:noFill/>
            <a:round/>
            <a:headEnd/>
            <a:tailEnd/>
          </a:ln>
          <a:effectLst/>
        </p:spPr>
        <p:txBody>
          <a:bodyPr wrap="none" rtlCol="0" anchor="ctr"/>
          <a:lstStyle/>
          <a:p>
            <a:pPr algn="ctr"/>
            <a:endParaRPr lang="en-US">
              <a:latin typeface="+mn-lt"/>
            </a:endParaRPr>
          </a:p>
        </p:txBody>
      </p:sp>
      <p:cxnSp>
        <p:nvCxnSpPr>
          <p:cNvPr id="68" name="Straight Connector 67">
            <a:extLst>
              <a:ext uri="{FF2B5EF4-FFF2-40B4-BE49-F238E27FC236}">
                <a16:creationId xmlns:a16="http://schemas.microsoft.com/office/drawing/2014/main" id="{80E30762-0324-42B2-A62B-FB8FC2F8DE28}"/>
              </a:ext>
            </a:extLst>
          </p:cNvPr>
          <p:cNvCxnSpPr>
            <a:cxnSpLocks/>
          </p:cNvCxnSpPr>
          <p:nvPr/>
        </p:nvCxnSpPr>
        <p:spPr bwMode="auto">
          <a:xfrm>
            <a:off x="9574990" y="1677237"/>
            <a:ext cx="0" cy="3539425"/>
          </a:xfrm>
          <a:prstGeom prst="line">
            <a:avLst/>
          </a:prstGeom>
          <a:solidFill>
            <a:schemeClr val="bg1"/>
          </a:solidFill>
          <a:ln w="9525" cap="flat" cmpd="sng" algn="ctr">
            <a:solidFill>
              <a:srgbClr val="7C878E"/>
            </a:solidFill>
            <a:prstDash val="solid"/>
            <a:round/>
            <a:headEnd type="none" w="med" len="med"/>
            <a:tailEnd type="none" w="med" len="med"/>
          </a:ln>
          <a:effectLst/>
        </p:spPr>
      </p:cxnSp>
      <p:graphicFrame>
        <p:nvGraphicFramePr>
          <p:cNvPr id="57" name="Chart 56">
            <a:extLst>
              <a:ext uri="{FF2B5EF4-FFF2-40B4-BE49-F238E27FC236}">
                <a16:creationId xmlns:a16="http://schemas.microsoft.com/office/drawing/2014/main" id="{CDE17342-4C04-4FBC-8DB5-E29BEE9D8771}"/>
              </a:ext>
            </a:extLst>
          </p:cNvPr>
          <p:cNvGraphicFramePr/>
          <p:nvPr/>
        </p:nvGraphicFramePr>
        <p:xfrm>
          <a:off x="459022" y="1716460"/>
          <a:ext cx="5020605" cy="396460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8" name="Chart 57">
            <a:extLst>
              <a:ext uri="{FF2B5EF4-FFF2-40B4-BE49-F238E27FC236}">
                <a16:creationId xmlns:a16="http://schemas.microsoft.com/office/drawing/2014/main" id="{35B23281-39A3-4AD0-AE00-43FE98AACE56}"/>
              </a:ext>
            </a:extLst>
          </p:cNvPr>
          <p:cNvGraphicFramePr/>
          <p:nvPr/>
        </p:nvGraphicFramePr>
        <p:xfrm>
          <a:off x="6666478" y="1291648"/>
          <a:ext cx="5233833" cy="4078224"/>
        </p:xfrm>
        <a:graphic>
          <a:graphicData uri="http://schemas.openxmlformats.org/drawingml/2006/chart">
            <c:chart xmlns:c="http://schemas.openxmlformats.org/drawingml/2006/chart" xmlns:r="http://schemas.openxmlformats.org/officeDocument/2006/relationships" r:id="rId3"/>
          </a:graphicData>
        </a:graphic>
      </p:graphicFrame>
      <p:cxnSp>
        <p:nvCxnSpPr>
          <p:cNvPr id="60" name="Straight Connector 59">
            <a:extLst>
              <a:ext uri="{FF2B5EF4-FFF2-40B4-BE49-F238E27FC236}">
                <a16:creationId xmlns:a16="http://schemas.microsoft.com/office/drawing/2014/main" id="{2F7EC6F5-F5D3-432C-BFB5-6883DBC683C0}"/>
              </a:ext>
            </a:extLst>
          </p:cNvPr>
          <p:cNvCxnSpPr>
            <a:cxnSpLocks/>
          </p:cNvCxnSpPr>
          <p:nvPr/>
        </p:nvCxnSpPr>
        <p:spPr bwMode="auto">
          <a:xfrm>
            <a:off x="6709713" y="1677237"/>
            <a:ext cx="0" cy="3539425"/>
          </a:xfrm>
          <a:prstGeom prst="line">
            <a:avLst/>
          </a:prstGeom>
          <a:solidFill>
            <a:schemeClr val="bg1"/>
          </a:solidFill>
          <a:ln w="9525" cap="flat" cmpd="sng" algn="ctr">
            <a:solidFill>
              <a:srgbClr val="7C878E"/>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5FA236C7-D98A-43CA-9422-3D27BAD55A7B}"/>
              </a:ext>
            </a:extLst>
          </p:cNvPr>
          <p:cNvCxnSpPr/>
          <p:nvPr/>
        </p:nvCxnSpPr>
        <p:spPr bwMode="auto">
          <a:xfrm>
            <a:off x="419100" y="3460682"/>
            <a:ext cx="11353800" cy="0"/>
          </a:xfrm>
          <a:prstGeom prst="line">
            <a:avLst/>
          </a:prstGeom>
          <a:solidFill>
            <a:schemeClr val="bg1"/>
          </a:solidFill>
          <a:ln w="12700" cap="flat" cmpd="sng" algn="ctr">
            <a:solidFill>
              <a:schemeClr val="bg1">
                <a:lumMod val="65000"/>
              </a:schemeClr>
            </a:solidFill>
            <a:prstDash val="dash"/>
            <a:round/>
            <a:headEnd type="none" w="med" len="med"/>
            <a:tailEnd type="none" w="med" len="med"/>
          </a:ln>
          <a:effectLst/>
        </p:spPr>
      </p:cxnSp>
      <p:cxnSp>
        <p:nvCxnSpPr>
          <p:cNvPr id="26" name="Straight Connector 25">
            <a:extLst>
              <a:ext uri="{FF2B5EF4-FFF2-40B4-BE49-F238E27FC236}">
                <a16:creationId xmlns:a16="http://schemas.microsoft.com/office/drawing/2014/main" id="{25BA3642-CB9E-4AE9-B467-8757BAE254EC}"/>
              </a:ext>
            </a:extLst>
          </p:cNvPr>
          <p:cNvCxnSpPr>
            <a:cxnSpLocks/>
          </p:cNvCxnSpPr>
          <p:nvPr/>
        </p:nvCxnSpPr>
        <p:spPr bwMode="auto">
          <a:xfrm>
            <a:off x="1524000" y="4422707"/>
            <a:ext cx="10288822" cy="0"/>
          </a:xfrm>
          <a:prstGeom prst="line">
            <a:avLst/>
          </a:prstGeom>
          <a:solidFill>
            <a:schemeClr val="bg1"/>
          </a:solidFill>
          <a:ln w="12700" cap="flat" cmpd="sng" algn="ctr">
            <a:solidFill>
              <a:schemeClr val="bg1">
                <a:lumMod val="65000"/>
              </a:schemeClr>
            </a:solidFill>
            <a:prstDash val="dash"/>
            <a:round/>
            <a:headEnd type="none" w="med" len="med"/>
            <a:tailEnd type="none" w="med" len="med"/>
          </a:ln>
          <a:effectLst/>
        </p:spPr>
      </p:cxnSp>
      <p:cxnSp>
        <p:nvCxnSpPr>
          <p:cNvPr id="27" name="Straight Connector 26">
            <a:extLst>
              <a:ext uri="{FF2B5EF4-FFF2-40B4-BE49-F238E27FC236}">
                <a16:creationId xmlns:a16="http://schemas.microsoft.com/office/drawing/2014/main" id="{E35AACE5-7470-472D-8D44-9ADFB24105E6}"/>
              </a:ext>
            </a:extLst>
          </p:cNvPr>
          <p:cNvCxnSpPr>
            <a:cxnSpLocks/>
          </p:cNvCxnSpPr>
          <p:nvPr/>
        </p:nvCxnSpPr>
        <p:spPr bwMode="auto">
          <a:xfrm>
            <a:off x="1524000" y="5216662"/>
            <a:ext cx="10288822" cy="0"/>
          </a:xfrm>
          <a:prstGeom prst="line">
            <a:avLst/>
          </a:prstGeom>
          <a:solidFill>
            <a:schemeClr val="bg1"/>
          </a:solidFill>
          <a:ln w="12700" cap="flat" cmpd="sng" algn="ctr">
            <a:solidFill>
              <a:schemeClr val="bg1">
                <a:lumMod val="65000"/>
              </a:schemeClr>
            </a:solidFill>
            <a:prstDash val="dash"/>
            <a:round/>
            <a:headEnd type="none" w="med" len="med"/>
            <a:tailEnd type="none" w="med" len="med"/>
          </a:ln>
          <a:effectLst/>
        </p:spPr>
      </p:cxnSp>
      <p:cxnSp>
        <p:nvCxnSpPr>
          <p:cNvPr id="30" name="Straight Connector 29">
            <a:extLst>
              <a:ext uri="{FF2B5EF4-FFF2-40B4-BE49-F238E27FC236}">
                <a16:creationId xmlns:a16="http://schemas.microsoft.com/office/drawing/2014/main" id="{C891E0E9-7564-420B-8601-0F0E2EBFBB6B}"/>
              </a:ext>
            </a:extLst>
          </p:cNvPr>
          <p:cNvCxnSpPr>
            <a:cxnSpLocks/>
          </p:cNvCxnSpPr>
          <p:nvPr/>
        </p:nvCxnSpPr>
        <p:spPr bwMode="auto">
          <a:xfrm>
            <a:off x="1524000" y="2448062"/>
            <a:ext cx="10288822" cy="0"/>
          </a:xfrm>
          <a:prstGeom prst="line">
            <a:avLst/>
          </a:prstGeom>
          <a:solidFill>
            <a:schemeClr val="bg1"/>
          </a:solidFill>
          <a:ln w="12700" cap="flat" cmpd="sng" algn="ctr">
            <a:solidFill>
              <a:schemeClr val="bg1">
                <a:lumMod val="65000"/>
              </a:schemeClr>
            </a:solidFill>
            <a:prstDash val="dash"/>
            <a:round/>
            <a:headEnd type="none" w="med" len="med"/>
            <a:tailEnd type="none" w="med" len="med"/>
          </a:ln>
          <a:effectLst/>
        </p:spPr>
      </p:cxnSp>
      <p:cxnSp>
        <p:nvCxnSpPr>
          <p:cNvPr id="31" name="Straight Connector 30">
            <a:extLst>
              <a:ext uri="{FF2B5EF4-FFF2-40B4-BE49-F238E27FC236}">
                <a16:creationId xmlns:a16="http://schemas.microsoft.com/office/drawing/2014/main" id="{6E24FE82-1E15-4612-BB66-C72D958FA56A}"/>
              </a:ext>
            </a:extLst>
          </p:cNvPr>
          <p:cNvCxnSpPr>
            <a:cxnSpLocks/>
          </p:cNvCxnSpPr>
          <p:nvPr/>
        </p:nvCxnSpPr>
        <p:spPr bwMode="auto">
          <a:xfrm>
            <a:off x="1524000" y="1691060"/>
            <a:ext cx="10288822" cy="0"/>
          </a:xfrm>
          <a:prstGeom prst="line">
            <a:avLst/>
          </a:prstGeom>
          <a:solidFill>
            <a:schemeClr val="bg1"/>
          </a:solidFill>
          <a:ln w="12700" cap="flat" cmpd="sng" algn="ctr">
            <a:solidFill>
              <a:schemeClr val="bg1">
                <a:lumMod val="65000"/>
              </a:schemeClr>
            </a:solidFill>
            <a:prstDash val="dash"/>
            <a:round/>
            <a:headEnd type="none" w="med" len="med"/>
            <a:tailEnd type="none" w="med" len="med"/>
          </a:ln>
          <a:effectLst/>
        </p:spPr>
      </p:cxnSp>
      <p:sp>
        <p:nvSpPr>
          <p:cNvPr id="32" name="Rectangle 31">
            <a:extLst>
              <a:ext uri="{FF2B5EF4-FFF2-40B4-BE49-F238E27FC236}">
                <a16:creationId xmlns:a16="http://schemas.microsoft.com/office/drawing/2014/main" id="{FF2758C9-E249-46FD-84F2-D1CCDB8037C1}"/>
              </a:ext>
            </a:extLst>
          </p:cNvPr>
          <p:cNvSpPr/>
          <p:nvPr/>
        </p:nvSpPr>
        <p:spPr bwMode="auto">
          <a:xfrm>
            <a:off x="557647" y="1270774"/>
            <a:ext cx="4614718" cy="262770"/>
          </a:xfrm>
          <a:prstGeom prst="rect">
            <a:avLst/>
          </a:prstGeom>
          <a:noFill/>
          <a:ln w="28575">
            <a:noFill/>
            <a:round/>
            <a:headEnd/>
            <a:tailEnd/>
          </a:ln>
          <a:effectLst/>
        </p:spPr>
        <p:txBody>
          <a:bodyPr wrap="square" rtlCol="0" anchor="ctr"/>
          <a:lstStyle/>
          <a:p>
            <a:r>
              <a:rPr lang="en-US" dirty="0">
                <a:solidFill>
                  <a:schemeClr val="tx1">
                    <a:lumMod val="75000"/>
                  </a:schemeClr>
                </a:solidFill>
                <a:latin typeface="+mn-lt"/>
                <a:cs typeface="Arial" pitchFamily="34" charset="0"/>
              </a:rPr>
              <a:t>Current adoption</a:t>
            </a:r>
          </a:p>
        </p:txBody>
      </p:sp>
      <p:sp>
        <p:nvSpPr>
          <p:cNvPr id="33" name="Rectangle 32">
            <a:extLst>
              <a:ext uri="{FF2B5EF4-FFF2-40B4-BE49-F238E27FC236}">
                <a16:creationId xmlns:a16="http://schemas.microsoft.com/office/drawing/2014/main" id="{87AD804D-D5C7-4DA5-B310-BCCDA663E6EB}"/>
              </a:ext>
            </a:extLst>
          </p:cNvPr>
          <p:cNvSpPr/>
          <p:nvPr/>
        </p:nvSpPr>
        <p:spPr bwMode="auto">
          <a:xfrm>
            <a:off x="5210396" y="1270774"/>
            <a:ext cx="2865376" cy="262770"/>
          </a:xfrm>
          <a:prstGeom prst="rect">
            <a:avLst/>
          </a:prstGeom>
          <a:noFill/>
          <a:ln w="28575">
            <a:noFill/>
            <a:round/>
            <a:headEnd/>
            <a:tailEnd/>
          </a:ln>
          <a:effectLst/>
        </p:spPr>
        <p:txBody>
          <a:bodyPr wrap="square" rtlCol="0" anchor="ctr"/>
          <a:lstStyle/>
          <a:p>
            <a:r>
              <a:rPr lang="en-US" dirty="0">
                <a:solidFill>
                  <a:schemeClr val="tx1">
                    <a:lumMod val="75000"/>
                  </a:schemeClr>
                </a:solidFill>
                <a:latin typeface="+mn-lt"/>
                <a:cs typeface="Arial" pitchFamily="34" charset="0"/>
              </a:rPr>
              <a:t>2020 growth projection</a:t>
            </a:r>
            <a:r>
              <a:rPr lang="en-US" baseline="30000" dirty="0">
                <a:solidFill>
                  <a:schemeClr val="tx1">
                    <a:lumMod val="75000"/>
                  </a:schemeClr>
                </a:solidFill>
                <a:latin typeface="+mn-lt"/>
                <a:cs typeface="Arial" pitchFamily="34" charset="0"/>
              </a:rPr>
              <a:t>1</a:t>
            </a:r>
          </a:p>
        </p:txBody>
      </p:sp>
      <p:sp>
        <p:nvSpPr>
          <p:cNvPr id="34" name="Rectangle 33">
            <a:extLst>
              <a:ext uri="{FF2B5EF4-FFF2-40B4-BE49-F238E27FC236}">
                <a16:creationId xmlns:a16="http://schemas.microsoft.com/office/drawing/2014/main" id="{FCCBBA8D-2BB7-4A4C-A44E-26D98F8FE97D}"/>
              </a:ext>
            </a:extLst>
          </p:cNvPr>
          <p:cNvSpPr/>
          <p:nvPr/>
        </p:nvSpPr>
        <p:spPr bwMode="auto">
          <a:xfrm>
            <a:off x="8410786" y="1267759"/>
            <a:ext cx="3151914" cy="262770"/>
          </a:xfrm>
          <a:prstGeom prst="rect">
            <a:avLst/>
          </a:prstGeom>
          <a:noFill/>
          <a:ln w="28575">
            <a:noFill/>
            <a:round/>
            <a:headEnd/>
            <a:tailEnd/>
          </a:ln>
          <a:effectLst/>
        </p:spPr>
        <p:txBody>
          <a:bodyPr wrap="square" rtlCol="0" anchor="ctr"/>
          <a:lstStyle/>
          <a:p>
            <a:r>
              <a:rPr lang="en-US" dirty="0">
                <a:solidFill>
                  <a:schemeClr val="tx1">
                    <a:lumMod val="75000"/>
                  </a:schemeClr>
                </a:solidFill>
                <a:latin typeface="+mn-lt"/>
                <a:cs typeface="Arial" pitchFamily="34" charset="0"/>
              </a:rPr>
              <a:t>Business objectives</a:t>
            </a:r>
            <a:r>
              <a:rPr lang="en-US" baseline="30000" dirty="0">
                <a:solidFill>
                  <a:schemeClr val="tx1">
                    <a:lumMod val="75000"/>
                  </a:schemeClr>
                </a:solidFill>
                <a:latin typeface="+mn-lt"/>
                <a:cs typeface="Arial" pitchFamily="34" charset="0"/>
              </a:rPr>
              <a:t>2</a:t>
            </a:r>
            <a:r>
              <a:rPr lang="en-US" dirty="0">
                <a:solidFill>
                  <a:schemeClr val="tx1">
                    <a:lumMod val="75000"/>
                  </a:schemeClr>
                </a:solidFill>
                <a:latin typeface="+mn-lt"/>
                <a:cs typeface="Arial" pitchFamily="34" charset="0"/>
              </a:rPr>
              <a:t> realization</a:t>
            </a:r>
          </a:p>
        </p:txBody>
      </p:sp>
      <p:sp>
        <p:nvSpPr>
          <p:cNvPr id="35" name="Rectangle 34">
            <a:extLst>
              <a:ext uri="{FF2B5EF4-FFF2-40B4-BE49-F238E27FC236}">
                <a16:creationId xmlns:a16="http://schemas.microsoft.com/office/drawing/2014/main" id="{0692970C-A109-4827-B3F7-1FAF8A612347}"/>
              </a:ext>
            </a:extLst>
          </p:cNvPr>
          <p:cNvSpPr/>
          <p:nvPr/>
        </p:nvSpPr>
        <p:spPr bwMode="auto">
          <a:xfrm>
            <a:off x="411412" y="3255790"/>
            <a:ext cx="11369176" cy="536772"/>
          </a:xfrm>
          <a:prstGeom prst="rect">
            <a:avLst/>
          </a:prstGeom>
          <a:solidFill>
            <a:schemeClr val="bg1"/>
          </a:solidFill>
          <a:ln w="28575">
            <a:noFill/>
            <a:round/>
            <a:headEnd/>
            <a:tailEnd/>
          </a:ln>
          <a:effectLst/>
        </p:spPr>
        <p:txBody>
          <a:bodyPr wrap="none" rtlCol="0" anchor="ctr"/>
          <a:lstStyle/>
          <a:p>
            <a:pPr algn="ctr"/>
            <a:endParaRPr lang="en-US">
              <a:latin typeface="+mn-lt"/>
            </a:endParaRPr>
          </a:p>
        </p:txBody>
      </p:sp>
      <p:cxnSp>
        <p:nvCxnSpPr>
          <p:cNvPr id="36" name="Straight Connector 35">
            <a:extLst>
              <a:ext uri="{FF2B5EF4-FFF2-40B4-BE49-F238E27FC236}">
                <a16:creationId xmlns:a16="http://schemas.microsoft.com/office/drawing/2014/main" id="{4A17CAF7-56CA-4DA8-884C-31B3918AC483}"/>
              </a:ext>
            </a:extLst>
          </p:cNvPr>
          <p:cNvCxnSpPr>
            <a:cxnSpLocks/>
          </p:cNvCxnSpPr>
          <p:nvPr/>
        </p:nvCxnSpPr>
        <p:spPr bwMode="auto">
          <a:xfrm flipV="1">
            <a:off x="1457325" y="3245150"/>
            <a:ext cx="10454122" cy="10640"/>
          </a:xfrm>
          <a:prstGeom prst="line">
            <a:avLst/>
          </a:prstGeom>
          <a:solidFill>
            <a:schemeClr val="bg1"/>
          </a:solidFill>
          <a:ln w="12700" cap="flat" cmpd="sng" algn="ctr">
            <a:solidFill>
              <a:schemeClr val="bg1">
                <a:lumMod val="65000"/>
              </a:schemeClr>
            </a:solidFill>
            <a:prstDash val="dash"/>
            <a:round/>
            <a:headEnd type="none" w="med" len="med"/>
            <a:tailEnd type="none" w="med" len="med"/>
          </a:ln>
          <a:effectLst/>
        </p:spPr>
      </p:cxnSp>
      <p:cxnSp>
        <p:nvCxnSpPr>
          <p:cNvPr id="37" name="Straight Connector 36">
            <a:extLst>
              <a:ext uri="{FF2B5EF4-FFF2-40B4-BE49-F238E27FC236}">
                <a16:creationId xmlns:a16="http://schemas.microsoft.com/office/drawing/2014/main" id="{B4D2E2BD-1769-4B25-B7E2-B16C2322B96F}"/>
              </a:ext>
            </a:extLst>
          </p:cNvPr>
          <p:cNvCxnSpPr>
            <a:cxnSpLocks/>
          </p:cNvCxnSpPr>
          <p:nvPr/>
        </p:nvCxnSpPr>
        <p:spPr bwMode="auto">
          <a:xfrm>
            <a:off x="1457325" y="3792562"/>
            <a:ext cx="10444884" cy="0"/>
          </a:xfrm>
          <a:prstGeom prst="line">
            <a:avLst/>
          </a:prstGeom>
          <a:solidFill>
            <a:schemeClr val="bg1"/>
          </a:solidFill>
          <a:ln w="12700" cap="flat" cmpd="sng" algn="ctr">
            <a:solidFill>
              <a:schemeClr val="bg1">
                <a:lumMod val="65000"/>
              </a:schemeClr>
            </a:solidFill>
            <a:prstDash val="dash"/>
            <a:round/>
            <a:headEnd type="none" w="med" len="med"/>
            <a:tailEnd type="none" w="med" len="med"/>
          </a:ln>
          <a:effectLst/>
        </p:spPr>
      </p:cxnSp>
      <p:graphicFrame>
        <p:nvGraphicFramePr>
          <p:cNvPr id="38" name="Chart 37">
            <a:extLst>
              <a:ext uri="{FF2B5EF4-FFF2-40B4-BE49-F238E27FC236}">
                <a16:creationId xmlns:a16="http://schemas.microsoft.com/office/drawing/2014/main" id="{A84A3CEE-BE4F-4ECC-A662-D63D5F894B46}"/>
              </a:ext>
            </a:extLst>
          </p:cNvPr>
          <p:cNvGraphicFramePr/>
          <p:nvPr/>
        </p:nvGraphicFramePr>
        <p:xfrm>
          <a:off x="3982468" y="1680041"/>
          <a:ext cx="5020605" cy="39776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943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C1FC6E90-4EB2-4FEC-96BE-B3F6FB326C9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892" name="think-cell Slide" r:id="rId6" imgW="395" imgH="396" progId="TCLayout.ActiveDocument.1">
                  <p:embed/>
                </p:oleObj>
              </mc:Choice>
              <mc:Fallback>
                <p:oleObj name="think-cell Slide" r:id="rId6" imgW="395" imgH="396" progId="TCLayout.ActiveDocument.1">
                  <p:embed/>
                  <p:pic>
                    <p:nvPicPr>
                      <p:cNvPr id="13" name="Object 12" hidden="1">
                        <a:extLst>
                          <a:ext uri="{FF2B5EF4-FFF2-40B4-BE49-F238E27FC236}">
                            <a16:creationId xmlns:a16="http://schemas.microsoft.com/office/drawing/2014/main" id="{C1FC6E90-4EB2-4FEC-96BE-B3F6FB326C9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53EA495D-AF42-448F-84C8-1A580D97FCFF}"/>
              </a:ext>
            </a:extLst>
          </p:cNvPr>
          <p:cNvSpPr/>
          <p:nvPr>
            <p:custDataLst>
              <p:tags r:id="rId3"/>
            </p:custDataLst>
          </p:nvPr>
        </p:nvSpPr>
        <p:spPr bwMode="auto">
          <a:xfrm>
            <a:off x="0" y="0"/>
            <a:ext cx="158750" cy="158750"/>
          </a:xfrm>
          <a:prstGeom prst="rect">
            <a:avLst/>
          </a:prstGeom>
          <a:noFill/>
          <a:ln w="28575">
            <a:solidFill>
              <a:schemeClr val="accent5"/>
            </a:solidFill>
            <a:round/>
            <a:headEnd/>
            <a:tailEnd/>
          </a:ln>
          <a:effectLst/>
        </p:spPr>
        <p:txBody>
          <a:bodyPr vert="horz" wrap="none" lIns="0" tIns="0" rIns="0" bIns="0" numCol="1" spcCol="0" rtlCol="0" anchor="ctr" anchorCtr="0">
            <a:noAutofit/>
          </a:bodyPr>
          <a:lstStyle/>
          <a:p>
            <a:pPr>
              <a:lnSpc>
                <a:spcPct val="90000"/>
              </a:lnSpc>
            </a:pPr>
            <a:endParaRPr lang="en-US" sz="2400" b="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a:xfrm>
            <a:off x="411412" y="241891"/>
            <a:ext cx="11369176" cy="412663"/>
          </a:xfrm>
        </p:spPr>
        <p:txBody>
          <a:bodyPr/>
          <a:lstStyle/>
          <a:p>
            <a:r>
              <a:rPr lang="en-US"/>
              <a:t>For many companies, reality looks like this:</a:t>
            </a:r>
          </a:p>
        </p:txBody>
      </p:sp>
      <p:grpSp>
        <p:nvGrpSpPr>
          <p:cNvPr id="10" name="Group 9">
            <a:extLst>
              <a:ext uri="{FF2B5EF4-FFF2-40B4-BE49-F238E27FC236}">
                <a16:creationId xmlns:a16="http://schemas.microsoft.com/office/drawing/2014/main" id="{6BC7B418-62B0-4593-A594-622D93411861}"/>
              </a:ext>
            </a:extLst>
          </p:cNvPr>
          <p:cNvGrpSpPr/>
          <p:nvPr/>
        </p:nvGrpSpPr>
        <p:grpSpPr>
          <a:xfrm>
            <a:off x="262175" y="5564024"/>
            <a:ext cx="11637725" cy="594159"/>
            <a:chOff x="262175" y="5564024"/>
            <a:chExt cx="11637725" cy="594159"/>
          </a:xfrm>
        </p:grpSpPr>
        <p:grpSp>
          <p:nvGrpSpPr>
            <p:cNvPr id="8" name="Group 7">
              <a:extLst>
                <a:ext uri="{FF2B5EF4-FFF2-40B4-BE49-F238E27FC236}">
                  <a16:creationId xmlns:a16="http://schemas.microsoft.com/office/drawing/2014/main" id="{46AB7793-BCBB-4C52-A4DB-29CD0D6A6382}"/>
                </a:ext>
              </a:extLst>
            </p:cNvPr>
            <p:cNvGrpSpPr/>
            <p:nvPr/>
          </p:nvGrpSpPr>
          <p:grpSpPr>
            <a:xfrm>
              <a:off x="262175" y="5564024"/>
              <a:ext cx="11637725" cy="594159"/>
              <a:chOff x="262175" y="5564024"/>
              <a:chExt cx="11637725" cy="594159"/>
            </a:xfrm>
          </p:grpSpPr>
          <p:sp>
            <p:nvSpPr>
              <p:cNvPr id="47" name="Rectangle 46">
                <a:extLst>
                  <a:ext uri="{FF2B5EF4-FFF2-40B4-BE49-F238E27FC236}">
                    <a16:creationId xmlns:a16="http://schemas.microsoft.com/office/drawing/2014/main" id="{9F8C40A5-5432-4D74-89CA-3C67AC5CCEB1}"/>
                  </a:ext>
                </a:extLst>
              </p:cNvPr>
              <p:cNvSpPr/>
              <p:nvPr/>
            </p:nvSpPr>
            <p:spPr bwMode="auto">
              <a:xfrm>
                <a:off x="524118" y="5564024"/>
                <a:ext cx="11113838" cy="594159"/>
              </a:xfrm>
              <a:prstGeom prst="rect">
                <a:avLst/>
              </a:prstGeom>
              <a:solidFill>
                <a:schemeClr val="bg1"/>
              </a:solidFill>
              <a:ln w="28575">
                <a:solidFill>
                  <a:schemeClr val="accent1"/>
                </a:solidFill>
                <a:round/>
                <a:headEnd/>
                <a:tailEnd/>
              </a:ln>
              <a:effectLst/>
            </p:spPr>
            <p:txBody>
              <a:bodyPr wrap="none" rtlCol="0" anchor="ctr"/>
              <a:lstStyle/>
              <a:p>
                <a:pPr algn="ctr"/>
                <a:endParaRPr lang="en-US">
                  <a:latin typeface="+mn-lt"/>
                </a:endParaRPr>
              </a:p>
            </p:txBody>
          </p:sp>
          <p:sp>
            <p:nvSpPr>
              <p:cNvPr id="49" name="Rectangle 48">
                <a:extLst>
                  <a:ext uri="{FF2B5EF4-FFF2-40B4-BE49-F238E27FC236}">
                    <a16:creationId xmlns:a16="http://schemas.microsoft.com/office/drawing/2014/main" id="{16C1887E-512D-4F1F-A072-F60C9191E09B}"/>
                  </a:ext>
                </a:extLst>
              </p:cNvPr>
              <p:cNvSpPr/>
              <p:nvPr/>
            </p:nvSpPr>
            <p:spPr bwMode="auto">
              <a:xfrm>
                <a:off x="262175" y="5605536"/>
                <a:ext cx="11637725" cy="511134"/>
              </a:xfrm>
              <a:prstGeom prst="rect">
                <a:avLst/>
              </a:prstGeom>
              <a:solidFill>
                <a:schemeClr val="bg1"/>
              </a:solidFill>
              <a:ln w="28575">
                <a:noFill/>
                <a:round/>
                <a:headEnd/>
                <a:tailEnd/>
              </a:ln>
              <a:effectLst/>
            </p:spPr>
            <p:txBody>
              <a:bodyPr wrap="none" rtlCol="0" anchor="ctr"/>
              <a:lstStyle/>
              <a:p>
                <a:pPr algn="ctr"/>
                <a:endParaRPr lang="en-US">
                  <a:latin typeface="+mn-lt"/>
                </a:endParaRPr>
              </a:p>
            </p:txBody>
          </p:sp>
          <p:sp>
            <p:nvSpPr>
              <p:cNvPr id="20" name="Rectangle 19">
                <a:extLst>
                  <a:ext uri="{FF2B5EF4-FFF2-40B4-BE49-F238E27FC236}">
                    <a16:creationId xmlns:a16="http://schemas.microsoft.com/office/drawing/2014/main" id="{DCB05972-D525-495E-922A-1381147F5E87}"/>
                  </a:ext>
                </a:extLst>
              </p:cNvPr>
              <p:cNvSpPr/>
              <p:nvPr/>
            </p:nvSpPr>
            <p:spPr>
              <a:xfrm>
                <a:off x="1777764" y="5676437"/>
                <a:ext cx="8980344" cy="400110"/>
              </a:xfrm>
              <a:prstGeom prst="rect">
                <a:avLst/>
              </a:prstGeom>
            </p:spPr>
            <p:txBody>
              <a:bodyPr wrap="none">
                <a:spAutoFit/>
              </a:bodyPr>
              <a:lstStyle/>
              <a:p>
                <a:r>
                  <a:rPr lang="en-IN" sz="2000" dirty="0">
                    <a:latin typeface="+mn-lt"/>
                  </a:rPr>
                  <a:t>At this pace, my three-year transformation plan is going to take 10 years.</a:t>
                </a:r>
              </a:p>
            </p:txBody>
          </p:sp>
          <p:pic>
            <p:nvPicPr>
              <p:cNvPr id="46" name="Graphic 45">
                <a:extLst>
                  <a:ext uri="{FF2B5EF4-FFF2-40B4-BE49-F238E27FC236}">
                    <a16:creationId xmlns:a16="http://schemas.microsoft.com/office/drawing/2014/main" id="{83D51AAC-94D9-4B16-81CF-6FFC2EFD2B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344050" y="5642836"/>
                <a:ext cx="436538" cy="436534"/>
              </a:xfrm>
              <a:prstGeom prst="rect">
                <a:avLst/>
              </a:prstGeom>
            </p:spPr>
          </p:pic>
        </p:grpSp>
        <p:pic>
          <p:nvPicPr>
            <p:cNvPr id="48" name="Graphic 47">
              <a:extLst>
                <a:ext uri="{FF2B5EF4-FFF2-40B4-BE49-F238E27FC236}">
                  <a16:creationId xmlns:a16="http://schemas.microsoft.com/office/drawing/2014/main" id="{7CBFF534-10A8-468E-925A-191612723E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382825" y="5642836"/>
              <a:ext cx="436538" cy="436534"/>
            </a:xfrm>
            <a:prstGeom prst="rect">
              <a:avLst/>
            </a:prstGeom>
          </p:spPr>
        </p:pic>
      </p:grpSp>
      <p:grpSp>
        <p:nvGrpSpPr>
          <p:cNvPr id="12" name="Group 11">
            <a:extLst>
              <a:ext uri="{FF2B5EF4-FFF2-40B4-BE49-F238E27FC236}">
                <a16:creationId xmlns:a16="http://schemas.microsoft.com/office/drawing/2014/main" id="{0F358B19-54EB-485A-94CB-F1090C458266}"/>
              </a:ext>
            </a:extLst>
          </p:cNvPr>
          <p:cNvGrpSpPr/>
          <p:nvPr/>
        </p:nvGrpSpPr>
        <p:grpSpPr>
          <a:xfrm>
            <a:off x="411412" y="1209283"/>
            <a:ext cx="5379925" cy="3994744"/>
            <a:chOff x="411412" y="1209283"/>
            <a:chExt cx="5379925" cy="3994744"/>
          </a:xfrm>
        </p:grpSpPr>
        <p:grpSp>
          <p:nvGrpSpPr>
            <p:cNvPr id="7" name="Group 6">
              <a:extLst>
                <a:ext uri="{FF2B5EF4-FFF2-40B4-BE49-F238E27FC236}">
                  <a16:creationId xmlns:a16="http://schemas.microsoft.com/office/drawing/2014/main" id="{AB524DD0-9108-4C13-B1EA-8B8761F63496}"/>
                </a:ext>
              </a:extLst>
            </p:cNvPr>
            <p:cNvGrpSpPr/>
            <p:nvPr/>
          </p:nvGrpSpPr>
          <p:grpSpPr>
            <a:xfrm>
              <a:off x="411412" y="1209283"/>
              <a:ext cx="5379925" cy="3994744"/>
              <a:chOff x="411412" y="1209283"/>
              <a:chExt cx="5379925" cy="3994744"/>
            </a:xfrm>
          </p:grpSpPr>
          <p:grpSp>
            <p:nvGrpSpPr>
              <p:cNvPr id="4" name="Group 3">
                <a:extLst>
                  <a:ext uri="{FF2B5EF4-FFF2-40B4-BE49-F238E27FC236}">
                    <a16:creationId xmlns:a16="http://schemas.microsoft.com/office/drawing/2014/main" id="{38C01E98-59E6-4B48-8645-356686CB8172}"/>
                  </a:ext>
                </a:extLst>
              </p:cNvPr>
              <p:cNvGrpSpPr/>
              <p:nvPr/>
            </p:nvGrpSpPr>
            <p:grpSpPr>
              <a:xfrm>
                <a:off x="411412" y="1535347"/>
                <a:ext cx="5326911" cy="3668680"/>
                <a:chOff x="411412" y="1535347"/>
                <a:chExt cx="5326911" cy="3668680"/>
              </a:xfrm>
            </p:grpSpPr>
            <p:graphicFrame>
              <p:nvGraphicFramePr>
                <p:cNvPr id="34" name="Chart 33">
                  <a:extLst>
                    <a:ext uri="{FF2B5EF4-FFF2-40B4-BE49-F238E27FC236}">
                      <a16:creationId xmlns:a16="http://schemas.microsoft.com/office/drawing/2014/main" id="{5D572EEF-047D-47B0-82C9-3089C9E664C1}"/>
                    </a:ext>
                  </a:extLst>
                </p:cNvPr>
                <p:cNvGraphicFramePr>
                  <a:graphicFrameLocks/>
                </p:cNvGraphicFramePr>
                <p:nvPr/>
              </p:nvGraphicFramePr>
              <p:xfrm>
                <a:off x="411412" y="1535347"/>
                <a:ext cx="5326911" cy="3668680"/>
              </p:xfrm>
              <a:graphic>
                <a:graphicData uri="http://schemas.openxmlformats.org/drawingml/2006/chart">
                  <c:chart xmlns:c="http://schemas.openxmlformats.org/drawingml/2006/chart" xmlns:r="http://schemas.openxmlformats.org/officeDocument/2006/relationships" r:id="rId10"/>
                </a:graphicData>
              </a:graphic>
            </p:graphicFrame>
            <p:sp>
              <p:nvSpPr>
                <p:cNvPr id="5" name="TextBox 4">
                  <a:extLst>
                    <a:ext uri="{FF2B5EF4-FFF2-40B4-BE49-F238E27FC236}">
                      <a16:creationId xmlns:a16="http://schemas.microsoft.com/office/drawing/2014/main" id="{2FA8E01A-F840-4E69-BA04-75FD4F0F6242}"/>
                    </a:ext>
                  </a:extLst>
                </p:cNvPr>
                <p:cNvSpPr txBox="1"/>
                <p:nvPr/>
              </p:nvSpPr>
              <p:spPr>
                <a:xfrm>
                  <a:off x="903251" y="3362094"/>
                  <a:ext cx="825867" cy="338554"/>
                </a:xfrm>
                <a:prstGeom prst="rect">
                  <a:avLst/>
                </a:prstGeom>
                <a:noFill/>
              </p:spPr>
              <p:txBody>
                <a:bodyPr wrap="square" rtlCol="0">
                  <a:spAutoFit/>
                </a:bodyPr>
                <a:lstStyle/>
                <a:p>
                  <a:r>
                    <a:rPr lang="en-US" sz="1600" b="0">
                      <a:latin typeface="+mn-lt"/>
                      <a:cs typeface="Arial" pitchFamily="34" charset="0"/>
                    </a:rPr>
                    <a:t>21%</a:t>
                  </a:r>
                </a:p>
              </p:txBody>
            </p:sp>
            <p:sp>
              <p:nvSpPr>
                <p:cNvPr id="29" name="TextBox 28">
                  <a:extLst>
                    <a:ext uri="{FF2B5EF4-FFF2-40B4-BE49-F238E27FC236}">
                      <a16:creationId xmlns:a16="http://schemas.microsoft.com/office/drawing/2014/main" id="{389B8093-7745-4AAD-B22B-B476C03B86F0}"/>
                    </a:ext>
                  </a:extLst>
                </p:cNvPr>
                <p:cNvSpPr txBox="1"/>
                <p:nvPr/>
              </p:nvSpPr>
              <p:spPr>
                <a:xfrm>
                  <a:off x="2761793" y="3362094"/>
                  <a:ext cx="825867" cy="338554"/>
                </a:xfrm>
                <a:prstGeom prst="rect">
                  <a:avLst/>
                </a:prstGeom>
                <a:noFill/>
              </p:spPr>
              <p:txBody>
                <a:bodyPr wrap="square" rtlCol="0">
                  <a:spAutoFit/>
                </a:bodyPr>
                <a:lstStyle/>
                <a:p>
                  <a:r>
                    <a:rPr lang="en-US" sz="1600" b="0">
                      <a:latin typeface="+mn-lt"/>
                      <a:cs typeface="Arial" pitchFamily="34" charset="0"/>
                    </a:rPr>
                    <a:t>21%</a:t>
                  </a:r>
                </a:p>
              </p:txBody>
            </p:sp>
          </p:grpSp>
          <p:grpSp>
            <p:nvGrpSpPr>
              <p:cNvPr id="6" name="Group 5">
                <a:extLst>
                  <a:ext uri="{FF2B5EF4-FFF2-40B4-BE49-F238E27FC236}">
                    <a16:creationId xmlns:a16="http://schemas.microsoft.com/office/drawing/2014/main" id="{38FEF9FE-313E-49C9-AEF7-62C3BE216042}"/>
                  </a:ext>
                </a:extLst>
              </p:cNvPr>
              <p:cNvGrpSpPr/>
              <p:nvPr/>
            </p:nvGrpSpPr>
            <p:grpSpPr>
              <a:xfrm>
                <a:off x="411412" y="1209283"/>
                <a:ext cx="5379925" cy="498284"/>
                <a:chOff x="411412" y="1209283"/>
                <a:chExt cx="5379925" cy="498284"/>
              </a:xfrm>
            </p:grpSpPr>
            <p:sp>
              <p:nvSpPr>
                <p:cNvPr id="21" name="Rectangle 20">
                  <a:extLst>
                    <a:ext uri="{FF2B5EF4-FFF2-40B4-BE49-F238E27FC236}">
                      <a16:creationId xmlns:a16="http://schemas.microsoft.com/office/drawing/2014/main" id="{67B36598-D17A-4751-BA90-EA086348DEB0}"/>
                    </a:ext>
                  </a:extLst>
                </p:cNvPr>
                <p:cNvSpPr/>
                <p:nvPr/>
              </p:nvSpPr>
              <p:spPr bwMode="auto">
                <a:xfrm>
                  <a:off x="411412" y="1209283"/>
                  <a:ext cx="5379925" cy="498284"/>
                </a:xfrm>
                <a:prstGeom prst="rect">
                  <a:avLst/>
                </a:prstGeom>
                <a:solidFill>
                  <a:schemeClr val="bg1"/>
                </a:solidFill>
                <a:ln w="28575">
                  <a:noFill/>
                  <a:round/>
                  <a:headEnd/>
                  <a:tailEnd/>
                </a:ln>
                <a:effectLst/>
              </p:spPr>
              <p:txBody>
                <a:bodyPr wrap="none" rtlCol="0" anchor="ctr"/>
                <a:lstStyle/>
                <a:p>
                  <a:pPr algn="ctr"/>
                  <a:endParaRPr lang="en-US">
                    <a:latin typeface="+mn-lt"/>
                  </a:endParaRPr>
                </a:p>
              </p:txBody>
            </p:sp>
            <p:sp>
              <p:nvSpPr>
                <p:cNvPr id="36" name="TextBox 35">
                  <a:extLst>
                    <a:ext uri="{FF2B5EF4-FFF2-40B4-BE49-F238E27FC236}">
                      <a16:creationId xmlns:a16="http://schemas.microsoft.com/office/drawing/2014/main" id="{D070766B-9DFE-480C-8046-E39F0434999B}"/>
                    </a:ext>
                  </a:extLst>
                </p:cNvPr>
                <p:cNvSpPr txBox="1"/>
                <p:nvPr/>
              </p:nvSpPr>
              <p:spPr>
                <a:xfrm>
                  <a:off x="424679" y="1280455"/>
                  <a:ext cx="5326911" cy="369332"/>
                </a:xfrm>
                <a:prstGeom prst="rect">
                  <a:avLst/>
                </a:prstGeom>
                <a:noFill/>
              </p:spPr>
              <p:txBody>
                <a:bodyPr wrap="square" rtlCol="0">
                  <a:spAutoFit/>
                </a:bodyPr>
                <a:lstStyle/>
                <a:p>
                  <a:r>
                    <a:rPr lang="en-US" sz="1800" dirty="0">
                      <a:latin typeface="Arial" pitchFamily="34" charset="0"/>
                      <a:cs typeface="Arial" pitchFamily="34" charset="0"/>
                    </a:rPr>
                    <a:t>Actual RPA adoption in finance</a:t>
                  </a:r>
                </a:p>
              </p:txBody>
            </p:sp>
          </p:grpSp>
        </p:grpSp>
        <p:sp>
          <p:nvSpPr>
            <p:cNvPr id="30" name="TextBox 29">
              <a:extLst>
                <a:ext uri="{FF2B5EF4-FFF2-40B4-BE49-F238E27FC236}">
                  <a16:creationId xmlns:a16="http://schemas.microsoft.com/office/drawing/2014/main" id="{7C20BD8B-B982-40BE-A088-750033F39334}"/>
                </a:ext>
              </a:extLst>
            </p:cNvPr>
            <p:cNvSpPr txBox="1"/>
            <p:nvPr/>
          </p:nvSpPr>
          <p:spPr>
            <a:xfrm>
              <a:off x="4910256" y="2938533"/>
              <a:ext cx="825867" cy="338554"/>
            </a:xfrm>
            <a:prstGeom prst="rect">
              <a:avLst/>
            </a:prstGeom>
            <a:noFill/>
          </p:spPr>
          <p:txBody>
            <a:bodyPr wrap="square" rtlCol="0">
              <a:spAutoFit/>
            </a:bodyPr>
            <a:lstStyle/>
            <a:p>
              <a:r>
                <a:rPr lang="en-US" sz="1600" b="0">
                  <a:latin typeface="+mn-lt"/>
                  <a:cs typeface="Arial" pitchFamily="34" charset="0"/>
                </a:rPr>
                <a:t>38%</a:t>
              </a:r>
            </a:p>
          </p:txBody>
        </p:sp>
      </p:grpSp>
      <p:grpSp>
        <p:nvGrpSpPr>
          <p:cNvPr id="45" name="Group 44">
            <a:extLst>
              <a:ext uri="{FF2B5EF4-FFF2-40B4-BE49-F238E27FC236}">
                <a16:creationId xmlns:a16="http://schemas.microsoft.com/office/drawing/2014/main" id="{19FDC9BB-2450-4752-AA04-FB5BD21386DC}"/>
              </a:ext>
            </a:extLst>
          </p:cNvPr>
          <p:cNvGrpSpPr/>
          <p:nvPr/>
        </p:nvGrpSpPr>
        <p:grpSpPr>
          <a:xfrm>
            <a:off x="6400663" y="1209283"/>
            <a:ext cx="5387785" cy="3940089"/>
            <a:chOff x="6400663" y="1209283"/>
            <a:chExt cx="5387785" cy="3940089"/>
          </a:xfrm>
        </p:grpSpPr>
        <p:sp>
          <p:nvSpPr>
            <p:cNvPr id="50" name="Rectangle 49">
              <a:extLst>
                <a:ext uri="{FF2B5EF4-FFF2-40B4-BE49-F238E27FC236}">
                  <a16:creationId xmlns:a16="http://schemas.microsoft.com/office/drawing/2014/main" id="{96AE680B-E51D-4720-938F-199C2E79787D}"/>
                </a:ext>
              </a:extLst>
            </p:cNvPr>
            <p:cNvSpPr/>
            <p:nvPr/>
          </p:nvSpPr>
          <p:spPr bwMode="auto">
            <a:xfrm>
              <a:off x="6400663" y="1209283"/>
              <a:ext cx="5379925" cy="498284"/>
            </a:xfrm>
            <a:prstGeom prst="rect">
              <a:avLst/>
            </a:prstGeom>
            <a:solidFill>
              <a:schemeClr val="bg1"/>
            </a:solidFill>
            <a:ln w="28575">
              <a:noFill/>
              <a:round/>
              <a:headEnd/>
              <a:tailEnd/>
            </a:ln>
            <a:effectLst/>
          </p:spPr>
          <p:txBody>
            <a:bodyPr wrap="none" rtlCol="0" anchor="ctr"/>
            <a:lstStyle/>
            <a:p>
              <a:pPr algn="ctr"/>
              <a:endParaRPr lang="en-US">
                <a:latin typeface="+mn-lt"/>
              </a:endParaRPr>
            </a:p>
          </p:txBody>
        </p:sp>
        <p:graphicFrame>
          <p:nvGraphicFramePr>
            <p:cNvPr id="51" name="Chart 50">
              <a:extLst>
                <a:ext uri="{FF2B5EF4-FFF2-40B4-BE49-F238E27FC236}">
                  <a16:creationId xmlns:a16="http://schemas.microsoft.com/office/drawing/2014/main" id="{F85A6D71-F36F-4F08-B2DB-AEA8F23F6C24}"/>
                </a:ext>
              </a:extLst>
            </p:cNvPr>
            <p:cNvGraphicFramePr>
              <a:graphicFrameLocks/>
            </p:cNvGraphicFramePr>
            <p:nvPr/>
          </p:nvGraphicFramePr>
          <p:xfrm>
            <a:off x="6400663" y="1744235"/>
            <a:ext cx="5379925" cy="3405137"/>
          </p:xfrm>
          <a:graphic>
            <a:graphicData uri="http://schemas.openxmlformats.org/drawingml/2006/chart">
              <c:chart xmlns:c="http://schemas.openxmlformats.org/drawingml/2006/chart" xmlns:r="http://schemas.openxmlformats.org/officeDocument/2006/relationships" r:id="rId11"/>
            </a:graphicData>
          </a:graphic>
        </p:graphicFrame>
        <p:sp>
          <p:nvSpPr>
            <p:cNvPr id="53" name="TextBox 52">
              <a:extLst>
                <a:ext uri="{FF2B5EF4-FFF2-40B4-BE49-F238E27FC236}">
                  <a16:creationId xmlns:a16="http://schemas.microsoft.com/office/drawing/2014/main" id="{0989A441-9D42-43C3-ABF9-21603BB5E661}"/>
                </a:ext>
              </a:extLst>
            </p:cNvPr>
            <p:cNvSpPr txBox="1"/>
            <p:nvPr/>
          </p:nvSpPr>
          <p:spPr>
            <a:xfrm>
              <a:off x="6431472" y="2255163"/>
              <a:ext cx="825867" cy="338554"/>
            </a:xfrm>
            <a:prstGeom prst="rect">
              <a:avLst/>
            </a:prstGeom>
            <a:noFill/>
          </p:spPr>
          <p:txBody>
            <a:bodyPr wrap="square" rtlCol="0">
              <a:spAutoFit/>
            </a:bodyPr>
            <a:lstStyle/>
            <a:p>
              <a:r>
                <a:rPr lang="en-US" sz="1600" b="0">
                  <a:latin typeface="+mn-lt"/>
                  <a:cs typeface="Arial" pitchFamily="34" charset="0"/>
                </a:rPr>
                <a:t>66%</a:t>
              </a:r>
            </a:p>
          </p:txBody>
        </p:sp>
        <p:sp>
          <p:nvSpPr>
            <p:cNvPr id="54" name="TextBox 53">
              <a:extLst>
                <a:ext uri="{FF2B5EF4-FFF2-40B4-BE49-F238E27FC236}">
                  <a16:creationId xmlns:a16="http://schemas.microsoft.com/office/drawing/2014/main" id="{44CD4509-FB91-4DDB-9433-5A4460A959E1}"/>
                </a:ext>
              </a:extLst>
            </p:cNvPr>
            <p:cNvSpPr txBox="1"/>
            <p:nvPr/>
          </p:nvSpPr>
          <p:spPr>
            <a:xfrm>
              <a:off x="8702608" y="1976388"/>
              <a:ext cx="825867" cy="338554"/>
            </a:xfrm>
            <a:prstGeom prst="rect">
              <a:avLst/>
            </a:prstGeom>
            <a:noFill/>
          </p:spPr>
          <p:txBody>
            <a:bodyPr wrap="square" rtlCol="0">
              <a:spAutoFit/>
            </a:bodyPr>
            <a:lstStyle/>
            <a:p>
              <a:r>
                <a:rPr lang="en-US" sz="1600" b="0">
                  <a:latin typeface="+mn-lt"/>
                  <a:cs typeface="Arial" pitchFamily="34" charset="0"/>
                </a:rPr>
                <a:t>78%</a:t>
              </a:r>
            </a:p>
          </p:txBody>
        </p:sp>
        <p:sp>
          <p:nvSpPr>
            <p:cNvPr id="55" name="TextBox 54">
              <a:extLst>
                <a:ext uri="{FF2B5EF4-FFF2-40B4-BE49-F238E27FC236}">
                  <a16:creationId xmlns:a16="http://schemas.microsoft.com/office/drawing/2014/main" id="{118545A5-06B5-4150-BFCE-7FC3E0A858D0}"/>
                </a:ext>
              </a:extLst>
            </p:cNvPr>
            <p:cNvSpPr txBox="1"/>
            <p:nvPr/>
          </p:nvSpPr>
          <p:spPr>
            <a:xfrm>
              <a:off x="10962581" y="1768232"/>
              <a:ext cx="825867" cy="338554"/>
            </a:xfrm>
            <a:prstGeom prst="rect">
              <a:avLst/>
            </a:prstGeom>
            <a:noFill/>
          </p:spPr>
          <p:txBody>
            <a:bodyPr wrap="square" rtlCol="0">
              <a:spAutoFit/>
            </a:bodyPr>
            <a:lstStyle/>
            <a:p>
              <a:r>
                <a:rPr lang="en-US" sz="1600" b="0">
                  <a:latin typeface="+mn-lt"/>
                  <a:cs typeface="Arial" pitchFamily="34" charset="0"/>
                </a:rPr>
                <a:t>86%</a:t>
              </a:r>
            </a:p>
          </p:txBody>
        </p:sp>
        <p:sp>
          <p:nvSpPr>
            <p:cNvPr id="57" name="TextBox 56">
              <a:extLst>
                <a:ext uri="{FF2B5EF4-FFF2-40B4-BE49-F238E27FC236}">
                  <a16:creationId xmlns:a16="http://schemas.microsoft.com/office/drawing/2014/main" id="{ADA4F281-A642-499D-A29A-8CA0AF05777C}"/>
                </a:ext>
              </a:extLst>
            </p:cNvPr>
            <p:cNvSpPr txBox="1"/>
            <p:nvPr/>
          </p:nvSpPr>
          <p:spPr>
            <a:xfrm>
              <a:off x="6453677" y="1245951"/>
              <a:ext cx="5313644" cy="369332"/>
            </a:xfrm>
            <a:prstGeom prst="rect">
              <a:avLst/>
            </a:prstGeom>
            <a:noFill/>
          </p:spPr>
          <p:txBody>
            <a:bodyPr wrap="square" rtlCol="0">
              <a:spAutoFit/>
            </a:bodyPr>
            <a:lstStyle/>
            <a:p>
              <a:r>
                <a:rPr lang="en-US" sz="1800" dirty="0">
                  <a:latin typeface="Arial" pitchFamily="34" charset="0"/>
                  <a:cs typeface="Arial" pitchFamily="34" charset="0"/>
                </a:rPr>
                <a:t>Forecasted RPA adoption 2-3 years in finance</a:t>
              </a:r>
            </a:p>
          </p:txBody>
        </p:sp>
      </p:grpSp>
      <p:grpSp>
        <p:nvGrpSpPr>
          <p:cNvPr id="11" name="Group 10">
            <a:extLst>
              <a:ext uri="{FF2B5EF4-FFF2-40B4-BE49-F238E27FC236}">
                <a16:creationId xmlns:a16="http://schemas.microsoft.com/office/drawing/2014/main" id="{B445C1BD-1FF0-47F7-971A-0F35184CEB6F}"/>
              </a:ext>
            </a:extLst>
          </p:cNvPr>
          <p:cNvGrpSpPr/>
          <p:nvPr/>
        </p:nvGrpSpPr>
        <p:grpSpPr>
          <a:xfrm>
            <a:off x="4996204" y="2085526"/>
            <a:ext cx="2084132" cy="1299574"/>
            <a:chOff x="5035960" y="2199362"/>
            <a:chExt cx="2084132" cy="1299574"/>
          </a:xfrm>
        </p:grpSpPr>
        <p:sp>
          <p:nvSpPr>
            <p:cNvPr id="15" name="Oval 14">
              <a:extLst>
                <a:ext uri="{FF2B5EF4-FFF2-40B4-BE49-F238E27FC236}">
                  <a16:creationId xmlns:a16="http://schemas.microsoft.com/office/drawing/2014/main" id="{38E210AE-A32A-499D-A229-80B146A476AE}"/>
                </a:ext>
              </a:extLst>
            </p:cNvPr>
            <p:cNvSpPr/>
            <p:nvPr/>
          </p:nvSpPr>
          <p:spPr bwMode="auto">
            <a:xfrm>
              <a:off x="6545634" y="2215527"/>
              <a:ext cx="574458" cy="574458"/>
            </a:xfrm>
            <a:prstGeom prst="ellipse">
              <a:avLst/>
            </a:prstGeom>
            <a:solidFill>
              <a:schemeClr val="accent5"/>
            </a:solidFill>
            <a:ln w="28575">
              <a:solidFill>
                <a:schemeClr val="accent5"/>
              </a:solidFill>
              <a:round/>
              <a:headEnd/>
              <a:tailEnd/>
            </a:ln>
            <a:effectLst/>
          </p:spPr>
          <p:txBody>
            <a:bodyPr wrap="none" rtlCol="0" anchor="ctr"/>
            <a:lstStyle/>
            <a:p>
              <a:pPr algn="ctr"/>
              <a:r>
                <a:rPr lang="en-IN" sz="1600">
                  <a:latin typeface="+mn-lt"/>
                </a:rPr>
                <a:t>66%</a:t>
              </a:r>
              <a:endParaRPr lang="en-US" sz="1600">
                <a:latin typeface="+mn-lt"/>
              </a:endParaRPr>
            </a:p>
          </p:txBody>
        </p:sp>
        <p:sp>
          <p:nvSpPr>
            <p:cNvPr id="38" name="Oval 37">
              <a:extLst>
                <a:ext uri="{FF2B5EF4-FFF2-40B4-BE49-F238E27FC236}">
                  <a16:creationId xmlns:a16="http://schemas.microsoft.com/office/drawing/2014/main" id="{F06B81E0-7205-4184-9E58-C7FB8DC89982}"/>
                </a:ext>
              </a:extLst>
            </p:cNvPr>
            <p:cNvSpPr/>
            <p:nvPr/>
          </p:nvSpPr>
          <p:spPr bwMode="auto">
            <a:xfrm>
              <a:off x="5035960" y="2924478"/>
              <a:ext cx="574458" cy="574458"/>
            </a:xfrm>
            <a:prstGeom prst="ellipse">
              <a:avLst/>
            </a:prstGeom>
            <a:solidFill>
              <a:schemeClr val="accent5"/>
            </a:solidFill>
            <a:ln w="28575">
              <a:solidFill>
                <a:schemeClr val="accent5"/>
              </a:solidFill>
              <a:round/>
              <a:headEnd/>
              <a:tailEnd/>
            </a:ln>
            <a:effectLst/>
          </p:spPr>
          <p:txBody>
            <a:bodyPr wrap="none" rtlCol="0" anchor="ctr"/>
            <a:lstStyle/>
            <a:p>
              <a:pPr algn="ctr"/>
              <a:r>
                <a:rPr lang="en-IN" sz="1600">
                  <a:latin typeface="+mn-lt"/>
                </a:rPr>
                <a:t>38%</a:t>
              </a:r>
              <a:endParaRPr lang="en-US" sz="1600">
                <a:latin typeface="+mn-lt"/>
              </a:endParaRPr>
            </a:p>
          </p:txBody>
        </p:sp>
        <p:sp>
          <p:nvSpPr>
            <p:cNvPr id="9" name="TextBox 8">
              <a:extLst>
                <a:ext uri="{FF2B5EF4-FFF2-40B4-BE49-F238E27FC236}">
                  <a16:creationId xmlns:a16="http://schemas.microsoft.com/office/drawing/2014/main" id="{27BF3795-9B77-4FDF-8920-79BE39551CCF}"/>
                </a:ext>
              </a:extLst>
            </p:cNvPr>
            <p:cNvSpPr txBox="1"/>
            <p:nvPr/>
          </p:nvSpPr>
          <p:spPr>
            <a:xfrm rot="19848195">
              <a:off x="5142911" y="2199362"/>
              <a:ext cx="1575510" cy="584775"/>
            </a:xfrm>
            <a:prstGeom prst="rect">
              <a:avLst/>
            </a:prstGeom>
            <a:noFill/>
          </p:spPr>
          <p:txBody>
            <a:bodyPr wrap="square" rtlCol="0">
              <a:spAutoFit/>
            </a:bodyPr>
            <a:lstStyle/>
            <a:p>
              <a:r>
                <a:rPr lang="en-US" sz="1600" dirty="0">
                  <a:solidFill>
                    <a:schemeClr val="accent4"/>
                  </a:solidFill>
                  <a:latin typeface="Arial" pitchFamily="34" charset="0"/>
                  <a:cs typeface="Arial" pitchFamily="34" charset="0"/>
                </a:rPr>
                <a:t>Expectation Gap</a:t>
              </a:r>
            </a:p>
          </p:txBody>
        </p:sp>
        <p:cxnSp>
          <p:nvCxnSpPr>
            <p:cNvPr id="18" name="Straight Arrow Connector 17">
              <a:extLst>
                <a:ext uri="{FF2B5EF4-FFF2-40B4-BE49-F238E27FC236}">
                  <a16:creationId xmlns:a16="http://schemas.microsoft.com/office/drawing/2014/main" id="{827C7982-1670-4FF7-A661-BFEB1AA9CEB8}"/>
                </a:ext>
              </a:extLst>
            </p:cNvPr>
            <p:cNvCxnSpPr>
              <a:cxnSpLocks/>
            </p:cNvCxnSpPr>
            <p:nvPr/>
          </p:nvCxnSpPr>
          <p:spPr bwMode="auto">
            <a:xfrm flipV="1">
              <a:off x="5649319" y="2592185"/>
              <a:ext cx="901967" cy="495826"/>
            </a:xfrm>
            <a:prstGeom prst="straightConnector1">
              <a:avLst/>
            </a:prstGeom>
            <a:solidFill>
              <a:schemeClr val="bg1"/>
            </a:solidFill>
            <a:ln w="28575" cap="flat" cmpd="sng" algn="ctr">
              <a:solidFill>
                <a:schemeClr val="bg1">
                  <a:lumMod val="65000"/>
                </a:schemeClr>
              </a:solidFill>
              <a:prstDash val="solid"/>
              <a:round/>
              <a:headEnd type="triangle" w="lg" len="med"/>
              <a:tailEnd type="triangle" w="lg" len="med"/>
            </a:ln>
            <a:effectLst/>
          </p:spPr>
        </p:cxnSp>
        <p:cxnSp>
          <p:nvCxnSpPr>
            <p:cNvPr id="52" name="Straight Connector 51">
              <a:extLst>
                <a:ext uri="{FF2B5EF4-FFF2-40B4-BE49-F238E27FC236}">
                  <a16:creationId xmlns:a16="http://schemas.microsoft.com/office/drawing/2014/main" id="{81AF4243-71E2-4A26-B51A-D87D4679BA24}"/>
                </a:ext>
              </a:extLst>
            </p:cNvPr>
            <p:cNvCxnSpPr>
              <a:cxnSpLocks/>
            </p:cNvCxnSpPr>
            <p:nvPr/>
          </p:nvCxnSpPr>
          <p:spPr bwMode="auto">
            <a:xfrm>
              <a:off x="5477106" y="2844103"/>
              <a:ext cx="274484" cy="490683"/>
            </a:xfrm>
            <a:prstGeom prst="line">
              <a:avLst/>
            </a:prstGeom>
            <a:solidFill>
              <a:schemeClr val="bg1"/>
            </a:solidFill>
            <a:ln w="28575" cap="flat" cmpd="sng" algn="ctr">
              <a:solidFill>
                <a:schemeClr val="bg1">
                  <a:lumMod val="65000"/>
                </a:schemeClr>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5ABE5A37-119F-43D8-BC22-3AE486C3CB4F}"/>
                </a:ext>
              </a:extLst>
            </p:cNvPr>
            <p:cNvCxnSpPr>
              <a:cxnSpLocks/>
            </p:cNvCxnSpPr>
            <p:nvPr/>
          </p:nvCxnSpPr>
          <p:spPr bwMode="auto">
            <a:xfrm>
              <a:off x="6445353" y="2351342"/>
              <a:ext cx="274484" cy="490683"/>
            </a:xfrm>
            <a:prstGeom prst="line">
              <a:avLst/>
            </a:prstGeom>
            <a:solidFill>
              <a:schemeClr val="bg1"/>
            </a:solidFill>
            <a:ln w="28575" cap="flat" cmpd="sng" algn="ctr">
              <a:solidFill>
                <a:schemeClr val="bg1">
                  <a:lumMod val="65000"/>
                </a:schemeClr>
              </a:solidFill>
              <a:prstDash val="solid"/>
              <a:round/>
              <a:headEnd type="none" w="med" len="med"/>
              <a:tailEnd type="none" w="med" len="med"/>
            </a:ln>
            <a:effectLst/>
          </p:spPr>
        </p:cxnSp>
      </p:grpSp>
    </p:spTree>
    <p:extLst>
      <p:ext uri="{BB962C8B-B14F-4D97-AF65-F5344CB8AC3E}">
        <p14:creationId xmlns:p14="http://schemas.microsoft.com/office/powerpoint/2010/main" val="341592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D73C9D-C251-4A35-9903-FC85C6F82815}"/>
              </a:ext>
            </a:extLst>
          </p:cNvPr>
          <p:cNvSpPr>
            <a:spLocks noGrp="1"/>
          </p:cNvSpPr>
          <p:nvPr>
            <p:ph type="title"/>
          </p:nvPr>
        </p:nvSpPr>
        <p:spPr/>
        <p:txBody>
          <a:bodyPr/>
          <a:lstStyle/>
          <a:p>
            <a:r>
              <a:rPr lang="en-IN" dirty="0"/>
              <a:t>Unlocking Digital Value – The Race to Transform First</a:t>
            </a:r>
          </a:p>
        </p:txBody>
      </p:sp>
      <p:sp>
        <p:nvSpPr>
          <p:cNvPr id="5" name="Rectangle 4">
            <a:extLst>
              <a:ext uri="{FF2B5EF4-FFF2-40B4-BE49-F238E27FC236}">
                <a16:creationId xmlns:a16="http://schemas.microsoft.com/office/drawing/2014/main" id="{91CF5622-4BF9-4FD2-9E98-769B33EAE8DC}"/>
              </a:ext>
            </a:extLst>
          </p:cNvPr>
          <p:cNvSpPr/>
          <p:nvPr/>
        </p:nvSpPr>
        <p:spPr>
          <a:xfrm>
            <a:off x="4680095" y="653696"/>
            <a:ext cx="2519322" cy="317009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0" b="0" i="0" u="none" strike="noStrike" kern="1200" cap="none" spc="0" normalizeH="0" baseline="0" noProof="0" dirty="0">
                <a:ln>
                  <a:noFill/>
                </a:ln>
                <a:solidFill>
                  <a:srgbClr val="FFFFFF">
                    <a:lumMod val="85000"/>
                  </a:srgbClr>
                </a:solidFill>
                <a:effectLst/>
                <a:uLnTx/>
                <a:uFillTx/>
                <a:latin typeface="Arial" panose="020B0604020202020204" pitchFamily="34" charset="0"/>
                <a:ea typeface="+mn-ea"/>
                <a:cs typeface="Arial" panose="020B0604020202020204" pitchFamily="34" charset="0"/>
              </a:rPr>
              <a:t>?</a:t>
            </a:r>
          </a:p>
        </p:txBody>
      </p:sp>
      <p:sp>
        <p:nvSpPr>
          <p:cNvPr id="6" name="Rectangle 5">
            <a:extLst>
              <a:ext uri="{FF2B5EF4-FFF2-40B4-BE49-F238E27FC236}">
                <a16:creationId xmlns:a16="http://schemas.microsoft.com/office/drawing/2014/main" id="{C15E272B-0F81-4594-88E1-0551B45ABE9B}"/>
              </a:ext>
            </a:extLst>
          </p:cNvPr>
          <p:cNvSpPr/>
          <p:nvPr/>
        </p:nvSpPr>
        <p:spPr>
          <a:xfrm>
            <a:off x="567656" y="3622983"/>
            <a:ext cx="11056688" cy="212365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“When digital transformation is done right, it’s like a caterpillar turning into a butterfly, but when done wrong, all you have is a really fast caterpillar.”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George </a:t>
            </a:r>
            <a:r>
              <a:rPr kumimoji="0" lang="en-US" sz="1600" b="0" i="0" u="none" strike="noStrike" kern="1200" cap="none" spc="0" normalizeH="0" baseline="0" noProof="0" dirty="0" err="1">
                <a:ln>
                  <a:noFill/>
                </a:ln>
                <a:solidFill>
                  <a:srgbClr val="FFFFFF">
                    <a:lumMod val="50000"/>
                  </a:srgbClr>
                </a:solidFill>
                <a:effectLst/>
                <a:uLnTx/>
                <a:uFillTx/>
                <a:latin typeface="Arial" panose="020B0604020202020204" pitchFamily="34" charset="0"/>
                <a:ea typeface="+mn-ea"/>
                <a:cs typeface="Arial" panose="020B0604020202020204" pitchFamily="34" charset="0"/>
              </a:rPr>
              <a:t>Westerman</a:t>
            </a:r>
            <a:r>
              <a:rPr kumimoji="0" lang="en-US" sz="16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  Principal Research Scientist with the MIT Sloan Initiative on the Digital Economy</a:t>
            </a:r>
          </a:p>
        </p:txBody>
      </p:sp>
      <p:sp>
        <p:nvSpPr>
          <p:cNvPr id="7" name="Down Arrow 89">
            <a:extLst>
              <a:ext uri="{FF2B5EF4-FFF2-40B4-BE49-F238E27FC236}">
                <a16:creationId xmlns:a16="http://schemas.microsoft.com/office/drawing/2014/main" id="{B9247A14-CB2E-45F8-9E99-DA37565222DF}"/>
              </a:ext>
            </a:extLst>
          </p:cNvPr>
          <p:cNvSpPr/>
          <p:nvPr/>
        </p:nvSpPr>
        <p:spPr bwMode="auto">
          <a:xfrm rot="5400000" flipV="1">
            <a:off x="6527173" y="2154523"/>
            <a:ext cx="652307" cy="214290"/>
          </a:xfrm>
          <a:prstGeom prst="downArrow">
            <a:avLst>
              <a:gd name="adj1" fmla="val 50000"/>
              <a:gd name="adj2" fmla="val 100000"/>
            </a:avLst>
          </a:prstGeom>
          <a:solidFill>
            <a:srgbClr val="FFC000"/>
          </a:solidFill>
          <a:ln w="9525">
            <a:solidFill>
              <a:srgbClr val="FFC000"/>
            </a:solidFill>
            <a:round/>
            <a:headEnd/>
            <a:tailEnd/>
          </a:ln>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Down Arrow 89">
            <a:extLst>
              <a:ext uri="{FF2B5EF4-FFF2-40B4-BE49-F238E27FC236}">
                <a16:creationId xmlns:a16="http://schemas.microsoft.com/office/drawing/2014/main" id="{06D7ADA9-B9EB-4803-A61D-4C03A528BF25}"/>
              </a:ext>
            </a:extLst>
          </p:cNvPr>
          <p:cNvSpPr/>
          <p:nvPr/>
        </p:nvSpPr>
        <p:spPr bwMode="auto">
          <a:xfrm rot="5400000" flipV="1">
            <a:off x="4716130" y="2154524"/>
            <a:ext cx="652307" cy="214290"/>
          </a:xfrm>
          <a:prstGeom prst="downArrow">
            <a:avLst>
              <a:gd name="adj1" fmla="val 50000"/>
              <a:gd name="adj2" fmla="val 100000"/>
            </a:avLst>
          </a:prstGeom>
          <a:solidFill>
            <a:srgbClr val="FFC000"/>
          </a:solidFill>
          <a:ln w="9525">
            <a:solidFill>
              <a:srgbClr val="FFC000"/>
            </a:solidFill>
            <a:round/>
            <a:headEnd/>
            <a:tailEnd/>
          </a:ln>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8BD93C3B-7C26-4A16-AC99-14C20C1FDA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712" y="1024876"/>
            <a:ext cx="3261940" cy="2175306"/>
          </a:xfrm>
          <a:prstGeom prst="rect">
            <a:avLst/>
          </a:prstGeom>
        </p:spPr>
      </p:pic>
      <p:pic>
        <p:nvPicPr>
          <p:cNvPr id="10" name="Picture 9">
            <a:extLst>
              <a:ext uri="{FF2B5EF4-FFF2-40B4-BE49-F238E27FC236}">
                <a16:creationId xmlns:a16="http://schemas.microsoft.com/office/drawing/2014/main" id="{A7D25B44-7BA5-4F36-8AFA-3092FD7C11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4147" y="808287"/>
            <a:ext cx="3231434" cy="2769800"/>
          </a:xfrm>
          <a:prstGeom prst="rect">
            <a:avLst/>
          </a:prstGeom>
        </p:spPr>
      </p:pic>
    </p:spTree>
    <p:extLst>
      <p:ext uri="{BB962C8B-B14F-4D97-AF65-F5344CB8AC3E}">
        <p14:creationId xmlns:p14="http://schemas.microsoft.com/office/powerpoint/2010/main" val="148904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20EE06-CCF6-44ED-B170-A8F86EA4CEA0}"/>
              </a:ext>
            </a:extLst>
          </p:cNvPr>
          <p:cNvSpPr>
            <a:spLocks noGrp="1"/>
          </p:cNvSpPr>
          <p:nvPr>
            <p:ph type="title"/>
          </p:nvPr>
        </p:nvSpPr>
        <p:spPr/>
        <p:txBody>
          <a:bodyPr/>
          <a:lstStyle/>
          <a:p>
            <a:r>
              <a:rPr lang="de-DE" dirty="0" err="1"/>
              <a:t>From</a:t>
            </a:r>
            <a:r>
              <a:rPr lang="de-DE" dirty="0"/>
              <a:t> Shareholder Value </a:t>
            </a:r>
            <a:r>
              <a:rPr lang="de-DE" dirty="0" err="1"/>
              <a:t>to</a:t>
            </a:r>
            <a:r>
              <a:rPr lang="de-DE" dirty="0"/>
              <a:t> Stakeholder </a:t>
            </a:r>
            <a:r>
              <a:rPr lang="de-DE" dirty="0" err="1"/>
              <a:t>Commitment</a:t>
            </a:r>
            <a:endParaRPr lang="en-US" dirty="0"/>
          </a:p>
        </p:txBody>
      </p:sp>
      <p:sp>
        <p:nvSpPr>
          <p:cNvPr id="3" name="Inhaltsplatzhalter 2">
            <a:extLst>
              <a:ext uri="{FF2B5EF4-FFF2-40B4-BE49-F238E27FC236}">
                <a16:creationId xmlns:a16="http://schemas.microsoft.com/office/drawing/2014/main" id="{8DB70C83-16DD-4F26-B0AA-F8B1DCD31F6E}"/>
              </a:ext>
            </a:extLst>
          </p:cNvPr>
          <p:cNvSpPr>
            <a:spLocks noGrp="1"/>
          </p:cNvSpPr>
          <p:nvPr>
            <p:ph sz="quarter" idx="10"/>
          </p:nvPr>
        </p:nvSpPr>
        <p:spPr/>
        <p:txBody>
          <a:bodyPr/>
          <a:lstStyle/>
          <a:p>
            <a:r>
              <a:rPr lang="de-DE" dirty="0" err="1"/>
              <a:t>Recent</a:t>
            </a:r>
            <a:r>
              <a:rPr lang="de-DE" dirty="0"/>
              <a:t> </a:t>
            </a:r>
            <a:r>
              <a:rPr lang="de-DE" dirty="0" err="1"/>
              <a:t>thinking</a:t>
            </a:r>
            <a:r>
              <a:rPr lang="de-DE" dirty="0"/>
              <a:t> </a:t>
            </a:r>
            <a:r>
              <a:rPr lang="de-DE" dirty="0" err="1"/>
              <a:t>questions</a:t>
            </a:r>
            <a:r>
              <a:rPr lang="de-DE" dirty="0"/>
              <a:t> 30+ </a:t>
            </a:r>
            <a:r>
              <a:rPr lang="de-DE" dirty="0" err="1"/>
              <a:t>year</a:t>
            </a:r>
            <a:r>
              <a:rPr lang="de-DE" dirty="0"/>
              <a:t> </a:t>
            </a:r>
            <a:r>
              <a:rPr lang="de-DE" dirty="0" err="1"/>
              <a:t>mantra</a:t>
            </a:r>
            <a:r>
              <a:rPr lang="de-DE" dirty="0"/>
              <a:t> on shareholder </a:t>
            </a:r>
            <a:r>
              <a:rPr lang="de-DE" dirty="0" err="1"/>
              <a:t>value</a:t>
            </a:r>
            <a:r>
              <a:rPr lang="de-DE" dirty="0"/>
              <a:t> </a:t>
            </a:r>
            <a:r>
              <a:rPr lang="de-DE" dirty="0" err="1"/>
              <a:t>focus</a:t>
            </a:r>
            <a:r>
              <a:rPr lang="de-DE" dirty="0"/>
              <a:t> </a:t>
            </a:r>
            <a:r>
              <a:rPr lang="de-DE" dirty="0" err="1"/>
              <a:t>only</a:t>
            </a:r>
            <a:endParaRPr lang="en-US" dirty="0"/>
          </a:p>
        </p:txBody>
      </p:sp>
      <p:pic>
        <p:nvPicPr>
          <p:cNvPr id="4" name="Grafik 3">
            <a:extLst>
              <a:ext uri="{FF2B5EF4-FFF2-40B4-BE49-F238E27FC236}">
                <a16:creationId xmlns:a16="http://schemas.microsoft.com/office/drawing/2014/main" id="{F3411708-407D-4C84-98D9-94CF72E8F359}"/>
              </a:ext>
            </a:extLst>
          </p:cNvPr>
          <p:cNvPicPr>
            <a:picLocks noChangeAspect="1"/>
          </p:cNvPicPr>
          <p:nvPr/>
        </p:nvPicPr>
        <p:blipFill rotWithShape="1">
          <a:blip r:embed="rId2"/>
          <a:srcRect l="34685" t="18161" r="36406" b="32217"/>
          <a:stretch/>
        </p:blipFill>
        <p:spPr>
          <a:xfrm>
            <a:off x="742122" y="1604835"/>
            <a:ext cx="5035826" cy="4606680"/>
          </a:xfrm>
          <a:prstGeom prst="rect">
            <a:avLst/>
          </a:prstGeom>
        </p:spPr>
      </p:pic>
      <p:pic>
        <p:nvPicPr>
          <p:cNvPr id="6" name="Grafik 5">
            <a:extLst>
              <a:ext uri="{FF2B5EF4-FFF2-40B4-BE49-F238E27FC236}">
                <a16:creationId xmlns:a16="http://schemas.microsoft.com/office/drawing/2014/main" id="{C23D09A9-C6E9-4AE0-9311-31FC5C7B92AE}"/>
              </a:ext>
            </a:extLst>
          </p:cNvPr>
          <p:cNvPicPr>
            <a:picLocks noChangeAspect="1"/>
          </p:cNvPicPr>
          <p:nvPr/>
        </p:nvPicPr>
        <p:blipFill rotWithShape="1">
          <a:blip r:embed="rId3"/>
          <a:srcRect l="28880" t="15080" r="29815" b="7177"/>
          <a:stretch/>
        </p:blipFill>
        <p:spPr>
          <a:xfrm>
            <a:off x="6550925" y="1847396"/>
            <a:ext cx="4381130" cy="4394727"/>
          </a:xfrm>
          <a:prstGeom prst="rect">
            <a:avLst/>
          </a:prstGeom>
        </p:spPr>
      </p:pic>
    </p:spTree>
    <p:extLst>
      <p:ext uri="{BB962C8B-B14F-4D97-AF65-F5344CB8AC3E}">
        <p14:creationId xmlns:p14="http://schemas.microsoft.com/office/powerpoint/2010/main" val="384298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8C019-EFBC-4018-A4EC-9AB0201CE004}"/>
              </a:ext>
            </a:extLst>
          </p:cNvPr>
          <p:cNvSpPr>
            <a:spLocks noGrp="1"/>
          </p:cNvSpPr>
          <p:nvPr>
            <p:ph type="title"/>
          </p:nvPr>
        </p:nvSpPr>
        <p:spPr>
          <a:xfrm>
            <a:off x="365761" y="177371"/>
            <a:ext cx="9925661" cy="467892"/>
          </a:xfrm>
        </p:spPr>
        <p:txBody>
          <a:bodyPr>
            <a:normAutofit/>
          </a:bodyPr>
          <a:lstStyle/>
          <a:p>
            <a:pPr>
              <a:lnSpc>
                <a:spcPct val="90000"/>
              </a:lnSpc>
            </a:pPr>
            <a:r>
              <a:rPr lang="en-AU" kern="1200" dirty="0"/>
              <a:t>Client Example: A metamorphosis needed</a:t>
            </a:r>
          </a:p>
        </p:txBody>
      </p:sp>
      <p:sp>
        <p:nvSpPr>
          <p:cNvPr id="3" name="Content Placeholder 2">
            <a:extLst>
              <a:ext uri="{FF2B5EF4-FFF2-40B4-BE49-F238E27FC236}">
                <a16:creationId xmlns:a16="http://schemas.microsoft.com/office/drawing/2014/main" id="{854204C6-6B48-4606-9703-7649D4375315}"/>
              </a:ext>
            </a:extLst>
          </p:cNvPr>
          <p:cNvSpPr>
            <a:spLocks noGrp="1"/>
          </p:cNvSpPr>
          <p:nvPr>
            <p:ph idx="1"/>
          </p:nvPr>
        </p:nvSpPr>
        <p:spPr>
          <a:xfrm>
            <a:off x="472172" y="5368676"/>
            <a:ext cx="11400960" cy="1045574"/>
          </a:xfrm>
        </p:spPr>
        <p:txBody>
          <a:bodyPr/>
          <a:lstStyle/>
          <a:p>
            <a:pPr marL="0" indent="0">
              <a:buNone/>
            </a:pPr>
            <a:r>
              <a:rPr lang="en-AU" sz="1998" dirty="0"/>
              <a:t>A caterpillar forms a cocoon, digests its own tissues, and certain highly organised cells survive the digestive process, and start to become the butterfly’s eyes, wings, etc. </a:t>
            </a:r>
          </a:p>
          <a:p>
            <a:pPr marL="0" indent="0">
              <a:buNone/>
            </a:pPr>
            <a:endParaRPr lang="en-AU" dirty="0"/>
          </a:p>
        </p:txBody>
      </p:sp>
      <p:pic>
        <p:nvPicPr>
          <p:cNvPr id="8" name="Picture 7">
            <a:extLst>
              <a:ext uri="{FF2B5EF4-FFF2-40B4-BE49-F238E27FC236}">
                <a16:creationId xmlns:a16="http://schemas.microsoft.com/office/drawing/2014/main" id="{DAC3A83C-EFFB-495E-A7F5-37BD3F766413}"/>
              </a:ext>
            </a:extLst>
          </p:cNvPr>
          <p:cNvPicPr>
            <a:picLocks noChangeAspect="1"/>
          </p:cNvPicPr>
          <p:nvPr/>
        </p:nvPicPr>
        <p:blipFill rotWithShape="1">
          <a:blip r:embed="rId2"/>
          <a:srcRect t="5332" b="16078"/>
          <a:stretch/>
        </p:blipFill>
        <p:spPr>
          <a:xfrm>
            <a:off x="472172" y="827673"/>
            <a:ext cx="11063336" cy="4358593"/>
          </a:xfrm>
          <a:prstGeom prst="rect">
            <a:avLst/>
          </a:prstGeom>
        </p:spPr>
      </p:pic>
    </p:spTree>
    <p:extLst>
      <p:ext uri="{BB962C8B-B14F-4D97-AF65-F5344CB8AC3E}">
        <p14:creationId xmlns:p14="http://schemas.microsoft.com/office/powerpoint/2010/main" val="1443204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A33734A-6283-4F9D-82A3-1B592DC3DE7F}"/>
              </a:ext>
            </a:extLst>
          </p:cNvPr>
          <p:cNvGraphicFramePr>
            <a:graphicFrameLocks noChangeAspect="1"/>
          </p:cNvGraphicFramePr>
          <p:nvPr>
            <p:custDataLst>
              <p:tags r:id="rId2"/>
            </p:custDataLst>
            <p:extLst>
              <p:ext uri="{D42A27DB-BD31-4B8C-83A1-F6EECF244321}">
                <p14:modId xmlns:p14="http://schemas.microsoft.com/office/powerpoint/2010/main" val="37665034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772" name="think-cell Slide" r:id="rId6" imgW="425" imgH="424" progId="TCLayout.ActiveDocument.1">
                  <p:embed/>
                </p:oleObj>
              </mc:Choice>
              <mc:Fallback>
                <p:oleObj name="think-cell Slide" r:id="rId6" imgW="425" imgH="424" progId="TCLayout.ActiveDocument.1">
                  <p:embed/>
                  <p:pic>
                    <p:nvPicPr>
                      <p:cNvPr id="7" name="Object 6" hidden="1">
                        <a:extLst>
                          <a:ext uri="{FF2B5EF4-FFF2-40B4-BE49-F238E27FC236}">
                            <a16:creationId xmlns:a16="http://schemas.microsoft.com/office/drawing/2014/main" id="{CA33734A-6283-4F9D-82A3-1B592DC3DE7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61F1C690-816E-4F47-A192-BF1E3A14292F}"/>
              </a:ext>
            </a:extLst>
          </p:cNvPr>
          <p:cNvSpPr/>
          <p:nvPr>
            <p:custDataLst>
              <p:tags r:id="rId3"/>
            </p:custDataLst>
          </p:nvPr>
        </p:nvSpPr>
        <p:spPr bwMode="auto">
          <a:xfrm>
            <a:off x="0" y="0"/>
            <a:ext cx="158750" cy="158750"/>
          </a:xfrm>
          <a:prstGeom prst="rect">
            <a:avLst/>
          </a:prstGeom>
          <a:noFill/>
          <a:ln w="28575">
            <a:solidFill>
              <a:schemeClr val="accent5"/>
            </a:solidFill>
            <a:round/>
            <a:headEnd/>
            <a:tailEnd/>
          </a:ln>
          <a:effectLst/>
        </p:spPr>
        <p:txBody>
          <a:bodyPr vert="horz" wrap="none" lIns="0" tIns="0" rIns="0" bIns="0" numCol="1" spcCol="0" rtlCol="0" anchor="ctr" anchorCtr="0">
            <a:noAutofit/>
          </a:bodyPr>
          <a:lstStyle/>
          <a:p>
            <a:pPr>
              <a:lnSpc>
                <a:spcPct val="90000"/>
              </a:lnSpc>
            </a:pPr>
            <a:endParaRPr lang="en-GB" sz="2200" dirty="0">
              <a:latin typeface="Arial" panose="020B0604020202020204" pitchFamily="34" charset="0"/>
              <a:ea typeface="+mj-ea"/>
              <a:cs typeface="Arial" panose="020B0604020202020204" pitchFamily="34" charset="0"/>
              <a:sym typeface="Arial" panose="020B0604020202020204" pitchFamily="34" charset="0"/>
            </a:endParaRPr>
          </a:p>
        </p:txBody>
      </p:sp>
      <p:graphicFrame>
        <p:nvGraphicFramePr>
          <p:cNvPr id="59" name="Inhaltsplatzhalter 1"/>
          <p:cNvGraphicFramePr>
            <a:graphicFrameLocks/>
          </p:cNvGraphicFramePr>
          <p:nvPr/>
        </p:nvGraphicFramePr>
        <p:xfrm>
          <a:off x="562051" y="1536489"/>
          <a:ext cx="11109325" cy="4298950"/>
        </p:xfrm>
        <a:graphic>
          <a:graphicData uri="http://schemas.openxmlformats.org/drawingml/2006/chart">
            <c:chart xmlns:c="http://schemas.openxmlformats.org/drawingml/2006/chart" xmlns:r="http://schemas.openxmlformats.org/officeDocument/2006/relationships" r:id="rId8"/>
          </a:graphicData>
        </a:graphic>
      </p:graphicFrame>
      <p:grpSp>
        <p:nvGrpSpPr>
          <p:cNvPr id="74" name="Group 73">
            <a:extLst>
              <a:ext uri="{FF2B5EF4-FFF2-40B4-BE49-F238E27FC236}">
                <a16:creationId xmlns:a16="http://schemas.microsoft.com/office/drawing/2014/main" id="{C5CEC988-F812-4E2E-9978-6B3F035492F1}"/>
              </a:ext>
            </a:extLst>
          </p:cNvPr>
          <p:cNvGrpSpPr/>
          <p:nvPr/>
        </p:nvGrpSpPr>
        <p:grpSpPr>
          <a:xfrm>
            <a:off x="2083359" y="2125186"/>
            <a:ext cx="8066709" cy="3127317"/>
            <a:chOff x="2061057" y="1921581"/>
            <a:chExt cx="8066709" cy="3127317"/>
          </a:xfrm>
        </p:grpSpPr>
        <p:graphicFrame>
          <p:nvGraphicFramePr>
            <p:cNvPr id="75" name="Inhaltsplatzhalter 1">
              <a:extLst>
                <a:ext uri="{FF2B5EF4-FFF2-40B4-BE49-F238E27FC236}">
                  <a16:creationId xmlns:a16="http://schemas.microsoft.com/office/drawing/2014/main" id="{74FF276D-1820-4CC1-9EB4-9244CD93C80E}"/>
                </a:ext>
              </a:extLst>
            </p:cNvPr>
            <p:cNvGraphicFramePr>
              <a:graphicFrameLocks/>
            </p:cNvGraphicFramePr>
            <p:nvPr/>
          </p:nvGraphicFramePr>
          <p:xfrm>
            <a:off x="2061057" y="1927342"/>
            <a:ext cx="8066708" cy="3121556"/>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6" name="Inhaltsplatzhalter 1">
              <a:extLst>
                <a:ext uri="{FF2B5EF4-FFF2-40B4-BE49-F238E27FC236}">
                  <a16:creationId xmlns:a16="http://schemas.microsoft.com/office/drawing/2014/main" id="{38D735EA-6EA5-43F3-A56F-9ECA52609690}"/>
                </a:ext>
              </a:extLst>
            </p:cNvPr>
            <p:cNvGraphicFramePr>
              <a:graphicFrameLocks/>
            </p:cNvGraphicFramePr>
            <p:nvPr/>
          </p:nvGraphicFramePr>
          <p:xfrm>
            <a:off x="2061058" y="1921581"/>
            <a:ext cx="8066708" cy="3121556"/>
          </p:xfrm>
          <a:graphic>
            <a:graphicData uri="http://schemas.openxmlformats.org/drawingml/2006/chart">
              <c:chart xmlns:c="http://schemas.openxmlformats.org/drawingml/2006/chart" xmlns:r="http://schemas.openxmlformats.org/officeDocument/2006/relationships" r:id="rId10"/>
            </a:graphicData>
          </a:graphic>
        </p:graphicFrame>
      </p:grpSp>
      <p:sp>
        <p:nvSpPr>
          <p:cNvPr id="36" name="Text Box 114"/>
          <p:cNvSpPr txBox="1">
            <a:spLocks noChangeArrowheads="1"/>
          </p:cNvSpPr>
          <p:nvPr/>
        </p:nvSpPr>
        <p:spPr bwMode="auto">
          <a:xfrm>
            <a:off x="5470551" y="6642556"/>
            <a:ext cx="6527800" cy="215444"/>
          </a:xfrm>
          <a:prstGeom prst="rect">
            <a:avLst/>
          </a:prstGeom>
          <a:noFill/>
          <a:ln w="9525">
            <a:noFill/>
            <a:miter lim="800000"/>
            <a:headEnd/>
            <a:tailEnd/>
          </a:ln>
          <a:effectLst/>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Arial Narrow" pitchFamily="34" charset="0"/>
                <a:ea typeface="+mn-ea"/>
                <a:cs typeface="Arial" panose="020B0604020202020204" pitchFamily="34" charset="0"/>
              </a:rPr>
              <a:t>GBS Executive Advisory Program| </a:t>
            </a:r>
            <a:fld id="{5F73DCEA-7564-4B4F-89CD-24CC7B24A557}" type="slidenum">
              <a:rPr kumimoji="0" lang="en-GB" sz="800" b="1" i="0" u="none" strike="noStrike" kern="1200" cap="none" spc="0" normalizeH="0" baseline="0" noProof="0" smtClean="0">
                <a:ln>
                  <a:noFill/>
                </a:ln>
                <a:solidFill>
                  <a:srgbClr val="FFFFFF"/>
                </a:solidFill>
                <a:effectLst/>
                <a:uLnTx/>
                <a:uFillTx/>
                <a:latin typeface="Arial Narrow"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GB" sz="800" b="1" i="0" u="none" strike="noStrike" kern="1200" cap="none" spc="0" normalizeH="0" baseline="0" noProof="0" dirty="0">
              <a:ln>
                <a:noFill/>
              </a:ln>
              <a:solidFill>
                <a:srgbClr val="FFFFFF"/>
              </a:solidFill>
              <a:effectLst/>
              <a:uLnTx/>
              <a:uFillTx/>
              <a:latin typeface="Arial Narrow"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75C875B7-37EA-4269-9BBF-4518AFAC6789}"/>
              </a:ext>
            </a:extLst>
          </p:cNvPr>
          <p:cNvSpPr/>
          <p:nvPr/>
        </p:nvSpPr>
        <p:spPr bwMode="auto">
          <a:xfrm>
            <a:off x="433715" y="1114465"/>
            <a:ext cx="2920536" cy="1170678"/>
          </a:xfrm>
          <a:prstGeom prst="rect">
            <a:avLst/>
          </a:prstGeom>
          <a:solidFill>
            <a:schemeClr val="accent1"/>
          </a:solidFill>
          <a:ln w="28575">
            <a:noFill/>
            <a:headEnd/>
            <a:tailEnd/>
          </a:ln>
        </p:spPr>
        <p:style>
          <a:lnRef idx="1">
            <a:schemeClr val="accent2"/>
          </a:lnRef>
          <a:fillRef idx="3">
            <a:schemeClr val="accent2"/>
          </a:fillRef>
          <a:effectRef idx="2">
            <a:schemeClr val="accent2"/>
          </a:effectRef>
          <a:fontRef idx="minor">
            <a:schemeClr val="lt1"/>
          </a:fontRef>
        </p:style>
        <p:txBody>
          <a:bodyPr wrap="square" lIns="73152" tIns="45720" rIns="73152" bIns="45720" rtlCol="0" anchor="ctr"/>
          <a:lstStyle/>
          <a:p>
            <a:pPr lvl="0" algn="l" eaLnBrk="1" fontAlgn="auto" hangingPunct="1">
              <a:spcBef>
                <a:spcPts val="0"/>
              </a:spcBef>
              <a:spcAft>
                <a:spcPts val="1000"/>
              </a:spcAft>
              <a:defRPr/>
            </a:pPr>
            <a:r>
              <a:rPr lang="en-GB" sz="1200" kern="0">
                <a:solidFill>
                  <a:schemeClr val="bg1"/>
                </a:solidFill>
              </a:rPr>
              <a:t>10. TALENT MANAGEMENT</a:t>
            </a:r>
            <a:br>
              <a:rPr lang="en-GB" sz="1200" b="0" kern="0">
                <a:solidFill>
                  <a:schemeClr val="bg1"/>
                </a:solidFill>
              </a:rPr>
            </a:br>
            <a:r>
              <a:rPr lang="en-GB" sz="1200" b="0" kern="0">
                <a:solidFill>
                  <a:schemeClr val="bg1"/>
                </a:solidFill>
              </a:rPr>
              <a:t>Emphasize talent retention and cross-functional development for valued employees, stimulate business partnering</a:t>
            </a:r>
            <a:endParaRPr lang="en-GB" sz="1200" b="0" kern="0" dirty="0">
              <a:solidFill>
                <a:schemeClr val="bg1"/>
              </a:solidFill>
            </a:endParaRPr>
          </a:p>
        </p:txBody>
      </p:sp>
      <p:sp>
        <p:nvSpPr>
          <p:cNvPr id="114" name="Textfeld 23"/>
          <p:cNvSpPr txBox="1"/>
          <p:nvPr/>
        </p:nvSpPr>
        <p:spPr bwMode="gray">
          <a:xfrm>
            <a:off x="8740360" y="1201326"/>
            <a:ext cx="3032540" cy="869316"/>
          </a:xfrm>
          <a:prstGeom prst="rect">
            <a:avLst/>
          </a:prstGeom>
          <a:noFill/>
        </p:spPr>
        <p:txBody>
          <a:bodyPr wrap="square" lIns="36000" tIns="0" rIns="0" bIns="0" rtlCol="0" anchor="ctr">
            <a:noAutofit/>
          </a:bodyPr>
          <a:lstStyle/>
          <a:p>
            <a:pPr marL="0" marR="0" lvl="0" indent="0" algn="l" defTabSz="914400" rtl="0" eaLnBrk="1" fontAlgn="auto" latinLnBrk="0" hangingPunct="1">
              <a:spcBef>
                <a:spcPts val="0"/>
              </a:spcBef>
              <a:spcAft>
                <a:spcPts val="1000"/>
              </a:spcAft>
              <a:buClrTx/>
              <a:buSzTx/>
              <a:buFontTx/>
              <a:buNone/>
              <a:tabLst/>
              <a:defRPr/>
            </a:pPr>
            <a:r>
              <a:rPr kumimoji="0" lang="en-GB" sz="1200" b="1" i="0" u="none" strike="noStrike" kern="0" cap="none" spc="0" normalizeH="0" baseline="0" noProof="0">
                <a:ln>
                  <a:noFill/>
                </a:ln>
                <a:effectLst/>
                <a:uLnTx/>
                <a:uFillTx/>
                <a:latin typeface="+mn-lt"/>
                <a:ea typeface="+mn-ea"/>
                <a:cs typeface="+mn-cs"/>
              </a:rPr>
              <a:t>1. STRATEGIC ALIGNMENT</a:t>
            </a:r>
            <a:br>
              <a:rPr kumimoji="0" lang="en-GB" sz="1200" b="0" i="0" u="none" strike="noStrike" kern="0" cap="none" spc="0" normalizeH="0" baseline="0" noProof="0">
                <a:ln>
                  <a:noFill/>
                </a:ln>
                <a:effectLst/>
                <a:uLnTx/>
                <a:uFillTx/>
                <a:latin typeface="+mn-lt"/>
                <a:ea typeface="+mn-ea"/>
                <a:cs typeface="+mn-cs"/>
              </a:rPr>
            </a:br>
            <a:r>
              <a:rPr kumimoji="0" lang="en-GB" sz="1200" b="0" i="0" u="none" strike="noStrike" kern="0" cap="none" spc="0" normalizeH="0" baseline="0" noProof="0">
                <a:ln>
                  <a:noFill/>
                </a:ln>
                <a:effectLst/>
                <a:uLnTx/>
                <a:uFillTx/>
                <a:latin typeface="+mn-lt"/>
                <a:ea typeface="+mn-ea"/>
                <a:cs typeface="+mn-cs"/>
              </a:rPr>
              <a:t>Focus on business and GBS strategy alignment and deliberately communicating value delivered</a:t>
            </a:r>
            <a:endParaRPr kumimoji="0" lang="en-GB" sz="1200" b="0" i="0" u="none" strike="noStrike" kern="0" cap="none" spc="0" normalizeH="0" baseline="0" noProof="0" dirty="0">
              <a:ln>
                <a:noFill/>
              </a:ln>
              <a:effectLst/>
              <a:uLnTx/>
              <a:uFillTx/>
              <a:latin typeface="+mn-lt"/>
              <a:ea typeface="+mn-ea"/>
              <a:cs typeface="+mn-cs"/>
            </a:endParaRPr>
          </a:p>
        </p:txBody>
      </p:sp>
      <p:sp>
        <p:nvSpPr>
          <p:cNvPr id="115" name="Textfeld 23"/>
          <p:cNvSpPr txBox="1"/>
          <p:nvPr/>
        </p:nvSpPr>
        <p:spPr bwMode="gray">
          <a:xfrm>
            <a:off x="8740360" y="2283516"/>
            <a:ext cx="3032540" cy="802105"/>
          </a:xfrm>
          <a:prstGeom prst="rect">
            <a:avLst/>
          </a:prstGeom>
          <a:noFill/>
        </p:spPr>
        <p:txBody>
          <a:bodyPr wrap="square" lIns="36000" tIns="0" rIns="0" bIns="0" rtlCol="0" anchor="ctr">
            <a:noAutofit/>
          </a:bodyPr>
          <a:lstStyle/>
          <a:p>
            <a:pPr marL="0" marR="0" lvl="0" indent="0" algn="l" defTabSz="914400" rtl="0" eaLnBrk="1" fontAlgn="auto" latinLnBrk="0" hangingPunct="1">
              <a:spcBef>
                <a:spcPts val="0"/>
              </a:spcBef>
              <a:spcAft>
                <a:spcPts val="1000"/>
              </a:spcAft>
              <a:buClrTx/>
              <a:buSzTx/>
              <a:buFontTx/>
              <a:buNone/>
              <a:tabLst/>
              <a:defRPr/>
            </a:pPr>
            <a:r>
              <a:rPr kumimoji="0" lang="en-GB" sz="1200" b="1" i="0" u="none" strike="noStrike" kern="0" cap="none" spc="0" normalizeH="0" baseline="0" noProof="0">
                <a:ln>
                  <a:noFill/>
                </a:ln>
                <a:effectLst/>
                <a:uLnTx/>
                <a:uFillTx/>
                <a:latin typeface="+mn-lt"/>
                <a:ea typeface="+mn-ea"/>
                <a:cs typeface="+mn-cs"/>
              </a:rPr>
              <a:t>2. ORGANIZATION DESIGN</a:t>
            </a:r>
            <a:br>
              <a:rPr kumimoji="0" lang="en-GB" sz="1200" b="0" i="0" u="none" strike="noStrike" kern="0" cap="none" spc="0" normalizeH="0" baseline="0" noProof="0">
                <a:ln>
                  <a:noFill/>
                </a:ln>
                <a:effectLst/>
                <a:uLnTx/>
                <a:uFillTx/>
                <a:latin typeface="+mn-lt"/>
                <a:ea typeface="+mn-ea"/>
                <a:cs typeface="+mn-cs"/>
              </a:rPr>
            </a:br>
            <a:r>
              <a:rPr kumimoji="0" lang="en-GB" sz="1200" b="0" i="0" u="none" strike="noStrike" kern="0" cap="none" spc="0" normalizeH="0" baseline="0" noProof="0">
                <a:ln>
                  <a:noFill/>
                </a:ln>
                <a:effectLst/>
                <a:uLnTx/>
                <a:uFillTx/>
                <a:latin typeface="+mn-lt"/>
                <a:ea typeface="+mn-ea"/>
                <a:cs typeface="+mn-cs"/>
              </a:rPr>
              <a:t>Push boundaries of GBS model and placement between GBS, corporate center and business organization</a:t>
            </a:r>
            <a:endParaRPr kumimoji="0" lang="en-GB" sz="1200" b="0" i="0" u="none" strike="noStrike" kern="0" cap="none" spc="0" normalizeH="0" baseline="0" noProof="0" dirty="0">
              <a:ln>
                <a:noFill/>
              </a:ln>
              <a:effectLst/>
              <a:uLnTx/>
              <a:uFillTx/>
              <a:latin typeface="+mn-lt"/>
              <a:ea typeface="+mn-ea"/>
              <a:cs typeface="+mn-cs"/>
            </a:endParaRPr>
          </a:p>
        </p:txBody>
      </p:sp>
      <p:sp>
        <p:nvSpPr>
          <p:cNvPr id="116" name="Textfeld 23"/>
          <p:cNvSpPr txBox="1"/>
          <p:nvPr/>
        </p:nvSpPr>
        <p:spPr bwMode="gray">
          <a:xfrm>
            <a:off x="8740360" y="3299498"/>
            <a:ext cx="3032540" cy="802105"/>
          </a:xfrm>
          <a:prstGeom prst="rect">
            <a:avLst/>
          </a:prstGeom>
          <a:noFill/>
        </p:spPr>
        <p:txBody>
          <a:bodyPr wrap="square" lIns="36000" tIns="0" rIns="0" bIns="0" rtlCol="0" anchor="ctr">
            <a:noAutofit/>
          </a:bodyPr>
          <a:lstStyle/>
          <a:p>
            <a:pPr marL="0" marR="0" lvl="0" indent="0" algn="l" defTabSz="914400" rtl="0" eaLnBrk="1" fontAlgn="auto" latinLnBrk="0" hangingPunct="1">
              <a:spcBef>
                <a:spcPts val="0"/>
              </a:spcBef>
              <a:spcAft>
                <a:spcPts val="1000"/>
              </a:spcAft>
              <a:buClrTx/>
              <a:buSzTx/>
              <a:buFontTx/>
              <a:buNone/>
              <a:tabLst/>
              <a:defRPr/>
            </a:pPr>
            <a:r>
              <a:rPr kumimoji="0" lang="en-GB" sz="1200" b="1" i="0" u="none" strike="noStrike" kern="0" cap="none" spc="0" normalizeH="0" baseline="0" noProof="0">
                <a:ln>
                  <a:noFill/>
                </a:ln>
                <a:effectLst/>
                <a:uLnTx/>
                <a:uFillTx/>
                <a:latin typeface="+mn-lt"/>
                <a:ea typeface="+mn-ea"/>
                <a:cs typeface="+mn-cs"/>
              </a:rPr>
              <a:t>3. LEVERAGE</a:t>
            </a:r>
            <a:br>
              <a:rPr kumimoji="0" lang="en-GB" sz="1200" b="0" i="0" u="none" strike="noStrike" kern="0" cap="none" spc="0" normalizeH="0" baseline="0" noProof="0">
                <a:ln>
                  <a:noFill/>
                </a:ln>
                <a:effectLst/>
                <a:uLnTx/>
                <a:uFillTx/>
                <a:latin typeface="+mn-lt"/>
                <a:ea typeface="+mn-ea"/>
                <a:cs typeface="+mn-cs"/>
              </a:rPr>
            </a:br>
            <a:r>
              <a:rPr kumimoji="0" lang="en-GB" sz="1200" b="0" i="0" u="none" strike="noStrike" kern="0" cap="none" spc="0" normalizeH="0" baseline="0" noProof="0">
                <a:ln>
                  <a:noFill/>
                </a:ln>
                <a:effectLst/>
                <a:uLnTx/>
                <a:uFillTx/>
                <a:latin typeface="+mn-lt"/>
                <a:ea typeface="+mn-ea"/>
                <a:cs typeface="+mn-cs"/>
              </a:rPr>
              <a:t>Balance in-house versus third party capability for labor arbitrage maximization and productivity gain</a:t>
            </a:r>
            <a:endParaRPr kumimoji="0" lang="en-GB" sz="1200" b="0" i="0" u="none" strike="noStrike" kern="0" cap="none" spc="0" normalizeH="0" baseline="0" noProof="0" dirty="0">
              <a:ln>
                <a:noFill/>
              </a:ln>
              <a:effectLst/>
              <a:uLnTx/>
              <a:uFillTx/>
              <a:latin typeface="+mn-lt"/>
              <a:ea typeface="+mn-ea"/>
              <a:cs typeface="+mn-cs"/>
            </a:endParaRPr>
          </a:p>
        </p:txBody>
      </p:sp>
      <p:sp>
        <p:nvSpPr>
          <p:cNvPr id="117" name="Textfeld 23"/>
          <p:cNvSpPr txBox="1"/>
          <p:nvPr/>
        </p:nvSpPr>
        <p:spPr bwMode="gray">
          <a:xfrm>
            <a:off x="8740360" y="4315479"/>
            <a:ext cx="3032540" cy="861789"/>
          </a:xfrm>
          <a:prstGeom prst="rect">
            <a:avLst/>
          </a:prstGeom>
          <a:noFill/>
        </p:spPr>
        <p:txBody>
          <a:bodyPr wrap="square" lIns="36000" tIns="0" rIns="0" bIns="0" rtlCol="0" anchor="ctr">
            <a:noAutofit/>
          </a:bodyPr>
          <a:lstStyle/>
          <a:p>
            <a:pPr marL="0" marR="0" lvl="0" indent="0" algn="l" defTabSz="914400" rtl="0" eaLnBrk="1" fontAlgn="auto" latinLnBrk="0" hangingPunct="1">
              <a:spcBef>
                <a:spcPts val="0"/>
              </a:spcBef>
              <a:spcAft>
                <a:spcPts val="1000"/>
              </a:spcAft>
              <a:buClrTx/>
              <a:buSzTx/>
              <a:buFontTx/>
              <a:buNone/>
              <a:tabLst/>
              <a:defRPr/>
            </a:pPr>
            <a:r>
              <a:rPr kumimoji="0" lang="en-GB" sz="1200" b="1" i="0" u="none" strike="noStrike" kern="0" cap="none" spc="0" normalizeH="0" baseline="0" noProof="0">
                <a:ln>
                  <a:noFill/>
                </a:ln>
                <a:effectLst/>
                <a:uLnTx/>
                <a:uFillTx/>
                <a:latin typeface="+mn-lt"/>
                <a:ea typeface="+mn-ea"/>
                <a:cs typeface="+mn-cs"/>
              </a:rPr>
              <a:t>4. GOVERNANCE</a:t>
            </a:r>
            <a:br>
              <a:rPr kumimoji="0" lang="en-GB" sz="1200" b="0" i="0" u="none" strike="noStrike" kern="0" cap="none" spc="0" normalizeH="0" baseline="0" noProof="0">
                <a:ln>
                  <a:noFill/>
                </a:ln>
                <a:effectLst/>
                <a:uLnTx/>
                <a:uFillTx/>
                <a:latin typeface="+mn-lt"/>
                <a:ea typeface="+mn-ea"/>
                <a:cs typeface="+mn-cs"/>
              </a:rPr>
            </a:br>
            <a:r>
              <a:rPr kumimoji="0" lang="en-GB" sz="1200" b="0" i="0" u="none" strike="noStrike" kern="0" cap="none" spc="0" normalizeH="0" baseline="0" noProof="0">
                <a:ln>
                  <a:noFill/>
                </a:ln>
                <a:effectLst/>
                <a:uLnTx/>
                <a:uFillTx/>
                <a:latin typeface="+mn-lt"/>
                <a:ea typeface="+mn-ea"/>
                <a:cs typeface="+mn-cs"/>
              </a:rPr>
              <a:t>Set clear accountabilities that drive effective decision-making and business partnership</a:t>
            </a:r>
            <a:endParaRPr kumimoji="0" lang="en-GB" sz="1200" b="0" i="0" u="none" strike="noStrike" kern="0" cap="none" spc="0" normalizeH="0" baseline="0" noProof="0" dirty="0">
              <a:ln>
                <a:noFill/>
              </a:ln>
              <a:effectLst/>
              <a:uLnTx/>
              <a:uFillTx/>
              <a:latin typeface="+mn-lt"/>
              <a:ea typeface="+mn-ea"/>
              <a:cs typeface="+mn-cs"/>
            </a:endParaRPr>
          </a:p>
        </p:txBody>
      </p:sp>
      <p:sp>
        <p:nvSpPr>
          <p:cNvPr id="118" name="Textfeld 23"/>
          <p:cNvSpPr txBox="1"/>
          <p:nvPr/>
        </p:nvSpPr>
        <p:spPr bwMode="gray">
          <a:xfrm>
            <a:off x="8740360" y="5390256"/>
            <a:ext cx="3040160" cy="820045"/>
          </a:xfrm>
          <a:prstGeom prst="rect">
            <a:avLst/>
          </a:prstGeom>
          <a:noFill/>
        </p:spPr>
        <p:txBody>
          <a:bodyPr wrap="square" lIns="36000" tIns="0" rIns="0" bIns="0" rtlCol="0" anchor="ctr">
            <a:noAutofit/>
          </a:bodyPr>
          <a:lstStyle/>
          <a:p>
            <a:pPr marL="0" marR="0" lvl="0" indent="0" algn="l" defTabSz="914400" rtl="0" eaLnBrk="1" fontAlgn="auto" latinLnBrk="0" hangingPunct="1">
              <a:spcBef>
                <a:spcPts val="0"/>
              </a:spcBef>
              <a:spcAft>
                <a:spcPts val="1000"/>
              </a:spcAft>
              <a:buClrTx/>
              <a:buSzTx/>
              <a:buFontTx/>
              <a:buNone/>
              <a:tabLst/>
              <a:defRPr/>
            </a:pPr>
            <a:r>
              <a:rPr kumimoji="0" lang="en-GB" sz="1200" b="1" i="0" u="none" strike="noStrike" kern="0" cap="none" spc="0" normalizeH="0" baseline="0" noProof="0">
                <a:ln>
                  <a:noFill/>
                </a:ln>
                <a:effectLst/>
                <a:uLnTx/>
                <a:uFillTx/>
                <a:latin typeface="+mn-lt"/>
                <a:ea typeface="+mn-ea"/>
                <a:cs typeface="+mn-cs"/>
              </a:rPr>
              <a:t>5. END-TO-END PROCESS DESIGN </a:t>
            </a:r>
            <a:r>
              <a:rPr kumimoji="0" lang="en-GB" sz="1200" b="0" i="0" u="none" strike="noStrike" kern="0" cap="none" spc="0" normalizeH="0" baseline="0" noProof="0">
                <a:ln>
                  <a:noFill/>
                </a:ln>
                <a:effectLst/>
                <a:uLnTx/>
                <a:uFillTx/>
                <a:latin typeface="+mn-lt"/>
                <a:ea typeface="+mn-ea"/>
                <a:cs typeface="+mn-cs"/>
              </a:rPr>
              <a:t>Organize with process (output) value in mind, transcending organizational boundaries</a:t>
            </a:r>
            <a:endParaRPr kumimoji="0" lang="en-GB" sz="1200" b="0" i="0" u="none" strike="noStrike" kern="0" cap="none" spc="0" normalizeH="0" baseline="0" noProof="0" dirty="0">
              <a:ln>
                <a:noFill/>
              </a:ln>
              <a:effectLst/>
              <a:uLnTx/>
              <a:uFillTx/>
              <a:latin typeface="+mn-lt"/>
              <a:ea typeface="+mn-ea"/>
              <a:cs typeface="+mn-cs"/>
            </a:endParaRPr>
          </a:p>
        </p:txBody>
      </p:sp>
      <p:sp>
        <p:nvSpPr>
          <p:cNvPr id="119" name="Textfeld 23"/>
          <p:cNvSpPr txBox="1"/>
          <p:nvPr/>
        </p:nvSpPr>
        <p:spPr bwMode="gray">
          <a:xfrm>
            <a:off x="411411" y="5314155"/>
            <a:ext cx="2935813" cy="896146"/>
          </a:xfrm>
          <a:prstGeom prst="rect">
            <a:avLst/>
          </a:prstGeom>
          <a:solidFill>
            <a:schemeClr val="accent1"/>
          </a:solidFill>
          <a:ln>
            <a:noFill/>
          </a:ln>
        </p:spPr>
        <p:txBody>
          <a:bodyPr wrap="square" lIns="73152" tIns="45720" rIns="73152" bIns="45720" rtlCol="0" anchor="ctr">
            <a:noAutofit/>
          </a:bodyPr>
          <a:lstStyle/>
          <a:p>
            <a:pPr marL="0" marR="0" lvl="0" indent="0" algn="l" defTabSz="914400" rtl="0" eaLnBrk="1" fontAlgn="auto" latinLnBrk="0" hangingPunct="1">
              <a:spcBef>
                <a:spcPts val="0"/>
              </a:spcBef>
              <a:spcAft>
                <a:spcPts val="1000"/>
              </a:spcAft>
              <a:buClrTx/>
              <a:buSzTx/>
              <a:buFontTx/>
              <a:buNone/>
              <a:tabLst/>
              <a:defRPr/>
            </a:pPr>
            <a:r>
              <a:rPr kumimoji="0" lang="en-GB" sz="1200" b="1" i="0" u="none" strike="noStrike" kern="0" cap="none" spc="0" normalizeH="0" baseline="0" noProof="0">
                <a:ln>
                  <a:noFill/>
                </a:ln>
                <a:solidFill>
                  <a:schemeClr val="bg1"/>
                </a:solidFill>
                <a:effectLst/>
                <a:uLnTx/>
                <a:uFillTx/>
                <a:latin typeface="+mn-lt"/>
                <a:ea typeface="+mn-ea"/>
                <a:cs typeface="+mn-cs"/>
              </a:rPr>
              <a:t>6. CUSTOMER-CENTRIC</a:t>
            </a:r>
            <a:br>
              <a:rPr kumimoji="0" lang="en-GB" sz="1200" b="0" i="0" u="none" strike="noStrike" kern="0" cap="none" spc="0" normalizeH="0" baseline="0" noProof="0">
                <a:ln>
                  <a:noFill/>
                </a:ln>
                <a:solidFill>
                  <a:schemeClr val="bg1"/>
                </a:solidFill>
                <a:effectLst/>
                <a:uLnTx/>
                <a:uFillTx/>
                <a:latin typeface="+mn-lt"/>
                <a:ea typeface="+mn-ea"/>
                <a:cs typeface="+mn-cs"/>
              </a:rPr>
            </a:br>
            <a:r>
              <a:rPr kumimoji="0" lang="en-GB" sz="1200" b="0" i="0" u="none" strike="noStrike" kern="0" cap="none" spc="0" normalizeH="0" baseline="0" noProof="0">
                <a:ln>
                  <a:noFill/>
                </a:ln>
                <a:solidFill>
                  <a:schemeClr val="bg1"/>
                </a:solidFill>
                <a:effectLst/>
                <a:uLnTx/>
                <a:uFillTx/>
                <a:latin typeface="+mn-lt"/>
                <a:ea typeface="+mn-ea"/>
                <a:cs typeface="+mn-cs"/>
              </a:rPr>
              <a:t>Apply design thinking to create </a:t>
            </a:r>
            <a:br>
              <a:rPr kumimoji="0" lang="en-GB" sz="1200" b="0" i="0" u="none" strike="noStrike" kern="0" cap="none" spc="0" normalizeH="0" baseline="0" noProof="0">
                <a:ln>
                  <a:noFill/>
                </a:ln>
                <a:solidFill>
                  <a:schemeClr val="bg1"/>
                </a:solidFill>
                <a:effectLst/>
                <a:uLnTx/>
                <a:uFillTx/>
                <a:latin typeface="+mn-lt"/>
                <a:ea typeface="+mn-ea"/>
                <a:cs typeface="+mn-cs"/>
              </a:rPr>
            </a:br>
            <a:r>
              <a:rPr kumimoji="0" lang="en-GB" sz="1200" b="0" i="0" u="none" strike="noStrike" kern="0" cap="none" spc="0" normalizeH="0" baseline="0" noProof="0">
                <a:ln>
                  <a:noFill/>
                </a:ln>
                <a:solidFill>
                  <a:schemeClr val="bg1"/>
                </a:solidFill>
                <a:effectLst/>
                <a:uLnTx/>
                <a:uFillTx/>
                <a:latin typeface="+mn-lt"/>
                <a:ea typeface="+mn-ea"/>
                <a:cs typeface="+mn-cs"/>
              </a:rPr>
              <a:t>a customer-focused service experience</a:t>
            </a:r>
            <a:endParaRPr kumimoji="0" lang="en-GB" sz="1200" b="0" i="0" u="none" strike="noStrike" kern="0" cap="none" spc="0" normalizeH="0" baseline="0" noProof="0" dirty="0">
              <a:ln>
                <a:noFill/>
              </a:ln>
              <a:solidFill>
                <a:schemeClr val="bg1"/>
              </a:solidFill>
              <a:effectLst/>
              <a:uLnTx/>
              <a:uFillTx/>
              <a:latin typeface="+mn-lt"/>
              <a:ea typeface="+mn-ea"/>
              <a:cs typeface="+mn-cs"/>
            </a:endParaRPr>
          </a:p>
        </p:txBody>
      </p:sp>
      <p:sp>
        <p:nvSpPr>
          <p:cNvPr id="120" name="Textfeld 23"/>
          <p:cNvSpPr txBox="1"/>
          <p:nvPr/>
        </p:nvSpPr>
        <p:spPr bwMode="gray">
          <a:xfrm>
            <a:off x="411412" y="4369023"/>
            <a:ext cx="2935813" cy="824478"/>
          </a:xfrm>
          <a:prstGeom prst="rect">
            <a:avLst/>
          </a:prstGeom>
          <a:noFill/>
        </p:spPr>
        <p:txBody>
          <a:bodyPr wrap="square" lIns="0" tIns="0" rIns="0" bIns="0" rtlCol="0">
            <a:noAutofit/>
          </a:bodyPr>
          <a:lstStyle/>
          <a:p>
            <a:pPr marL="0" marR="0" lvl="0" indent="0" algn="l" defTabSz="914400" rtl="0" eaLnBrk="1" fontAlgn="auto" latinLnBrk="0" hangingPunct="1">
              <a:spcBef>
                <a:spcPts val="0"/>
              </a:spcBef>
              <a:spcAft>
                <a:spcPts val="1000"/>
              </a:spcAft>
              <a:buClrTx/>
              <a:buSzTx/>
              <a:buFontTx/>
              <a:buNone/>
              <a:tabLst/>
              <a:defRPr/>
            </a:pPr>
            <a:r>
              <a:rPr kumimoji="0" lang="en-GB" sz="1200" b="1" i="0" u="none" strike="noStrike" kern="0" cap="none" spc="0" normalizeH="0" baseline="0" noProof="0">
                <a:ln>
                  <a:noFill/>
                </a:ln>
                <a:effectLst/>
                <a:uLnTx/>
                <a:uFillTx/>
                <a:latin typeface="+mn-lt"/>
                <a:ea typeface="+mn-ea"/>
                <a:cs typeface="+mn-cs"/>
              </a:rPr>
              <a:t>7. SERVICE MANAGEMENT</a:t>
            </a:r>
            <a:br>
              <a:rPr kumimoji="0" lang="en-GB" sz="1200" b="0" i="0" u="none" strike="noStrike" kern="0" cap="none" spc="0" normalizeH="0" baseline="0" noProof="0">
                <a:ln>
                  <a:noFill/>
                </a:ln>
                <a:effectLst/>
                <a:uLnTx/>
                <a:uFillTx/>
                <a:latin typeface="+mn-lt"/>
                <a:ea typeface="+mn-ea"/>
                <a:cs typeface="+mn-cs"/>
              </a:rPr>
            </a:br>
            <a:r>
              <a:rPr kumimoji="0" lang="en-GB" sz="1200" b="0" i="0" u="none" strike="noStrike" kern="0" cap="none" spc="0" normalizeH="0" baseline="0" noProof="0">
                <a:ln>
                  <a:noFill/>
                </a:ln>
                <a:effectLst/>
                <a:uLnTx/>
                <a:uFillTx/>
                <a:latin typeface="+mn-lt"/>
                <a:ea typeface="+mn-ea"/>
                <a:cs typeface="+mn-cs"/>
              </a:rPr>
              <a:t>Master all elements of service management for an uninterrupted, seamlessly delivered service</a:t>
            </a:r>
            <a:endParaRPr kumimoji="0" lang="en-GB" sz="1200" b="0" i="0" u="none" strike="noStrike" kern="0" cap="none" spc="0" normalizeH="0" baseline="0" noProof="0" dirty="0">
              <a:ln>
                <a:noFill/>
              </a:ln>
              <a:effectLst/>
              <a:uLnTx/>
              <a:uFillTx/>
              <a:latin typeface="+mn-lt"/>
              <a:ea typeface="+mn-ea"/>
              <a:cs typeface="+mn-cs"/>
            </a:endParaRPr>
          </a:p>
        </p:txBody>
      </p:sp>
      <p:sp>
        <p:nvSpPr>
          <p:cNvPr id="121" name="Textfeld 23"/>
          <p:cNvSpPr txBox="1"/>
          <p:nvPr/>
        </p:nvSpPr>
        <p:spPr bwMode="gray">
          <a:xfrm>
            <a:off x="433715" y="3317757"/>
            <a:ext cx="2922929" cy="930613"/>
          </a:xfrm>
          <a:prstGeom prst="rect">
            <a:avLst/>
          </a:prstGeom>
          <a:solidFill>
            <a:schemeClr val="accent1"/>
          </a:solidFill>
          <a:ln>
            <a:noFill/>
          </a:ln>
        </p:spPr>
        <p:txBody>
          <a:bodyPr wrap="square" lIns="73152" tIns="45720" rIns="73152" bIns="45720" rtlCol="0">
            <a:noAutofit/>
          </a:bodyPr>
          <a:lstStyle/>
          <a:p>
            <a:pPr lvl="0" algn="l">
              <a:spcBef>
                <a:spcPts val="300"/>
              </a:spcBef>
              <a:spcAft>
                <a:spcPts val="600"/>
              </a:spcAft>
            </a:pPr>
            <a:r>
              <a:rPr lang="en-GB" sz="1200" kern="0">
                <a:solidFill>
                  <a:schemeClr val="bg1"/>
                </a:solidFill>
                <a:latin typeface="+mn-lt"/>
              </a:rPr>
              <a:t>8. DIGITAL TECHNOLOGY</a:t>
            </a:r>
            <a:br>
              <a:rPr lang="en-GB" sz="1200" kern="0">
                <a:solidFill>
                  <a:schemeClr val="bg1"/>
                </a:solidFill>
                <a:latin typeface="+mn-lt"/>
              </a:rPr>
            </a:br>
            <a:r>
              <a:rPr lang="en-GB" sz="1200" b="0" kern="0">
                <a:solidFill>
                  <a:schemeClr val="bg1"/>
                </a:solidFill>
                <a:latin typeface="+mn-lt"/>
              </a:rPr>
              <a:t>Lead on implementation of existing and emerging technologies to create a digitized service portfolio</a:t>
            </a:r>
            <a:endParaRPr lang="en-GB" sz="1200" b="0" dirty="0">
              <a:solidFill>
                <a:schemeClr val="bg1"/>
              </a:solidFill>
              <a:latin typeface="+mn-lt"/>
              <a:cs typeface="Arial" pitchFamily="34" charset="0"/>
            </a:endParaRPr>
          </a:p>
        </p:txBody>
      </p:sp>
      <p:sp>
        <p:nvSpPr>
          <p:cNvPr id="122" name="Textfeld 23"/>
          <p:cNvSpPr txBox="1"/>
          <p:nvPr/>
        </p:nvSpPr>
        <p:spPr bwMode="gray">
          <a:xfrm>
            <a:off x="411412" y="2405797"/>
            <a:ext cx="2935813" cy="791307"/>
          </a:xfrm>
          <a:prstGeom prst="rect">
            <a:avLst/>
          </a:prstGeom>
          <a:noFill/>
        </p:spPr>
        <p:txBody>
          <a:bodyPr wrap="square" lIns="0" tIns="0" rIns="0" bIns="0" rtlCol="0">
            <a:noAutofit/>
          </a:bodyPr>
          <a:lstStyle/>
          <a:p>
            <a:pPr marL="0" marR="0" lvl="0" indent="0" algn="l" defTabSz="914400" rtl="0" eaLnBrk="1" fontAlgn="auto" latinLnBrk="0" hangingPunct="1">
              <a:spcBef>
                <a:spcPts val="0"/>
              </a:spcBef>
              <a:spcAft>
                <a:spcPts val="1000"/>
              </a:spcAft>
              <a:buClrTx/>
              <a:buSzTx/>
              <a:buFontTx/>
              <a:buNone/>
              <a:tabLst/>
              <a:defRPr/>
            </a:pPr>
            <a:r>
              <a:rPr kumimoji="0" lang="en-GB" sz="1200" b="1" i="0" u="none" strike="noStrike" kern="0" cap="none" spc="0" normalizeH="0" baseline="0" noProof="0">
                <a:ln>
                  <a:noFill/>
                </a:ln>
                <a:effectLst/>
                <a:uLnTx/>
                <a:uFillTx/>
                <a:latin typeface="+mn-lt"/>
                <a:ea typeface="+mn-ea"/>
                <a:cs typeface="+mn-cs"/>
              </a:rPr>
              <a:t>9. ANALYTICAL CAPABILTIES</a:t>
            </a:r>
            <a:br>
              <a:rPr kumimoji="0" lang="en-GB" sz="1200" b="0" i="0" u="none" strike="noStrike" kern="0" cap="none" spc="0" normalizeH="0" baseline="0" noProof="0">
                <a:ln>
                  <a:noFill/>
                </a:ln>
                <a:effectLst/>
                <a:uLnTx/>
                <a:uFillTx/>
                <a:latin typeface="+mn-lt"/>
                <a:ea typeface="+mn-ea"/>
                <a:cs typeface="+mn-cs"/>
              </a:rPr>
            </a:br>
            <a:r>
              <a:rPr kumimoji="0" lang="en-GB" sz="1200" b="0" i="0" u="none" strike="noStrike" kern="0" cap="none" spc="0" normalizeH="0" baseline="0" noProof="0">
                <a:ln>
                  <a:noFill/>
                </a:ln>
                <a:effectLst/>
                <a:uLnTx/>
                <a:uFillTx/>
                <a:latin typeface="+mn-lt"/>
                <a:ea typeface="+mn-ea"/>
                <a:cs typeface="+mn-cs"/>
              </a:rPr>
              <a:t>Create value beyond labor </a:t>
            </a:r>
            <a:br>
              <a:rPr kumimoji="0" lang="en-GB" sz="1200" b="0" i="0" u="none" strike="noStrike" kern="0" cap="none" spc="0" normalizeH="0" baseline="0" noProof="0">
                <a:ln>
                  <a:noFill/>
                </a:ln>
                <a:effectLst/>
                <a:uLnTx/>
                <a:uFillTx/>
                <a:latin typeface="+mn-lt"/>
                <a:ea typeface="+mn-ea"/>
                <a:cs typeface="+mn-cs"/>
              </a:rPr>
            </a:br>
            <a:r>
              <a:rPr kumimoji="0" lang="en-GB" sz="1200" b="0" i="0" u="none" strike="noStrike" kern="0" cap="none" spc="0" normalizeH="0" baseline="0" noProof="0">
                <a:ln>
                  <a:noFill/>
                </a:ln>
                <a:effectLst/>
                <a:uLnTx/>
                <a:uFillTx/>
                <a:latin typeface="+mn-lt"/>
                <a:ea typeface="+mn-ea"/>
                <a:cs typeface="+mn-cs"/>
              </a:rPr>
              <a:t>arbitrage through analytics and other non-transactional services</a:t>
            </a:r>
            <a:endParaRPr kumimoji="0" lang="en-GB" sz="1200" b="0" i="0" u="none" strike="noStrike" kern="0" cap="none" spc="0" normalizeH="0" baseline="0" noProof="0" dirty="0">
              <a:ln>
                <a:noFill/>
              </a:ln>
              <a:effectLst/>
              <a:uLnTx/>
              <a:uFillTx/>
              <a:latin typeface="+mn-lt"/>
              <a:ea typeface="+mn-ea"/>
              <a:cs typeface="+mn-cs"/>
            </a:endParaRPr>
          </a:p>
        </p:txBody>
      </p:sp>
      <p:grpSp>
        <p:nvGrpSpPr>
          <p:cNvPr id="4" name="Group 3">
            <a:extLst>
              <a:ext uri="{FF2B5EF4-FFF2-40B4-BE49-F238E27FC236}">
                <a16:creationId xmlns:a16="http://schemas.microsoft.com/office/drawing/2014/main" id="{D3BD5FD0-665E-4900-B970-B34B5BEDBB7D}"/>
              </a:ext>
            </a:extLst>
          </p:cNvPr>
          <p:cNvGrpSpPr/>
          <p:nvPr/>
        </p:nvGrpSpPr>
        <p:grpSpPr>
          <a:xfrm>
            <a:off x="4731832" y="2389247"/>
            <a:ext cx="2763987" cy="2623816"/>
            <a:chOff x="4709530" y="2185642"/>
            <a:chExt cx="2763987" cy="2623816"/>
          </a:xfrm>
        </p:grpSpPr>
        <p:sp>
          <p:nvSpPr>
            <p:cNvPr id="124" name="TextBox 123"/>
            <p:cNvSpPr txBox="1"/>
            <p:nvPr/>
          </p:nvSpPr>
          <p:spPr>
            <a:xfrm>
              <a:off x="6322570" y="2185642"/>
              <a:ext cx="367990" cy="36933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sz="1800" b="1" i="0" u="none" strike="noStrike" kern="0" cap="none" spc="0" normalizeH="0" baseline="0" noProof="0">
                  <a:ln>
                    <a:noFill/>
                  </a:ln>
                  <a:solidFill>
                    <a:schemeClr val="bg1"/>
                  </a:solidFill>
                  <a:effectLst/>
                  <a:uLnTx/>
                  <a:uFillTx/>
                  <a:latin typeface="+mn-lt"/>
                  <a:ea typeface="+mn-ea"/>
                  <a:cs typeface="Arial" pitchFamily="34" charset="0"/>
                </a:rPr>
                <a:t>1</a:t>
              </a:r>
              <a:endParaRPr kumimoji="0" lang="en-GB" sz="1800" b="1" i="0" u="none" strike="noStrike" kern="0" cap="none" spc="0" normalizeH="0" baseline="0" noProof="0" dirty="0">
                <a:ln>
                  <a:noFill/>
                </a:ln>
                <a:solidFill>
                  <a:schemeClr val="bg1"/>
                </a:solidFill>
                <a:effectLst/>
                <a:uLnTx/>
                <a:uFillTx/>
                <a:latin typeface="+mn-lt"/>
                <a:ea typeface="+mn-ea"/>
                <a:cs typeface="Arial" pitchFamily="34" charset="0"/>
              </a:endParaRPr>
            </a:p>
          </p:txBody>
        </p:sp>
        <p:sp>
          <p:nvSpPr>
            <p:cNvPr id="125" name="TextBox 124"/>
            <p:cNvSpPr txBox="1"/>
            <p:nvPr/>
          </p:nvSpPr>
          <p:spPr>
            <a:xfrm>
              <a:off x="6899229" y="2542846"/>
              <a:ext cx="367990" cy="36933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sz="1800" b="1" i="0" u="none" strike="noStrike" kern="0" cap="none" spc="0" normalizeH="0" baseline="0" noProof="0">
                  <a:ln>
                    <a:noFill/>
                  </a:ln>
                  <a:solidFill>
                    <a:schemeClr val="bg1"/>
                  </a:solidFill>
                  <a:effectLst/>
                  <a:uLnTx/>
                  <a:uFillTx/>
                  <a:latin typeface="+mn-lt"/>
                  <a:ea typeface="+mn-ea"/>
                  <a:cs typeface="Arial" pitchFamily="34" charset="0"/>
                </a:rPr>
                <a:t>2</a:t>
              </a:r>
              <a:endParaRPr kumimoji="0" lang="en-GB" sz="1800" b="1" i="0" u="none" strike="noStrike" kern="0" cap="none" spc="0" normalizeH="0" baseline="0" noProof="0" dirty="0">
                <a:ln>
                  <a:noFill/>
                </a:ln>
                <a:solidFill>
                  <a:schemeClr val="bg1"/>
                </a:solidFill>
                <a:effectLst/>
                <a:uLnTx/>
                <a:uFillTx/>
                <a:latin typeface="+mn-lt"/>
                <a:ea typeface="+mn-ea"/>
                <a:cs typeface="Arial" pitchFamily="34" charset="0"/>
              </a:endParaRPr>
            </a:p>
          </p:txBody>
        </p:sp>
        <p:sp>
          <p:nvSpPr>
            <p:cNvPr id="126" name="TextBox 125"/>
            <p:cNvSpPr txBox="1"/>
            <p:nvPr/>
          </p:nvSpPr>
          <p:spPr>
            <a:xfrm>
              <a:off x="7105527" y="3297693"/>
              <a:ext cx="367990" cy="36933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sz="1800" b="1" i="0" u="none" strike="noStrike" kern="0" cap="none" spc="0" normalizeH="0" baseline="0" noProof="0">
                  <a:ln>
                    <a:noFill/>
                  </a:ln>
                  <a:solidFill>
                    <a:schemeClr val="bg1"/>
                  </a:solidFill>
                  <a:effectLst/>
                  <a:uLnTx/>
                  <a:uFillTx/>
                  <a:latin typeface="+mn-lt"/>
                  <a:ea typeface="+mn-ea"/>
                  <a:cs typeface="Arial" pitchFamily="34" charset="0"/>
                </a:rPr>
                <a:t>3</a:t>
              </a:r>
              <a:endParaRPr kumimoji="0" lang="en-GB" sz="1800" b="1" i="0" u="none" strike="noStrike" kern="0" cap="none" spc="0" normalizeH="0" baseline="0" noProof="0" dirty="0">
                <a:ln>
                  <a:noFill/>
                </a:ln>
                <a:solidFill>
                  <a:schemeClr val="bg1"/>
                </a:solidFill>
                <a:effectLst/>
                <a:uLnTx/>
                <a:uFillTx/>
                <a:latin typeface="+mn-lt"/>
                <a:ea typeface="+mn-ea"/>
                <a:cs typeface="Arial" pitchFamily="34" charset="0"/>
              </a:endParaRPr>
            </a:p>
          </p:txBody>
        </p:sp>
        <p:sp>
          <p:nvSpPr>
            <p:cNvPr id="127" name="TextBox 126"/>
            <p:cNvSpPr txBox="1"/>
            <p:nvPr/>
          </p:nvSpPr>
          <p:spPr>
            <a:xfrm>
              <a:off x="6879298" y="4037341"/>
              <a:ext cx="367990" cy="36933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sz="1800" b="1" i="0" u="none" strike="noStrike" kern="0" cap="none" spc="0" normalizeH="0" baseline="0" noProof="0">
                  <a:ln>
                    <a:noFill/>
                  </a:ln>
                  <a:solidFill>
                    <a:schemeClr val="bg1"/>
                  </a:solidFill>
                  <a:effectLst/>
                  <a:uLnTx/>
                  <a:uFillTx/>
                  <a:latin typeface="+mn-lt"/>
                  <a:ea typeface="+mn-ea"/>
                  <a:cs typeface="Arial" pitchFamily="34" charset="0"/>
                </a:rPr>
                <a:t>4</a:t>
              </a:r>
              <a:endParaRPr kumimoji="0" lang="en-GB" sz="1800" b="1" i="0" u="none" strike="noStrike" kern="0" cap="none" spc="0" normalizeH="0" baseline="0" noProof="0" dirty="0">
                <a:ln>
                  <a:noFill/>
                </a:ln>
                <a:solidFill>
                  <a:schemeClr val="bg1"/>
                </a:solidFill>
                <a:effectLst/>
                <a:uLnTx/>
                <a:uFillTx/>
                <a:latin typeface="+mn-lt"/>
                <a:ea typeface="+mn-ea"/>
                <a:cs typeface="Arial" pitchFamily="34" charset="0"/>
              </a:endParaRPr>
            </a:p>
          </p:txBody>
        </p:sp>
        <p:sp>
          <p:nvSpPr>
            <p:cNvPr id="128" name="TextBox 127"/>
            <p:cNvSpPr txBox="1"/>
            <p:nvPr/>
          </p:nvSpPr>
          <p:spPr>
            <a:xfrm>
              <a:off x="6322570" y="4440126"/>
              <a:ext cx="367990" cy="36933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sz="1800" b="1" i="0" u="none" strike="noStrike" kern="0" cap="none" spc="0" normalizeH="0" baseline="0" noProof="0">
                  <a:ln>
                    <a:noFill/>
                  </a:ln>
                  <a:solidFill>
                    <a:schemeClr val="bg1"/>
                  </a:solidFill>
                  <a:effectLst/>
                  <a:uLnTx/>
                  <a:uFillTx/>
                  <a:latin typeface="+mn-lt"/>
                  <a:ea typeface="+mn-ea"/>
                  <a:cs typeface="Arial" pitchFamily="34" charset="0"/>
                </a:rPr>
                <a:t>5</a:t>
              </a:r>
              <a:endParaRPr kumimoji="0" lang="en-GB" sz="1800" b="1" i="0" u="none" strike="noStrike" kern="0" cap="none" spc="0" normalizeH="0" baseline="0" noProof="0" dirty="0">
                <a:ln>
                  <a:noFill/>
                </a:ln>
                <a:solidFill>
                  <a:schemeClr val="bg1"/>
                </a:solidFill>
                <a:effectLst/>
                <a:uLnTx/>
                <a:uFillTx/>
                <a:latin typeface="+mn-lt"/>
                <a:ea typeface="+mn-ea"/>
                <a:cs typeface="Arial" pitchFamily="34" charset="0"/>
              </a:endParaRPr>
            </a:p>
          </p:txBody>
        </p:sp>
        <p:sp>
          <p:nvSpPr>
            <p:cNvPr id="129" name="TextBox 128"/>
            <p:cNvSpPr txBox="1"/>
            <p:nvPr/>
          </p:nvSpPr>
          <p:spPr>
            <a:xfrm>
              <a:off x="5518337" y="4440126"/>
              <a:ext cx="367990" cy="36933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sz="1800" b="1" i="0" u="none" strike="noStrike" kern="0" cap="none" spc="0" normalizeH="0" baseline="0" noProof="0">
                  <a:ln>
                    <a:noFill/>
                  </a:ln>
                  <a:solidFill>
                    <a:schemeClr val="bg1"/>
                  </a:solidFill>
                  <a:effectLst/>
                  <a:uLnTx/>
                  <a:uFillTx/>
                  <a:latin typeface="+mn-lt"/>
                  <a:ea typeface="+mn-ea"/>
                  <a:cs typeface="Arial" pitchFamily="34" charset="0"/>
                </a:rPr>
                <a:t>6</a:t>
              </a:r>
              <a:endParaRPr kumimoji="0" lang="en-GB" sz="1800" b="1" i="0" u="none" strike="noStrike" kern="0" cap="none" spc="0" normalizeH="0" baseline="0" noProof="0" dirty="0">
                <a:ln>
                  <a:noFill/>
                </a:ln>
                <a:solidFill>
                  <a:schemeClr val="bg1"/>
                </a:solidFill>
                <a:effectLst/>
                <a:uLnTx/>
                <a:uFillTx/>
                <a:latin typeface="+mn-lt"/>
                <a:ea typeface="+mn-ea"/>
                <a:cs typeface="Arial" pitchFamily="34" charset="0"/>
              </a:endParaRPr>
            </a:p>
          </p:txBody>
        </p:sp>
        <p:sp>
          <p:nvSpPr>
            <p:cNvPr id="130" name="TextBox 129"/>
            <p:cNvSpPr txBox="1"/>
            <p:nvPr/>
          </p:nvSpPr>
          <p:spPr>
            <a:xfrm>
              <a:off x="4989999" y="4037341"/>
              <a:ext cx="367990" cy="36933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sz="1800" b="1" i="0" u="none" strike="noStrike" kern="0" cap="none" spc="0" normalizeH="0" baseline="0" noProof="0">
                  <a:ln>
                    <a:noFill/>
                  </a:ln>
                  <a:solidFill>
                    <a:schemeClr val="bg1"/>
                  </a:solidFill>
                  <a:effectLst/>
                  <a:uLnTx/>
                  <a:uFillTx/>
                  <a:latin typeface="+mn-lt"/>
                  <a:ea typeface="+mn-ea"/>
                  <a:cs typeface="Arial" pitchFamily="34" charset="0"/>
                </a:rPr>
                <a:t>7</a:t>
              </a:r>
              <a:endParaRPr kumimoji="0" lang="en-GB" sz="1800" b="1" i="0" u="none" strike="noStrike" kern="0" cap="none" spc="0" normalizeH="0" baseline="0" noProof="0" dirty="0">
                <a:ln>
                  <a:noFill/>
                </a:ln>
                <a:solidFill>
                  <a:schemeClr val="bg1"/>
                </a:solidFill>
                <a:effectLst/>
                <a:uLnTx/>
                <a:uFillTx/>
                <a:latin typeface="+mn-lt"/>
                <a:ea typeface="+mn-ea"/>
                <a:cs typeface="Arial" pitchFamily="34" charset="0"/>
              </a:endParaRPr>
            </a:p>
          </p:txBody>
        </p:sp>
        <p:sp>
          <p:nvSpPr>
            <p:cNvPr id="131" name="TextBox 130"/>
            <p:cNvSpPr txBox="1"/>
            <p:nvPr/>
          </p:nvSpPr>
          <p:spPr>
            <a:xfrm>
              <a:off x="4709530" y="3304794"/>
              <a:ext cx="367990" cy="36933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sz="1800" b="1" i="0" u="none" strike="noStrike" kern="0" cap="none" spc="0" normalizeH="0" baseline="0" noProof="0">
                  <a:ln>
                    <a:noFill/>
                  </a:ln>
                  <a:solidFill>
                    <a:schemeClr val="bg1"/>
                  </a:solidFill>
                  <a:effectLst/>
                  <a:uLnTx/>
                  <a:uFillTx/>
                  <a:latin typeface="+mn-lt"/>
                  <a:ea typeface="+mn-ea"/>
                  <a:cs typeface="Arial" pitchFamily="34" charset="0"/>
                </a:rPr>
                <a:t>8</a:t>
              </a:r>
              <a:endParaRPr kumimoji="0" lang="en-GB" sz="1800" b="1" i="0" u="none" strike="noStrike" kern="0" cap="none" spc="0" normalizeH="0" baseline="0" noProof="0" dirty="0">
                <a:ln>
                  <a:noFill/>
                </a:ln>
                <a:solidFill>
                  <a:schemeClr val="bg1"/>
                </a:solidFill>
                <a:effectLst/>
                <a:uLnTx/>
                <a:uFillTx/>
                <a:latin typeface="+mn-lt"/>
                <a:ea typeface="+mn-ea"/>
                <a:cs typeface="Arial" pitchFamily="34" charset="0"/>
              </a:endParaRPr>
            </a:p>
          </p:txBody>
        </p:sp>
        <p:sp>
          <p:nvSpPr>
            <p:cNvPr id="132" name="TextBox 131"/>
            <p:cNvSpPr txBox="1"/>
            <p:nvPr/>
          </p:nvSpPr>
          <p:spPr>
            <a:xfrm>
              <a:off x="4930594" y="2584828"/>
              <a:ext cx="367990" cy="36933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sz="1800" b="1" i="0" u="none" strike="noStrike" kern="0" cap="none" spc="0" normalizeH="0" baseline="0" noProof="0">
                  <a:ln>
                    <a:noFill/>
                  </a:ln>
                  <a:solidFill>
                    <a:schemeClr val="bg1"/>
                  </a:solidFill>
                  <a:effectLst/>
                  <a:uLnTx/>
                  <a:uFillTx/>
                  <a:latin typeface="+mn-lt"/>
                  <a:ea typeface="+mn-ea"/>
                  <a:cs typeface="Arial" pitchFamily="34" charset="0"/>
                </a:rPr>
                <a:t>9</a:t>
              </a:r>
              <a:endParaRPr kumimoji="0" lang="en-GB" sz="1800" b="1" i="0" u="none" strike="noStrike" kern="0" cap="none" spc="0" normalizeH="0" baseline="0" noProof="0" dirty="0">
                <a:ln>
                  <a:noFill/>
                </a:ln>
                <a:solidFill>
                  <a:schemeClr val="bg1"/>
                </a:solidFill>
                <a:effectLst/>
                <a:uLnTx/>
                <a:uFillTx/>
                <a:latin typeface="+mn-lt"/>
                <a:ea typeface="+mn-ea"/>
                <a:cs typeface="Arial" pitchFamily="34" charset="0"/>
              </a:endParaRPr>
            </a:p>
          </p:txBody>
        </p:sp>
        <p:sp>
          <p:nvSpPr>
            <p:cNvPr id="133" name="TextBox 132"/>
            <p:cNvSpPr txBox="1"/>
            <p:nvPr/>
          </p:nvSpPr>
          <p:spPr>
            <a:xfrm>
              <a:off x="5518337" y="2185642"/>
              <a:ext cx="463288" cy="36933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sz="1800" b="1" i="0" u="none" strike="noStrike" kern="0" cap="none" spc="0" normalizeH="0" baseline="0" noProof="0">
                  <a:ln>
                    <a:noFill/>
                  </a:ln>
                  <a:solidFill>
                    <a:schemeClr val="bg1"/>
                  </a:solidFill>
                  <a:effectLst/>
                  <a:uLnTx/>
                  <a:uFillTx/>
                  <a:latin typeface="+mn-lt"/>
                  <a:ea typeface="+mn-ea"/>
                  <a:cs typeface="Arial" pitchFamily="34" charset="0"/>
                </a:rPr>
                <a:t>10</a:t>
              </a:r>
              <a:endParaRPr kumimoji="0" lang="en-GB" sz="1800" b="1" i="0" u="none" strike="noStrike" kern="0" cap="none" spc="0" normalizeH="0" baseline="0" noProof="0" dirty="0">
                <a:ln>
                  <a:noFill/>
                </a:ln>
                <a:solidFill>
                  <a:schemeClr val="bg1"/>
                </a:solidFill>
                <a:effectLst/>
                <a:uLnTx/>
                <a:uFillTx/>
                <a:latin typeface="+mn-lt"/>
                <a:ea typeface="+mn-ea"/>
                <a:cs typeface="Arial" pitchFamily="34" charset="0"/>
              </a:endParaRPr>
            </a:p>
          </p:txBody>
        </p:sp>
      </p:grpSp>
      <p:sp>
        <p:nvSpPr>
          <p:cNvPr id="197" name="TextBox 196"/>
          <p:cNvSpPr txBox="1"/>
          <p:nvPr/>
        </p:nvSpPr>
        <p:spPr>
          <a:xfrm>
            <a:off x="5261014" y="3290494"/>
            <a:ext cx="1686914" cy="830997"/>
          </a:xfrm>
          <a:prstGeom prst="rect">
            <a:avLst/>
          </a:prstGeom>
          <a:noFill/>
        </p:spPr>
        <p:txBody>
          <a:bodyPr wrap="square" rtlCol="0">
            <a:spAutoFit/>
          </a:bodyPr>
          <a:lstStyle/>
          <a:p>
            <a:pPr marL="0" marR="0" lvl="0" indent="0" algn="ctr" defTabSz="914400" rtl="0" eaLnBrk="0" fontAlgn="base" latinLnBrk="0" hangingPunct="0">
              <a:spcBef>
                <a:spcPct val="0"/>
              </a:spcBef>
              <a:spcAft>
                <a:spcPct val="0"/>
              </a:spcAft>
              <a:buClrTx/>
              <a:buSzTx/>
              <a:buFontTx/>
              <a:buNone/>
              <a:tabLst/>
              <a:defRPr/>
            </a:pPr>
            <a:r>
              <a:rPr kumimoji="0" lang="en-GB" sz="1600" b="1" i="0" u="none" strike="noStrike" kern="1200" cap="none" spc="0" normalizeH="0" baseline="0" noProof="0">
                <a:ln>
                  <a:noFill/>
                </a:ln>
                <a:effectLst/>
                <a:uLnTx/>
                <a:uFillTx/>
                <a:latin typeface="+mn-lt"/>
                <a:ea typeface="+mn-ea"/>
                <a:cs typeface="Arial" pitchFamily="34" charset="0"/>
              </a:rPr>
              <a:t>WHAT WORLD-CLASS GBS DO BETTER</a:t>
            </a:r>
            <a:endParaRPr kumimoji="0" lang="en-GB" sz="1600" b="1" i="0" u="none" strike="noStrike" kern="1200" cap="none" spc="0" normalizeH="0" baseline="0" noProof="0" dirty="0">
              <a:ln>
                <a:noFill/>
              </a:ln>
              <a:effectLst/>
              <a:uLnTx/>
              <a:uFillTx/>
              <a:latin typeface="+mn-lt"/>
              <a:ea typeface="+mn-ea"/>
              <a:cs typeface="Arial" pitchFamily="34" charset="0"/>
            </a:endParaRPr>
          </a:p>
        </p:txBody>
      </p:sp>
      <p:grpSp>
        <p:nvGrpSpPr>
          <p:cNvPr id="104" name="Group 103">
            <a:extLst>
              <a:ext uri="{FF2B5EF4-FFF2-40B4-BE49-F238E27FC236}">
                <a16:creationId xmlns:a16="http://schemas.microsoft.com/office/drawing/2014/main" id="{D77CF08C-33F5-4A0C-8989-2316E35DFDBF}"/>
              </a:ext>
            </a:extLst>
          </p:cNvPr>
          <p:cNvGrpSpPr>
            <a:grpSpLocks noChangeAspect="1"/>
          </p:cNvGrpSpPr>
          <p:nvPr/>
        </p:nvGrpSpPr>
        <p:grpSpPr>
          <a:xfrm>
            <a:off x="7301314" y="4452947"/>
            <a:ext cx="468000" cy="468000"/>
            <a:chOff x="2447029" y="1040541"/>
            <a:chExt cx="845250" cy="845250"/>
          </a:xfrm>
          <a:solidFill>
            <a:schemeClr val="bg1">
              <a:lumMod val="50000"/>
            </a:schemeClr>
          </a:solidFill>
        </p:grpSpPr>
        <p:sp>
          <p:nvSpPr>
            <p:cNvPr id="105" name="Freeform: Shape 104">
              <a:extLst>
                <a:ext uri="{FF2B5EF4-FFF2-40B4-BE49-F238E27FC236}">
                  <a16:creationId xmlns:a16="http://schemas.microsoft.com/office/drawing/2014/main" id="{F100F001-80EB-44DB-AA58-2A4ED71DC44F}"/>
                </a:ext>
              </a:extLst>
            </p:cNvPr>
            <p:cNvSpPr/>
            <p:nvPr/>
          </p:nvSpPr>
          <p:spPr>
            <a:xfrm>
              <a:off x="2447029" y="1040541"/>
              <a:ext cx="845250" cy="845250"/>
            </a:xfrm>
            <a:custGeom>
              <a:avLst/>
              <a:gdLst>
                <a:gd name="connsiteX0" fmla="*/ 815063 w 845250"/>
                <a:gd name="connsiteY0" fmla="*/ 704663 h 845250"/>
                <a:gd name="connsiteX1" fmla="*/ 444188 w 845250"/>
                <a:gd name="connsiteY1" fmla="*/ 368288 h 845250"/>
                <a:gd name="connsiteX2" fmla="*/ 506288 w 845250"/>
                <a:gd name="connsiteY2" fmla="*/ 306188 h 845250"/>
                <a:gd name="connsiteX3" fmla="*/ 547688 w 845250"/>
                <a:gd name="connsiteY3" fmla="*/ 319988 h 845250"/>
                <a:gd name="connsiteX4" fmla="*/ 597713 w 845250"/>
                <a:gd name="connsiteY4" fmla="*/ 299288 h 845250"/>
                <a:gd name="connsiteX5" fmla="*/ 606338 w 845250"/>
                <a:gd name="connsiteY5" fmla="*/ 190613 h 845250"/>
                <a:gd name="connsiteX6" fmla="*/ 447638 w 845250"/>
                <a:gd name="connsiteY6" fmla="*/ 31913 h 845250"/>
                <a:gd name="connsiteX7" fmla="*/ 399338 w 845250"/>
                <a:gd name="connsiteY7" fmla="*/ 12938 h 845250"/>
                <a:gd name="connsiteX8" fmla="*/ 340688 w 845250"/>
                <a:gd name="connsiteY8" fmla="*/ 42263 h 845250"/>
                <a:gd name="connsiteX9" fmla="*/ 333788 w 845250"/>
                <a:gd name="connsiteY9" fmla="*/ 133688 h 845250"/>
                <a:gd name="connsiteX10" fmla="*/ 133688 w 845250"/>
                <a:gd name="connsiteY10" fmla="*/ 335513 h 845250"/>
                <a:gd name="connsiteX11" fmla="*/ 92288 w 845250"/>
                <a:gd name="connsiteY11" fmla="*/ 321713 h 845250"/>
                <a:gd name="connsiteX12" fmla="*/ 33638 w 845250"/>
                <a:gd name="connsiteY12" fmla="*/ 351038 h 845250"/>
                <a:gd name="connsiteX13" fmla="*/ 33638 w 845250"/>
                <a:gd name="connsiteY13" fmla="*/ 449363 h 845250"/>
                <a:gd name="connsiteX14" fmla="*/ 192338 w 845250"/>
                <a:gd name="connsiteY14" fmla="*/ 608063 h 845250"/>
                <a:gd name="connsiteX15" fmla="*/ 242363 w 845250"/>
                <a:gd name="connsiteY15" fmla="*/ 628763 h 845250"/>
                <a:gd name="connsiteX16" fmla="*/ 301013 w 845250"/>
                <a:gd name="connsiteY16" fmla="*/ 599438 h 845250"/>
                <a:gd name="connsiteX17" fmla="*/ 307913 w 845250"/>
                <a:gd name="connsiteY17" fmla="*/ 508013 h 845250"/>
                <a:gd name="connsiteX18" fmla="*/ 370013 w 845250"/>
                <a:gd name="connsiteY18" fmla="*/ 445913 h 845250"/>
                <a:gd name="connsiteX19" fmla="*/ 706388 w 845250"/>
                <a:gd name="connsiteY19" fmla="*/ 816788 h 845250"/>
                <a:gd name="connsiteX20" fmla="*/ 820238 w 845250"/>
                <a:gd name="connsiteY20" fmla="*/ 820238 h 845250"/>
                <a:gd name="connsiteX21" fmla="*/ 815063 w 845250"/>
                <a:gd name="connsiteY21" fmla="*/ 704663 h 845250"/>
                <a:gd name="connsiteX22" fmla="*/ 364838 w 845250"/>
                <a:gd name="connsiteY22" fmla="*/ 66413 h 845250"/>
                <a:gd name="connsiteX23" fmla="*/ 425213 w 845250"/>
                <a:gd name="connsiteY23" fmla="*/ 57788 h 845250"/>
                <a:gd name="connsiteX24" fmla="*/ 583913 w 845250"/>
                <a:gd name="connsiteY24" fmla="*/ 216488 h 845250"/>
                <a:gd name="connsiteX25" fmla="*/ 575288 w 845250"/>
                <a:gd name="connsiteY25" fmla="*/ 276863 h 845250"/>
                <a:gd name="connsiteX26" fmla="*/ 525263 w 845250"/>
                <a:gd name="connsiteY26" fmla="*/ 276863 h 845250"/>
                <a:gd name="connsiteX27" fmla="*/ 366563 w 845250"/>
                <a:gd name="connsiteY27" fmla="*/ 118163 h 845250"/>
                <a:gd name="connsiteX28" fmla="*/ 364838 w 845250"/>
                <a:gd name="connsiteY28" fmla="*/ 66413 h 845250"/>
                <a:gd name="connsiteX29" fmla="*/ 266513 w 845250"/>
                <a:gd name="connsiteY29" fmla="*/ 583913 h 845250"/>
                <a:gd name="connsiteX30" fmla="*/ 216488 w 845250"/>
                <a:gd name="connsiteY30" fmla="*/ 583913 h 845250"/>
                <a:gd name="connsiteX31" fmla="*/ 57788 w 845250"/>
                <a:gd name="connsiteY31" fmla="*/ 425213 h 845250"/>
                <a:gd name="connsiteX32" fmla="*/ 47438 w 845250"/>
                <a:gd name="connsiteY32" fmla="*/ 399338 h 845250"/>
                <a:gd name="connsiteX33" fmla="*/ 92288 w 845250"/>
                <a:gd name="connsiteY33" fmla="*/ 354488 h 845250"/>
                <a:gd name="connsiteX34" fmla="*/ 118163 w 845250"/>
                <a:gd name="connsiteY34" fmla="*/ 364838 h 845250"/>
                <a:gd name="connsiteX35" fmla="*/ 276863 w 845250"/>
                <a:gd name="connsiteY35" fmla="*/ 523538 h 845250"/>
                <a:gd name="connsiteX36" fmla="*/ 266513 w 845250"/>
                <a:gd name="connsiteY36" fmla="*/ 583913 h 845250"/>
                <a:gd name="connsiteX37" fmla="*/ 283763 w 845250"/>
                <a:gd name="connsiteY37" fmla="*/ 482138 h 845250"/>
                <a:gd name="connsiteX38" fmla="*/ 159563 w 845250"/>
                <a:gd name="connsiteY38" fmla="*/ 357938 h 845250"/>
                <a:gd name="connsiteX39" fmla="*/ 357938 w 845250"/>
                <a:gd name="connsiteY39" fmla="*/ 159563 h 845250"/>
                <a:gd name="connsiteX40" fmla="*/ 383813 w 845250"/>
                <a:gd name="connsiteY40" fmla="*/ 185438 h 845250"/>
                <a:gd name="connsiteX41" fmla="*/ 282038 w 845250"/>
                <a:gd name="connsiteY41" fmla="*/ 287213 h 845250"/>
                <a:gd name="connsiteX42" fmla="*/ 282038 w 845250"/>
                <a:gd name="connsiteY42" fmla="*/ 311363 h 845250"/>
                <a:gd name="connsiteX43" fmla="*/ 306188 w 845250"/>
                <a:gd name="connsiteY43" fmla="*/ 311363 h 845250"/>
                <a:gd name="connsiteX44" fmla="*/ 407963 w 845250"/>
                <a:gd name="connsiteY44" fmla="*/ 209588 h 845250"/>
                <a:gd name="connsiteX45" fmla="*/ 482138 w 845250"/>
                <a:gd name="connsiteY45" fmla="*/ 283763 h 845250"/>
                <a:gd name="connsiteX46" fmla="*/ 283763 w 845250"/>
                <a:gd name="connsiteY46" fmla="*/ 482138 h 845250"/>
                <a:gd name="connsiteX47" fmla="*/ 794363 w 845250"/>
                <a:gd name="connsiteY47" fmla="*/ 794363 h 845250"/>
                <a:gd name="connsiteX48" fmla="*/ 730538 w 845250"/>
                <a:gd name="connsiteY48" fmla="*/ 792638 h 845250"/>
                <a:gd name="connsiteX49" fmla="*/ 392438 w 845250"/>
                <a:gd name="connsiteY49" fmla="*/ 420038 h 845250"/>
                <a:gd name="connsiteX50" fmla="*/ 418313 w 845250"/>
                <a:gd name="connsiteY50" fmla="*/ 394163 h 845250"/>
                <a:gd name="connsiteX51" fmla="*/ 790913 w 845250"/>
                <a:gd name="connsiteY51" fmla="*/ 730538 h 845250"/>
                <a:gd name="connsiteX52" fmla="*/ 794363 w 845250"/>
                <a:gd name="connsiteY52" fmla="*/ 794363 h 84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45250" h="845250">
                  <a:moveTo>
                    <a:pt x="815063" y="704663"/>
                  </a:moveTo>
                  <a:lnTo>
                    <a:pt x="444188" y="368288"/>
                  </a:lnTo>
                  <a:lnTo>
                    <a:pt x="506288" y="306188"/>
                  </a:lnTo>
                  <a:cubicBezTo>
                    <a:pt x="518363" y="314813"/>
                    <a:pt x="532163" y="319988"/>
                    <a:pt x="547688" y="319988"/>
                  </a:cubicBezTo>
                  <a:cubicBezTo>
                    <a:pt x="566663" y="319988"/>
                    <a:pt x="583913" y="313088"/>
                    <a:pt x="597713" y="299288"/>
                  </a:cubicBezTo>
                  <a:cubicBezTo>
                    <a:pt x="635663" y="266513"/>
                    <a:pt x="637388" y="221663"/>
                    <a:pt x="606338" y="190613"/>
                  </a:cubicBezTo>
                  <a:lnTo>
                    <a:pt x="447638" y="31913"/>
                  </a:lnTo>
                  <a:cubicBezTo>
                    <a:pt x="435563" y="19838"/>
                    <a:pt x="418313" y="12938"/>
                    <a:pt x="399338" y="12938"/>
                  </a:cubicBezTo>
                  <a:cubicBezTo>
                    <a:pt x="376913" y="12938"/>
                    <a:pt x="357938" y="23288"/>
                    <a:pt x="340688" y="42263"/>
                  </a:cubicBezTo>
                  <a:cubicBezTo>
                    <a:pt x="314813" y="66413"/>
                    <a:pt x="313088" y="106088"/>
                    <a:pt x="333788" y="133688"/>
                  </a:cubicBezTo>
                  <a:lnTo>
                    <a:pt x="133688" y="335513"/>
                  </a:lnTo>
                  <a:cubicBezTo>
                    <a:pt x="121613" y="326888"/>
                    <a:pt x="107813" y="321713"/>
                    <a:pt x="92288" y="321713"/>
                  </a:cubicBezTo>
                  <a:cubicBezTo>
                    <a:pt x="69863" y="321713"/>
                    <a:pt x="50888" y="332063"/>
                    <a:pt x="33638" y="351038"/>
                  </a:cubicBezTo>
                  <a:cubicBezTo>
                    <a:pt x="6038" y="378638"/>
                    <a:pt x="6038" y="423488"/>
                    <a:pt x="33638" y="449363"/>
                  </a:cubicBezTo>
                  <a:lnTo>
                    <a:pt x="192338" y="608063"/>
                  </a:lnTo>
                  <a:cubicBezTo>
                    <a:pt x="206138" y="621863"/>
                    <a:pt x="223388" y="628763"/>
                    <a:pt x="242363" y="628763"/>
                  </a:cubicBezTo>
                  <a:cubicBezTo>
                    <a:pt x="268238" y="627038"/>
                    <a:pt x="287213" y="616688"/>
                    <a:pt x="301013" y="599438"/>
                  </a:cubicBezTo>
                  <a:cubicBezTo>
                    <a:pt x="325163" y="575288"/>
                    <a:pt x="328613" y="535613"/>
                    <a:pt x="307913" y="508013"/>
                  </a:cubicBezTo>
                  <a:lnTo>
                    <a:pt x="370013" y="445913"/>
                  </a:lnTo>
                  <a:lnTo>
                    <a:pt x="706388" y="816788"/>
                  </a:lnTo>
                  <a:cubicBezTo>
                    <a:pt x="737438" y="849563"/>
                    <a:pt x="782288" y="851288"/>
                    <a:pt x="820238" y="820238"/>
                  </a:cubicBezTo>
                  <a:cubicBezTo>
                    <a:pt x="851288" y="780563"/>
                    <a:pt x="846113" y="742613"/>
                    <a:pt x="815063" y="704663"/>
                  </a:cubicBezTo>
                  <a:close/>
                  <a:moveTo>
                    <a:pt x="364838" y="66413"/>
                  </a:moveTo>
                  <a:cubicBezTo>
                    <a:pt x="380363" y="43988"/>
                    <a:pt x="399338" y="42263"/>
                    <a:pt x="425213" y="57788"/>
                  </a:cubicBezTo>
                  <a:lnTo>
                    <a:pt x="583913" y="216488"/>
                  </a:lnTo>
                  <a:cubicBezTo>
                    <a:pt x="599438" y="232013"/>
                    <a:pt x="599438" y="252713"/>
                    <a:pt x="575288" y="276863"/>
                  </a:cubicBezTo>
                  <a:cubicBezTo>
                    <a:pt x="561488" y="290663"/>
                    <a:pt x="537338" y="290663"/>
                    <a:pt x="525263" y="276863"/>
                  </a:cubicBezTo>
                  <a:lnTo>
                    <a:pt x="366563" y="118163"/>
                  </a:lnTo>
                  <a:cubicBezTo>
                    <a:pt x="351038" y="100913"/>
                    <a:pt x="351038" y="83663"/>
                    <a:pt x="364838" y="66413"/>
                  </a:cubicBezTo>
                  <a:close/>
                  <a:moveTo>
                    <a:pt x="266513" y="583913"/>
                  </a:moveTo>
                  <a:cubicBezTo>
                    <a:pt x="252713" y="597713"/>
                    <a:pt x="228563" y="597713"/>
                    <a:pt x="216488" y="583913"/>
                  </a:cubicBezTo>
                  <a:lnTo>
                    <a:pt x="57788" y="425213"/>
                  </a:lnTo>
                  <a:cubicBezTo>
                    <a:pt x="50888" y="418313"/>
                    <a:pt x="47438" y="409688"/>
                    <a:pt x="47438" y="399338"/>
                  </a:cubicBezTo>
                  <a:cubicBezTo>
                    <a:pt x="49163" y="373463"/>
                    <a:pt x="69863" y="356213"/>
                    <a:pt x="92288" y="354488"/>
                  </a:cubicBezTo>
                  <a:cubicBezTo>
                    <a:pt x="102638" y="354488"/>
                    <a:pt x="111263" y="357938"/>
                    <a:pt x="118163" y="364838"/>
                  </a:cubicBezTo>
                  <a:lnTo>
                    <a:pt x="276863" y="523538"/>
                  </a:lnTo>
                  <a:cubicBezTo>
                    <a:pt x="292388" y="545963"/>
                    <a:pt x="288938" y="566663"/>
                    <a:pt x="266513" y="583913"/>
                  </a:cubicBezTo>
                  <a:close/>
                  <a:moveTo>
                    <a:pt x="283763" y="482138"/>
                  </a:moveTo>
                  <a:lnTo>
                    <a:pt x="159563" y="357938"/>
                  </a:lnTo>
                  <a:lnTo>
                    <a:pt x="357938" y="159563"/>
                  </a:lnTo>
                  <a:lnTo>
                    <a:pt x="383813" y="185438"/>
                  </a:lnTo>
                  <a:lnTo>
                    <a:pt x="282038" y="287213"/>
                  </a:lnTo>
                  <a:cubicBezTo>
                    <a:pt x="275138" y="294113"/>
                    <a:pt x="275138" y="304463"/>
                    <a:pt x="282038" y="311363"/>
                  </a:cubicBezTo>
                  <a:cubicBezTo>
                    <a:pt x="288938" y="318263"/>
                    <a:pt x="297563" y="318263"/>
                    <a:pt x="306188" y="311363"/>
                  </a:cubicBezTo>
                  <a:lnTo>
                    <a:pt x="407963" y="209588"/>
                  </a:lnTo>
                  <a:lnTo>
                    <a:pt x="482138" y="283763"/>
                  </a:lnTo>
                  <a:lnTo>
                    <a:pt x="283763" y="482138"/>
                  </a:lnTo>
                  <a:close/>
                  <a:moveTo>
                    <a:pt x="794363" y="794363"/>
                  </a:moveTo>
                  <a:cubicBezTo>
                    <a:pt x="782288" y="811613"/>
                    <a:pt x="737438" y="811613"/>
                    <a:pt x="730538" y="792638"/>
                  </a:cubicBezTo>
                  <a:lnTo>
                    <a:pt x="392438" y="420038"/>
                  </a:lnTo>
                  <a:lnTo>
                    <a:pt x="418313" y="394163"/>
                  </a:lnTo>
                  <a:lnTo>
                    <a:pt x="790913" y="730538"/>
                  </a:lnTo>
                  <a:cubicBezTo>
                    <a:pt x="809888" y="737438"/>
                    <a:pt x="811613" y="771938"/>
                    <a:pt x="794363" y="794363"/>
                  </a:cubicBezTo>
                  <a:close/>
                </a:path>
              </a:pathLst>
            </a:custGeom>
            <a:grpFill/>
            <a:ln w="9525" cap="flat">
              <a:noFill/>
              <a:prstDash val="solid"/>
              <a:miter/>
            </a:ln>
          </p:spPr>
          <p:txBody>
            <a:bodyPr rtlCol="0" anchor="ctr"/>
            <a:lstStyle/>
            <a:p>
              <a:pPr marL="0" marR="0" lvl="0" indent="0" algn="ctr" defTabSz="914400" rtl="0" fontAlgn="base" latinLnBrk="0" hangingPunct="0">
                <a:spcBef>
                  <a:spcPct val="0"/>
                </a:spcBef>
                <a:spcAft>
                  <a:spcPct val="0"/>
                </a:spcAft>
                <a:buClrTx/>
                <a:buSzTx/>
                <a:buFontTx/>
                <a:buNone/>
                <a:tabLst/>
                <a:defRPr/>
              </a:pPr>
              <a:endParaRPr kumimoji="0" lang="en-GB" sz="1400" b="1" i="0" u="none" strike="noStrike" kern="1200" cap="none" spc="0" normalizeH="0" baseline="0" noProof="0" dirty="0">
                <a:ln>
                  <a:noFill/>
                </a:ln>
                <a:solidFill>
                  <a:srgbClr val="333333"/>
                </a:solidFill>
                <a:effectLst/>
                <a:uLnTx/>
                <a:uFillTx/>
                <a:latin typeface="+mn-lt"/>
                <a:ea typeface="+mn-ea"/>
                <a:cs typeface="+mn-cs"/>
              </a:endParaRPr>
            </a:p>
          </p:txBody>
        </p:sp>
        <p:sp>
          <p:nvSpPr>
            <p:cNvPr id="106" name="Freeform: Shape 105">
              <a:extLst>
                <a:ext uri="{FF2B5EF4-FFF2-40B4-BE49-F238E27FC236}">
                  <a16:creationId xmlns:a16="http://schemas.microsoft.com/office/drawing/2014/main" id="{DCC7060B-8C14-4C9F-AA7B-EEAA1C0C2B41}"/>
                </a:ext>
              </a:extLst>
            </p:cNvPr>
            <p:cNvSpPr/>
            <p:nvPr/>
          </p:nvSpPr>
          <p:spPr>
            <a:xfrm>
              <a:off x="2447029" y="1834041"/>
              <a:ext cx="534750" cy="51750"/>
            </a:xfrm>
            <a:custGeom>
              <a:avLst/>
              <a:gdLst>
                <a:gd name="connsiteX0" fmla="*/ 506288 w 534750"/>
                <a:gd name="connsiteY0" fmla="*/ 12938 h 51750"/>
                <a:gd name="connsiteX1" fmla="*/ 30188 w 534750"/>
                <a:gd name="connsiteY1" fmla="*/ 12938 h 51750"/>
                <a:gd name="connsiteX2" fmla="*/ 12938 w 534750"/>
                <a:gd name="connsiteY2" fmla="*/ 30188 h 51750"/>
                <a:gd name="connsiteX3" fmla="*/ 30188 w 534750"/>
                <a:gd name="connsiteY3" fmla="*/ 47438 h 51750"/>
                <a:gd name="connsiteX4" fmla="*/ 506288 w 534750"/>
                <a:gd name="connsiteY4" fmla="*/ 47438 h 51750"/>
                <a:gd name="connsiteX5" fmla="*/ 523538 w 534750"/>
                <a:gd name="connsiteY5" fmla="*/ 30188 h 51750"/>
                <a:gd name="connsiteX6" fmla="*/ 506288 w 534750"/>
                <a:gd name="connsiteY6" fmla="*/ 12938 h 5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750" h="51750">
                  <a:moveTo>
                    <a:pt x="506288" y="12938"/>
                  </a:moveTo>
                  <a:lnTo>
                    <a:pt x="30188" y="12938"/>
                  </a:lnTo>
                  <a:cubicBezTo>
                    <a:pt x="21563" y="12938"/>
                    <a:pt x="12938" y="19838"/>
                    <a:pt x="12938" y="30188"/>
                  </a:cubicBezTo>
                  <a:cubicBezTo>
                    <a:pt x="12938" y="38813"/>
                    <a:pt x="19838" y="47438"/>
                    <a:pt x="30188" y="47438"/>
                  </a:cubicBezTo>
                  <a:lnTo>
                    <a:pt x="506288" y="47438"/>
                  </a:lnTo>
                  <a:cubicBezTo>
                    <a:pt x="514913" y="47438"/>
                    <a:pt x="523538" y="40537"/>
                    <a:pt x="523538" y="30188"/>
                  </a:cubicBezTo>
                  <a:cubicBezTo>
                    <a:pt x="523538" y="21563"/>
                    <a:pt x="514913" y="12938"/>
                    <a:pt x="506288" y="12938"/>
                  </a:cubicBezTo>
                  <a:close/>
                </a:path>
              </a:pathLst>
            </a:custGeom>
            <a:grpFill/>
            <a:ln w="9525" cap="flat">
              <a:noFill/>
              <a:prstDash val="solid"/>
              <a:miter/>
            </a:ln>
          </p:spPr>
          <p:txBody>
            <a:bodyPr rtlCol="0" anchor="ctr"/>
            <a:lstStyle/>
            <a:p>
              <a:pPr marL="0" marR="0" lvl="0" indent="0" algn="ctr" defTabSz="914400" rtl="0" fontAlgn="base" latinLnBrk="0" hangingPunct="0">
                <a:spcBef>
                  <a:spcPct val="0"/>
                </a:spcBef>
                <a:spcAft>
                  <a:spcPct val="0"/>
                </a:spcAft>
                <a:buClrTx/>
                <a:buSzTx/>
                <a:buFontTx/>
                <a:buNone/>
                <a:tabLst/>
                <a:defRPr/>
              </a:pPr>
              <a:endParaRPr kumimoji="0" lang="en-GB" sz="1400" b="1" i="0" u="none" strike="noStrike" kern="1200" cap="none" spc="0" normalizeH="0" baseline="0" noProof="0" dirty="0">
                <a:ln>
                  <a:noFill/>
                </a:ln>
                <a:solidFill>
                  <a:srgbClr val="333333"/>
                </a:solidFill>
                <a:effectLst/>
                <a:uLnTx/>
                <a:uFillTx/>
                <a:latin typeface="+mn-lt"/>
                <a:ea typeface="+mn-ea"/>
                <a:cs typeface="+mn-cs"/>
              </a:endParaRPr>
            </a:p>
          </p:txBody>
        </p:sp>
        <p:sp>
          <p:nvSpPr>
            <p:cNvPr id="107" name="Freeform: Shape 106">
              <a:extLst>
                <a:ext uri="{FF2B5EF4-FFF2-40B4-BE49-F238E27FC236}">
                  <a16:creationId xmlns:a16="http://schemas.microsoft.com/office/drawing/2014/main" id="{F82585EC-47EB-44DF-85EF-44503F546559}"/>
                </a:ext>
              </a:extLst>
            </p:cNvPr>
            <p:cNvSpPr/>
            <p:nvPr/>
          </p:nvSpPr>
          <p:spPr>
            <a:xfrm>
              <a:off x="2484979" y="1782291"/>
              <a:ext cx="448500" cy="51750"/>
            </a:xfrm>
            <a:custGeom>
              <a:avLst/>
              <a:gdLst>
                <a:gd name="connsiteX0" fmla="*/ 430388 w 448500"/>
                <a:gd name="connsiteY0" fmla="*/ 47438 h 51750"/>
                <a:gd name="connsiteX1" fmla="*/ 447638 w 448500"/>
                <a:gd name="connsiteY1" fmla="*/ 30188 h 51750"/>
                <a:gd name="connsiteX2" fmla="*/ 430388 w 448500"/>
                <a:gd name="connsiteY2" fmla="*/ 12938 h 51750"/>
                <a:gd name="connsiteX3" fmla="*/ 30188 w 448500"/>
                <a:gd name="connsiteY3" fmla="*/ 12938 h 51750"/>
                <a:gd name="connsiteX4" fmla="*/ 12938 w 448500"/>
                <a:gd name="connsiteY4" fmla="*/ 30188 h 51750"/>
                <a:gd name="connsiteX5" fmla="*/ 30188 w 448500"/>
                <a:gd name="connsiteY5" fmla="*/ 47438 h 51750"/>
                <a:gd name="connsiteX6" fmla="*/ 430388 w 448500"/>
                <a:gd name="connsiteY6" fmla="*/ 47438 h 5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500" h="51750">
                  <a:moveTo>
                    <a:pt x="430388" y="47438"/>
                  </a:moveTo>
                  <a:cubicBezTo>
                    <a:pt x="439013" y="47438"/>
                    <a:pt x="447638" y="40537"/>
                    <a:pt x="447638" y="30188"/>
                  </a:cubicBezTo>
                  <a:cubicBezTo>
                    <a:pt x="447638" y="19838"/>
                    <a:pt x="440738" y="12938"/>
                    <a:pt x="430388" y="12938"/>
                  </a:cubicBezTo>
                  <a:lnTo>
                    <a:pt x="30188" y="12938"/>
                  </a:lnTo>
                  <a:cubicBezTo>
                    <a:pt x="21563" y="12938"/>
                    <a:pt x="12938" y="19838"/>
                    <a:pt x="12938" y="30188"/>
                  </a:cubicBezTo>
                  <a:cubicBezTo>
                    <a:pt x="12938" y="40537"/>
                    <a:pt x="19837" y="47438"/>
                    <a:pt x="30188" y="47438"/>
                  </a:cubicBezTo>
                  <a:lnTo>
                    <a:pt x="430388" y="47438"/>
                  </a:lnTo>
                  <a:close/>
                </a:path>
              </a:pathLst>
            </a:custGeom>
            <a:grpFill/>
            <a:ln w="9525" cap="flat">
              <a:noFill/>
              <a:prstDash val="solid"/>
              <a:miter/>
            </a:ln>
          </p:spPr>
          <p:txBody>
            <a:bodyPr rtlCol="0" anchor="ctr"/>
            <a:lstStyle/>
            <a:p>
              <a:pPr marL="0" marR="0" lvl="0" indent="0" algn="ctr" defTabSz="914400" rtl="0" fontAlgn="base" latinLnBrk="0" hangingPunct="0">
                <a:spcBef>
                  <a:spcPct val="0"/>
                </a:spcBef>
                <a:spcAft>
                  <a:spcPct val="0"/>
                </a:spcAft>
                <a:buClrTx/>
                <a:buSzTx/>
                <a:buFontTx/>
                <a:buNone/>
                <a:tabLst/>
                <a:defRPr/>
              </a:pPr>
              <a:endParaRPr kumimoji="0" lang="en-GB" sz="1400" b="1" i="0" u="none" strike="noStrike" kern="1200" cap="none" spc="0" normalizeH="0" baseline="0" noProof="0" dirty="0">
                <a:ln>
                  <a:noFill/>
                </a:ln>
                <a:solidFill>
                  <a:srgbClr val="333333"/>
                </a:solidFill>
                <a:effectLst/>
                <a:uLnTx/>
                <a:uFillTx/>
                <a:latin typeface="+mn-lt"/>
                <a:ea typeface="+mn-ea"/>
                <a:cs typeface="+mn-cs"/>
              </a:endParaRPr>
            </a:p>
          </p:txBody>
        </p:sp>
        <p:sp>
          <p:nvSpPr>
            <p:cNvPr id="108" name="Freeform: Shape 107">
              <a:extLst>
                <a:ext uri="{FF2B5EF4-FFF2-40B4-BE49-F238E27FC236}">
                  <a16:creationId xmlns:a16="http://schemas.microsoft.com/office/drawing/2014/main" id="{B0A398A8-B53B-4D37-9385-4F82F34F9619}"/>
                </a:ext>
              </a:extLst>
            </p:cNvPr>
            <p:cNvSpPr/>
            <p:nvPr/>
          </p:nvSpPr>
          <p:spPr>
            <a:xfrm>
              <a:off x="2660929" y="1340690"/>
              <a:ext cx="69000" cy="69000"/>
            </a:xfrm>
            <a:custGeom>
              <a:avLst/>
              <a:gdLst>
                <a:gd name="connsiteX0" fmla="*/ 61237 w 69000"/>
                <a:gd name="connsiteY0" fmla="*/ 18113 h 69000"/>
                <a:gd name="connsiteX1" fmla="*/ 37088 w 69000"/>
                <a:gd name="connsiteY1" fmla="*/ 18113 h 69000"/>
                <a:gd name="connsiteX2" fmla="*/ 18112 w 69000"/>
                <a:gd name="connsiteY2" fmla="*/ 37087 h 69000"/>
                <a:gd name="connsiteX3" fmla="*/ 18112 w 69000"/>
                <a:gd name="connsiteY3" fmla="*/ 61238 h 69000"/>
                <a:gd name="connsiteX4" fmla="*/ 42263 w 69000"/>
                <a:gd name="connsiteY4" fmla="*/ 61238 h 69000"/>
                <a:gd name="connsiteX5" fmla="*/ 61237 w 69000"/>
                <a:gd name="connsiteY5" fmla="*/ 42263 h 69000"/>
                <a:gd name="connsiteX6" fmla="*/ 61237 w 69000"/>
                <a:gd name="connsiteY6" fmla="*/ 18113 h 6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00" h="69000">
                  <a:moveTo>
                    <a:pt x="61237" y="18113"/>
                  </a:moveTo>
                  <a:cubicBezTo>
                    <a:pt x="54338" y="11212"/>
                    <a:pt x="43987" y="11212"/>
                    <a:pt x="37088" y="18113"/>
                  </a:cubicBezTo>
                  <a:lnTo>
                    <a:pt x="18112" y="37087"/>
                  </a:lnTo>
                  <a:cubicBezTo>
                    <a:pt x="11213" y="43988"/>
                    <a:pt x="11213" y="54337"/>
                    <a:pt x="18112" y="61238"/>
                  </a:cubicBezTo>
                  <a:cubicBezTo>
                    <a:pt x="26737" y="68138"/>
                    <a:pt x="35362" y="68138"/>
                    <a:pt x="42263" y="61238"/>
                  </a:cubicBezTo>
                  <a:lnTo>
                    <a:pt x="61237" y="42263"/>
                  </a:lnTo>
                  <a:cubicBezTo>
                    <a:pt x="68138" y="35363"/>
                    <a:pt x="68138" y="25013"/>
                    <a:pt x="61237" y="18113"/>
                  </a:cubicBezTo>
                  <a:close/>
                </a:path>
              </a:pathLst>
            </a:custGeom>
            <a:grpFill/>
            <a:ln w="9525" cap="flat">
              <a:noFill/>
              <a:prstDash val="solid"/>
              <a:miter/>
            </a:ln>
          </p:spPr>
          <p:txBody>
            <a:bodyPr rtlCol="0" anchor="ctr"/>
            <a:lstStyle/>
            <a:p>
              <a:pPr marL="0" marR="0" lvl="0" indent="0" algn="ctr" defTabSz="914400" rtl="0" fontAlgn="base" latinLnBrk="0" hangingPunct="0">
                <a:spcBef>
                  <a:spcPct val="0"/>
                </a:spcBef>
                <a:spcAft>
                  <a:spcPct val="0"/>
                </a:spcAft>
                <a:buClrTx/>
                <a:buSzTx/>
                <a:buFontTx/>
                <a:buNone/>
                <a:tabLst/>
                <a:defRPr/>
              </a:pPr>
              <a:endParaRPr kumimoji="0" lang="en-GB" sz="1400" b="1" i="0" u="none" strike="noStrike" kern="1200" cap="none" spc="0" normalizeH="0" baseline="0" noProof="0" dirty="0">
                <a:ln>
                  <a:noFill/>
                </a:ln>
                <a:solidFill>
                  <a:srgbClr val="333333"/>
                </a:solidFill>
                <a:effectLst/>
                <a:uLnTx/>
                <a:uFillTx/>
                <a:latin typeface="+mn-lt"/>
                <a:ea typeface="+mn-ea"/>
                <a:cs typeface="+mn-cs"/>
              </a:endParaRPr>
            </a:p>
          </p:txBody>
        </p:sp>
      </p:grpSp>
      <p:grpSp>
        <p:nvGrpSpPr>
          <p:cNvPr id="202" name="Group 201">
            <a:extLst>
              <a:ext uri="{FF2B5EF4-FFF2-40B4-BE49-F238E27FC236}">
                <a16:creationId xmlns:a16="http://schemas.microsoft.com/office/drawing/2014/main" id="{C0D44673-7931-414D-84DD-FB2F257F3685}"/>
              </a:ext>
            </a:extLst>
          </p:cNvPr>
          <p:cNvGrpSpPr>
            <a:grpSpLocks noChangeAspect="1"/>
          </p:cNvGrpSpPr>
          <p:nvPr/>
        </p:nvGrpSpPr>
        <p:grpSpPr>
          <a:xfrm>
            <a:off x="5305599" y="5118099"/>
            <a:ext cx="504000" cy="502901"/>
            <a:chOff x="2554699" y="1176749"/>
            <a:chExt cx="632349" cy="630972"/>
          </a:xfrm>
          <a:solidFill>
            <a:schemeClr val="bg1"/>
          </a:solidFill>
        </p:grpSpPr>
        <p:sp>
          <p:nvSpPr>
            <p:cNvPr id="203" name="Freeform: Shape 202">
              <a:extLst>
                <a:ext uri="{FF2B5EF4-FFF2-40B4-BE49-F238E27FC236}">
                  <a16:creationId xmlns:a16="http://schemas.microsoft.com/office/drawing/2014/main" id="{8B77181E-5E46-4B3D-A94E-5066CF12EA20}"/>
                </a:ext>
              </a:extLst>
            </p:cNvPr>
            <p:cNvSpPr/>
            <p:nvPr/>
          </p:nvSpPr>
          <p:spPr>
            <a:xfrm>
              <a:off x="2640568" y="1302641"/>
              <a:ext cx="546480" cy="505080"/>
            </a:xfrm>
            <a:custGeom>
              <a:avLst/>
              <a:gdLst>
                <a:gd name="connsiteX0" fmla="*/ 484821 w 546480"/>
                <a:gd name="connsiteY0" fmla="*/ 10562 h 505080"/>
                <a:gd name="connsiteX1" fmla="*/ 467499 w 546480"/>
                <a:gd name="connsiteY1" fmla="*/ 7640 h 505080"/>
                <a:gd name="connsiteX2" fmla="*/ 464585 w 546480"/>
                <a:gd name="connsiteY2" fmla="*/ 24953 h 505080"/>
                <a:gd name="connsiteX3" fmla="*/ 464577 w 546480"/>
                <a:gd name="connsiteY3" fmla="*/ 24953 h 505080"/>
                <a:gd name="connsiteX4" fmla="*/ 517453 w 546480"/>
                <a:gd name="connsiteY4" fmla="*/ 190851 h 505080"/>
                <a:gd name="connsiteX5" fmla="*/ 433518 w 546480"/>
                <a:gd name="connsiteY5" fmla="*/ 393496 h 505080"/>
                <a:gd name="connsiteX6" fmla="*/ 230882 w 546480"/>
                <a:gd name="connsiteY6" fmla="*/ 477430 h 505080"/>
                <a:gd name="connsiteX7" fmla="*/ 44540 w 546480"/>
                <a:gd name="connsiteY7" fmla="*/ 408491 h 505080"/>
                <a:gd name="connsiteX8" fmla="*/ 94328 w 546480"/>
                <a:gd name="connsiteY8" fmla="*/ 398191 h 505080"/>
                <a:gd name="connsiteX9" fmla="*/ 103974 w 546480"/>
                <a:gd name="connsiteY9" fmla="*/ 383518 h 505080"/>
                <a:gd name="connsiteX10" fmla="*/ 89302 w 546480"/>
                <a:gd name="connsiteY10" fmla="*/ 373872 h 505080"/>
                <a:gd name="connsiteX11" fmla="*/ 6792 w 546480"/>
                <a:gd name="connsiteY11" fmla="*/ 390946 h 505080"/>
                <a:gd name="connsiteX12" fmla="*/ 5343 w 546480"/>
                <a:gd name="connsiteY12" fmla="*/ 475186 h 505080"/>
                <a:gd name="connsiteX13" fmla="*/ 17556 w 546480"/>
                <a:gd name="connsiteY13" fmla="*/ 487822 h 505080"/>
                <a:gd name="connsiteX14" fmla="*/ 30183 w 546480"/>
                <a:gd name="connsiteY14" fmla="*/ 475617 h 505080"/>
                <a:gd name="connsiteX15" fmla="*/ 30978 w 546480"/>
                <a:gd name="connsiteY15" fmla="*/ 429522 h 505080"/>
                <a:gd name="connsiteX16" fmla="*/ 230882 w 546480"/>
                <a:gd name="connsiteY16" fmla="*/ 502270 h 505080"/>
                <a:gd name="connsiteX17" fmla="*/ 542293 w 546480"/>
                <a:gd name="connsiteY17" fmla="*/ 190851 h 505080"/>
                <a:gd name="connsiteX18" fmla="*/ 484821 w 546480"/>
                <a:gd name="connsiteY18" fmla="*/ 10562 h 5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6480" h="505080">
                  <a:moveTo>
                    <a:pt x="484821" y="10562"/>
                  </a:moveTo>
                  <a:cubicBezTo>
                    <a:pt x="480847" y="4973"/>
                    <a:pt x="473097" y="3665"/>
                    <a:pt x="467499" y="7640"/>
                  </a:cubicBezTo>
                  <a:cubicBezTo>
                    <a:pt x="461919" y="11614"/>
                    <a:pt x="460611" y="19372"/>
                    <a:pt x="464585" y="24953"/>
                  </a:cubicBezTo>
                  <a:lnTo>
                    <a:pt x="464577" y="24953"/>
                  </a:lnTo>
                  <a:cubicBezTo>
                    <a:pt x="497871" y="71793"/>
                    <a:pt x="517453" y="128983"/>
                    <a:pt x="517453" y="190851"/>
                  </a:cubicBezTo>
                  <a:cubicBezTo>
                    <a:pt x="517453" y="270033"/>
                    <a:pt x="485401" y="341597"/>
                    <a:pt x="433518" y="393496"/>
                  </a:cubicBezTo>
                  <a:cubicBezTo>
                    <a:pt x="381628" y="445378"/>
                    <a:pt x="310055" y="477422"/>
                    <a:pt x="230882" y="477430"/>
                  </a:cubicBezTo>
                  <a:cubicBezTo>
                    <a:pt x="159682" y="477422"/>
                    <a:pt x="94676" y="451439"/>
                    <a:pt x="44540" y="408491"/>
                  </a:cubicBezTo>
                  <a:lnTo>
                    <a:pt x="94328" y="398191"/>
                  </a:lnTo>
                  <a:cubicBezTo>
                    <a:pt x="101051" y="396808"/>
                    <a:pt x="105365" y="390234"/>
                    <a:pt x="103974" y="383518"/>
                  </a:cubicBezTo>
                  <a:cubicBezTo>
                    <a:pt x="102583" y="376795"/>
                    <a:pt x="96017" y="372481"/>
                    <a:pt x="89302" y="373872"/>
                  </a:cubicBezTo>
                  <a:lnTo>
                    <a:pt x="6792" y="390946"/>
                  </a:lnTo>
                  <a:lnTo>
                    <a:pt x="5343" y="475186"/>
                  </a:lnTo>
                  <a:cubicBezTo>
                    <a:pt x="5210" y="482051"/>
                    <a:pt x="10692" y="487706"/>
                    <a:pt x="17556" y="487822"/>
                  </a:cubicBezTo>
                  <a:cubicBezTo>
                    <a:pt x="24412" y="487938"/>
                    <a:pt x="30059" y="482473"/>
                    <a:pt x="30183" y="475617"/>
                  </a:cubicBezTo>
                  <a:lnTo>
                    <a:pt x="30978" y="429522"/>
                  </a:lnTo>
                  <a:cubicBezTo>
                    <a:pt x="85055" y="474872"/>
                    <a:pt x="154805" y="502279"/>
                    <a:pt x="230882" y="502270"/>
                  </a:cubicBezTo>
                  <a:cubicBezTo>
                    <a:pt x="402874" y="502262"/>
                    <a:pt x="542293" y="362852"/>
                    <a:pt x="542293" y="190851"/>
                  </a:cubicBezTo>
                  <a:cubicBezTo>
                    <a:pt x="542293" y="123717"/>
                    <a:pt x="520997" y="61418"/>
                    <a:pt x="484821" y="10562"/>
                  </a:cubicBezTo>
                  <a:close/>
                </a:path>
              </a:pathLst>
            </a:custGeom>
            <a:grpFill/>
            <a:ln w="8192" cap="flat">
              <a:noFill/>
              <a:prstDash val="solid"/>
              <a:miter/>
            </a:ln>
          </p:spPr>
          <p:txBody>
            <a:bodyPr rtlCol="0" anchor="ctr"/>
            <a:lstStyle/>
            <a:p>
              <a:pPr marL="0" marR="0" lvl="0" indent="0" algn="ctr" defTabSz="914400" rtl="0" fontAlgn="base" latinLnBrk="0" hangingPunct="0">
                <a:spcBef>
                  <a:spcPct val="0"/>
                </a:spcBef>
                <a:spcAft>
                  <a:spcPct val="0"/>
                </a:spcAft>
                <a:buClrTx/>
                <a:buSzTx/>
                <a:buFontTx/>
                <a:buNone/>
                <a:tabLst/>
                <a:defRPr/>
              </a:pPr>
              <a:endParaRPr kumimoji="0" lang="en-GB" sz="1400" b="1" i="0" u="none" strike="noStrike" kern="1200" cap="none" spc="0" normalizeH="0" baseline="0" noProof="0" dirty="0">
                <a:ln>
                  <a:noFill/>
                </a:ln>
                <a:solidFill>
                  <a:srgbClr val="333333"/>
                </a:solidFill>
                <a:effectLst/>
                <a:uLnTx/>
                <a:uFillTx/>
                <a:latin typeface="+mn-lt"/>
                <a:ea typeface="+mn-ea"/>
                <a:cs typeface="+mn-cs"/>
              </a:endParaRPr>
            </a:p>
          </p:txBody>
        </p:sp>
        <p:sp>
          <p:nvSpPr>
            <p:cNvPr id="204" name="Freeform: Shape 203">
              <a:extLst>
                <a:ext uri="{FF2B5EF4-FFF2-40B4-BE49-F238E27FC236}">
                  <a16:creationId xmlns:a16="http://schemas.microsoft.com/office/drawing/2014/main" id="{08CDBDB6-B5B6-4230-BFB1-7EFA2E95ECFC}"/>
                </a:ext>
              </a:extLst>
            </p:cNvPr>
            <p:cNvSpPr/>
            <p:nvPr/>
          </p:nvSpPr>
          <p:spPr>
            <a:xfrm>
              <a:off x="2554699" y="1176749"/>
              <a:ext cx="546480" cy="496800"/>
            </a:xfrm>
            <a:custGeom>
              <a:avLst/>
              <a:gdLst>
                <a:gd name="connsiteX0" fmla="*/ 30181 w 546480"/>
                <a:gd name="connsiteY0" fmla="*/ 316743 h 496800"/>
                <a:gd name="connsiteX1" fmla="*/ 114115 w 546480"/>
                <a:gd name="connsiteY1" fmla="*/ 114107 h 496800"/>
                <a:gd name="connsiteX2" fmla="*/ 316751 w 546480"/>
                <a:gd name="connsiteY2" fmla="*/ 30181 h 496800"/>
                <a:gd name="connsiteX3" fmla="*/ 500261 w 546480"/>
                <a:gd name="connsiteY3" fmla="*/ 96694 h 496800"/>
                <a:gd name="connsiteX4" fmla="*/ 453992 w 546480"/>
                <a:gd name="connsiteY4" fmla="*/ 106266 h 496800"/>
                <a:gd name="connsiteX5" fmla="*/ 444355 w 546480"/>
                <a:gd name="connsiteY5" fmla="*/ 120946 h 496800"/>
                <a:gd name="connsiteX6" fmla="*/ 459035 w 546480"/>
                <a:gd name="connsiteY6" fmla="*/ 130592 h 496800"/>
                <a:gd name="connsiteX7" fmla="*/ 541529 w 546480"/>
                <a:gd name="connsiteY7" fmla="*/ 113519 h 496800"/>
                <a:gd name="connsiteX8" fmla="*/ 542969 w 546480"/>
                <a:gd name="connsiteY8" fmla="*/ 29262 h 496800"/>
                <a:gd name="connsiteX9" fmla="*/ 530756 w 546480"/>
                <a:gd name="connsiteY9" fmla="*/ 16635 h 496800"/>
                <a:gd name="connsiteX10" fmla="*/ 518129 w 546480"/>
                <a:gd name="connsiteY10" fmla="*/ 28839 h 496800"/>
                <a:gd name="connsiteX11" fmla="*/ 517276 w 546480"/>
                <a:gd name="connsiteY11" fmla="*/ 78519 h 496800"/>
                <a:gd name="connsiteX12" fmla="*/ 316751 w 546480"/>
                <a:gd name="connsiteY12" fmla="*/ 5341 h 496800"/>
                <a:gd name="connsiteX13" fmla="*/ 5341 w 546480"/>
                <a:gd name="connsiteY13" fmla="*/ 316743 h 496800"/>
                <a:gd name="connsiteX14" fmla="*/ 58142 w 546480"/>
                <a:gd name="connsiteY14" fmla="*/ 490300 h 496800"/>
                <a:gd name="connsiteX15" fmla="*/ 75381 w 546480"/>
                <a:gd name="connsiteY15" fmla="*/ 493678 h 496800"/>
                <a:gd name="connsiteX16" fmla="*/ 78759 w 546480"/>
                <a:gd name="connsiteY16" fmla="*/ 476440 h 496800"/>
                <a:gd name="connsiteX17" fmla="*/ 30181 w 546480"/>
                <a:gd name="connsiteY17" fmla="*/ 316743 h 49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6480" h="496800">
                  <a:moveTo>
                    <a:pt x="30181" y="316743"/>
                  </a:moveTo>
                  <a:cubicBezTo>
                    <a:pt x="30181" y="237570"/>
                    <a:pt x="62232" y="166006"/>
                    <a:pt x="114115" y="114107"/>
                  </a:cubicBezTo>
                  <a:cubicBezTo>
                    <a:pt x="166006" y="62232"/>
                    <a:pt x="237570" y="30189"/>
                    <a:pt x="316751" y="30181"/>
                  </a:cubicBezTo>
                  <a:cubicBezTo>
                    <a:pt x="386618" y="30189"/>
                    <a:pt x="450515" y="55178"/>
                    <a:pt x="500261" y="96694"/>
                  </a:cubicBezTo>
                  <a:lnTo>
                    <a:pt x="453992" y="106266"/>
                  </a:lnTo>
                  <a:cubicBezTo>
                    <a:pt x="447277" y="107657"/>
                    <a:pt x="442963" y="114231"/>
                    <a:pt x="444355" y="120946"/>
                  </a:cubicBezTo>
                  <a:cubicBezTo>
                    <a:pt x="445746" y="127661"/>
                    <a:pt x="452312" y="131983"/>
                    <a:pt x="459035" y="130592"/>
                  </a:cubicBezTo>
                  <a:lnTo>
                    <a:pt x="541529" y="113519"/>
                  </a:lnTo>
                  <a:lnTo>
                    <a:pt x="542969" y="29262"/>
                  </a:lnTo>
                  <a:cubicBezTo>
                    <a:pt x="543085" y="22406"/>
                    <a:pt x="537620" y="16750"/>
                    <a:pt x="530756" y="16635"/>
                  </a:cubicBezTo>
                  <a:cubicBezTo>
                    <a:pt x="523892" y="16519"/>
                    <a:pt x="518237" y="21983"/>
                    <a:pt x="518129" y="28839"/>
                  </a:cubicBezTo>
                  <a:lnTo>
                    <a:pt x="517276" y="78519"/>
                  </a:lnTo>
                  <a:cubicBezTo>
                    <a:pt x="463117" y="32872"/>
                    <a:pt x="393118" y="5332"/>
                    <a:pt x="316751" y="5341"/>
                  </a:cubicBezTo>
                  <a:cubicBezTo>
                    <a:pt x="144743" y="5349"/>
                    <a:pt x="5341" y="144759"/>
                    <a:pt x="5341" y="316743"/>
                  </a:cubicBezTo>
                  <a:cubicBezTo>
                    <a:pt x="5332" y="380955"/>
                    <a:pt x="24807" y="440728"/>
                    <a:pt x="58142" y="490300"/>
                  </a:cubicBezTo>
                  <a:cubicBezTo>
                    <a:pt x="61968" y="495997"/>
                    <a:pt x="69693" y="497504"/>
                    <a:pt x="75381" y="493678"/>
                  </a:cubicBezTo>
                  <a:cubicBezTo>
                    <a:pt x="81078" y="489853"/>
                    <a:pt x="82585" y="482128"/>
                    <a:pt x="78759" y="476440"/>
                  </a:cubicBezTo>
                  <a:cubicBezTo>
                    <a:pt x="48065" y="430792"/>
                    <a:pt x="30181" y="375920"/>
                    <a:pt x="30181" y="316743"/>
                  </a:cubicBezTo>
                  <a:close/>
                </a:path>
              </a:pathLst>
            </a:custGeom>
            <a:grpFill/>
            <a:ln w="8192" cap="flat">
              <a:noFill/>
              <a:prstDash val="solid"/>
              <a:miter/>
            </a:ln>
          </p:spPr>
          <p:txBody>
            <a:bodyPr rtlCol="0" anchor="ctr"/>
            <a:lstStyle/>
            <a:p>
              <a:pPr marL="0" marR="0" lvl="0" indent="0" algn="ctr" defTabSz="914400" rtl="0" fontAlgn="base" latinLnBrk="0" hangingPunct="0">
                <a:spcBef>
                  <a:spcPct val="0"/>
                </a:spcBef>
                <a:spcAft>
                  <a:spcPct val="0"/>
                </a:spcAft>
                <a:buClrTx/>
                <a:buSzTx/>
                <a:buFontTx/>
                <a:buNone/>
                <a:tabLst/>
                <a:defRPr/>
              </a:pPr>
              <a:endParaRPr kumimoji="0" lang="en-GB" sz="1400" b="1" i="0" u="none" strike="noStrike" kern="1200" cap="none" spc="0" normalizeH="0" baseline="0" noProof="0" dirty="0">
                <a:ln>
                  <a:noFill/>
                </a:ln>
                <a:solidFill>
                  <a:srgbClr val="333333"/>
                </a:solidFill>
                <a:effectLst/>
                <a:uLnTx/>
                <a:uFillTx/>
                <a:latin typeface="+mn-lt"/>
                <a:ea typeface="+mn-ea"/>
                <a:cs typeface="+mn-cs"/>
              </a:endParaRPr>
            </a:p>
          </p:txBody>
        </p:sp>
        <p:sp>
          <p:nvSpPr>
            <p:cNvPr id="205" name="Freeform: Shape 204">
              <a:extLst>
                <a:ext uri="{FF2B5EF4-FFF2-40B4-BE49-F238E27FC236}">
                  <a16:creationId xmlns:a16="http://schemas.microsoft.com/office/drawing/2014/main" id="{1EBB274C-BE61-45A2-829A-632F7D9F8B2A}"/>
                </a:ext>
              </a:extLst>
            </p:cNvPr>
            <p:cNvSpPr/>
            <p:nvPr/>
          </p:nvSpPr>
          <p:spPr>
            <a:xfrm>
              <a:off x="2730400" y="1336834"/>
              <a:ext cx="281520" cy="289800"/>
            </a:xfrm>
            <a:custGeom>
              <a:avLst/>
              <a:gdLst>
                <a:gd name="connsiteX0" fmla="*/ 5341 w 281520"/>
                <a:gd name="connsiteY0" fmla="*/ 279955 h 289800"/>
                <a:gd name="connsiteX1" fmla="*/ 8976 w 281520"/>
                <a:gd name="connsiteY1" fmla="*/ 288740 h 289800"/>
                <a:gd name="connsiteX2" fmla="*/ 17761 w 281520"/>
                <a:gd name="connsiteY2" fmla="*/ 292375 h 289800"/>
                <a:gd name="connsiteX3" fmla="*/ 266161 w 281520"/>
                <a:gd name="connsiteY3" fmla="*/ 292375 h 289800"/>
                <a:gd name="connsiteX4" fmla="*/ 274946 w 281520"/>
                <a:gd name="connsiteY4" fmla="*/ 288740 h 289800"/>
                <a:gd name="connsiteX5" fmla="*/ 278581 w 281520"/>
                <a:gd name="connsiteY5" fmla="*/ 279955 h 289800"/>
                <a:gd name="connsiteX6" fmla="*/ 190167 w 281520"/>
                <a:gd name="connsiteY6" fmla="*/ 152261 h 289800"/>
                <a:gd name="connsiteX7" fmla="*/ 223386 w 281520"/>
                <a:gd name="connsiteY7" fmla="*/ 86758 h 289800"/>
                <a:gd name="connsiteX8" fmla="*/ 141961 w 281520"/>
                <a:gd name="connsiteY8" fmla="*/ 5341 h 289800"/>
                <a:gd name="connsiteX9" fmla="*/ 60535 w 281520"/>
                <a:gd name="connsiteY9" fmla="*/ 86758 h 289800"/>
                <a:gd name="connsiteX10" fmla="*/ 93746 w 281520"/>
                <a:gd name="connsiteY10" fmla="*/ 152261 h 289800"/>
                <a:gd name="connsiteX11" fmla="*/ 5341 w 281520"/>
                <a:gd name="connsiteY11" fmla="*/ 279955 h 289800"/>
                <a:gd name="connsiteX12" fmla="*/ 101952 w 281520"/>
                <a:gd name="connsiteY12" fmla="*/ 126759 h 289800"/>
                <a:gd name="connsiteX13" fmla="*/ 85375 w 281520"/>
                <a:gd name="connsiteY13" fmla="*/ 86750 h 289800"/>
                <a:gd name="connsiteX14" fmla="*/ 101952 w 281520"/>
                <a:gd name="connsiteY14" fmla="*/ 46741 h 289800"/>
                <a:gd name="connsiteX15" fmla="*/ 141961 w 281520"/>
                <a:gd name="connsiteY15" fmla="*/ 30172 h 289800"/>
                <a:gd name="connsiteX16" fmla="*/ 181970 w 281520"/>
                <a:gd name="connsiteY16" fmla="*/ 46741 h 289800"/>
                <a:gd name="connsiteX17" fmla="*/ 198546 w 281520"/>
                <a:gd name="connsiteY17" fmla="*/ 86750 h 289800"/>
                <a:gd name="connsiteX18" fmla="*/ 181970 w 281520"/>
                <a:gd name="connsiteY18" fmla="*/ 126759 h 289800"/>
                <a:gd name="connsiteX19" fmla="*/ 141961 w 281520"/>
                <a:gd name="connsiteY19" fmla="*/ 143327 h 289800"/>
                <a:gd name="connsiteX20" fmla="*/ 101952 w 281520"/>
                <a:gd name="connsiteY20" fmla="*/ 126759 h 289800"/>
                <a:gd name="connsiteX21" fmla="*/ 141961 w 281520"/>
                <a:gd name="connsiteY21" fmla="*/ 168175 h 289800"/>
                <a:gd name="connsiteX22" fmla="*/ 221001 w 281520"/>
                <a:gd name="connsiteY22" fmla="*/ 200914 h 289800"/>
                <a:gd name="connsiteX23" fmla="*/ 253012 w 281520"/>
                <a:gd name="connsiteY23" fmla="*/ 267535 h 289800"/>
                <a:gd name="connsiteX24" fmla="*/ 30909 w 281520"/>
                <a:gd name="connsiteY24" fmla="*/ 267535 h 289800"/>
                <a:gd name="connsiteX25" fmla="*/ 62911 w 281520"/>
                <a:gd name="connsiteY25" fmla="*/ 200914 h 289800"/>
                <a:gd name="connsiteX26" fmla="*/ 141961 w 281520"/>
                <a:gd name="connsiteY26" fmla="*/ 168175 h 28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1520" h="289800">
                  <a:moveTo>
                    <a:pt x="5341" y="279955"/>
                  </a:moveTo>
                  <a:cubicBezTo>
                    <a:pt x="5341" y="283226"/>
                    <a:pt x="6665" y="286430"/>
                    <a:pt x="8976" y="288740"/>
                  </a:cubicBezTo>
                  <a:cubicBezTo>
                    <a:pt x="11286" y="291050"/>
                    <a:pt x="14490" y="292375"/>
                    <a:pt x="17761" y="292375"/>
                  </a:cubicBezTo>
                  <a:lnTo>
                    <a:pt x="266161" y="292375"/>
                  </a:lnTo>
                  <a:cubicBezTo>
                    <a:pt x="269431" y="292375"/>
                    <a:pt x="272627" y="291050"/>
                    <a:pt x="274946" y="288740"/>
                  </a:cubicBezTo>
                  <a:cubicBezTo>
                    <a:pt x="277264" y="286430"/>
                    <a:pt x="278581" y="283226"/>
                    <a:pt x="278581" y="279955"/>
                  </a:cubicBezTo>
                  <a:cubicBezTo>
                    <a:pt x="278564" y="221490"/>
                    <a:pt x="241801" y="171769"/>
                    <a:pt x="190167" y="152261"/>
                  </a:cubicBezTo>
                  <a:cubicBezTo>
                    <a:pt x="210287" y="137431"/>
                    <a:pt x="223386" y="113660"/>
                    <a:pt x="223386" y="86758"/>
                  </a:cubicBezTo>
                  <a:cubicBezTo>
                    <a:pt x="223370" y="41781"/>
                    <a:pt x="186938" y="5341"/>
                    <a:pt x="141961" y="5341"/>
                  </a:cubicBezTo>
                  <a:cubicBezTo>
                    <a:pt x="96984" y="5349"/>
                    <a:pt x="60552" y="41789"/>
                    <a:pt x="60535" y="86758"/>
                  </a:cubicBezTo>
                  <a:cubicBezTo>
                    <a:pt x="60535" y="113660"/>
                    <a:pt x="73634" y="137431"/>
                    <a:pt x="93746" y="152261"/>
                  </a:cubicBezTo>
                  <a:cubicBezTo>
                    <a:pt x="42129" y="171760"/>
                    <a:pt x="5357" y="221498"/>
                    <a:pt x="5341" y="279955"/>
                  </a:cubicBezTo>
                  <a:close/>
                  <a:moveTo>
                    <a:pt x="101952" y="126759"/>
                  </a:moveTo>
                  <a:cubicBezTo>
                    <a:pt x="91684" y="116483"/>
                    <a:pt x="85375" y="102415"/>
                    <a:pt x="85375" y="86750"/>
                  </a:cubicBezTo>
                  <a:cubicBezTo>
                    <a:pt x="85375" y="71084"/>
                    <a:pt x="91684" y="57016"/>
                    <a:pt x="101952" y="46741"/>
                  </a:cubicBezTo>
                  <a:cubicBezTo>
                    <a:pt x="112219" y="36482"/>
                    <a:pt x="126287" y="30172"/>
                    <a:pt x="141961" y="30172"/>
                  </a:cubicBezTo>
                  <a:cubicBezTo>
                    <a:pt x="157626" y="30172"/>
                    <a:pt x="171694" y="36490"/>
                    <a:pt x="181970" y="46741"/>
                  </a:cubicBezTo>
                  <a:cubicBezTo>
                    <a:pt x="192228" y="57016"/>
                    <a:pt x="198546" y="71084"/>
                    <a:pt x="198546" y="86750"/>
                  </a:cubicBezTo>
                  <a:cubicBezTo>
                    <a:pt x="198546" y="102415"/>
                    <a:pt x="192228" y="116475"/>
                    <a:pt x="181970" y="126759"/>
                  </a:cubicBezTo>
                  <a:cubicBezTo>
                    <a:pt x="171694" y="137017"/>
                    <a:pt x="157626" y="143319"/>
                    <a:pt x="141961" y="143327"/>
                  </a:cubicBezTo>
                  <a:cubicBezTo>
                    <a:pt x="126295" y="143327"/>
                    <a:pt x="112227" y="137017"/>
                    <a:pt x="101952" y="126759"/>
                  </a:cubicBezTo>
                  <a:close/>
                  <a:moveTo>
                    <a:pt x="141961" y="168175"/>
                  </a:moveTo>
                  <a:cubicBezTo>
                    <a:pt x="172862" y="168183"/>
                    <a:pt x="200732" y="180670"/>
                    <a:pt x="221001" y="200914"/>
                  </a:cubicBezTo>
                  <a:cubicBezTo>
                    <a:pt x="238489" y="218426"/>
                    <a:pt x="250155" y="241627"/>
                    <a:pt x="253012" y="267535"/>
                  </a:cubicBezTo>
                  <a:lnTo>
                    <a:pt x="30909" y="267535"/>
                  </a:lnTo>
                  <a:cubicBezTo>
                    <a:pt x="33774" y="241627"/>
                    <a:pt x="45416" y="218426"/>
                    <a:pt x="62911" y="200914"/>
                  </a:cubicBezTo>
                  <a:cubicBezTo>
                    <a:pt x="83197" y="180661"/>
                    <a:pt x="111060" y="168183"/>
                    <a:pt x="141961" y="168175"/>
                  </a:cubicBezTo>
                  <a:close/>
                </a:path>
              </a:pathLst>
            </a:custGeom>
            <a:grpFill/>
            <a:ln w="8192" cap="flat">
              <a:noFill/>
              <a:prstDash val="solid"/>
              <a:miter/>
            </a:ln>
          </p:spPr>
          <p:txBody>
            <a:bodyPr rtlCol="0" anchor="ctr"/>
            <a:lstStyle/>
            <a:p>
              <a:pPr marL="0" marR="0" lvl="0" indent="0" algn="ctr" defTabSz="914400" rtl="0" fontAlgn="base" latinLnBrk="0" hangingPunct="0">
                <a:spcBef>
                  <a:spcPct val="0"/>
                </a:spcBef>
                <a:spcAft>
                  <a:spcPct val="0"/>
                </a:spcAft>
                <a:buClrTx/>
                <a:buSzTx/>
                <a:buFontTx/>
                <a:buNone/>
                <a:tabLst/>
                <a:defRPr/>
              </a:pPr>
              <a:endParaRPr kumimoji="0" lang="en-GB" sz="1400" b="1" i="0" u="none" strike="noStrike" kern="1200" cap="none" spc="0" normalizeH="0" baseline="0" noProof="0" dirty="0">
                <a:ln>
                  <a:noFill/>
                </a:ln>
                <a:solidFill>
                  <a:srgbClr val="333333"/>
                </a:solidFill>
                <a:effectLst/>
                <a:uLnTx/>
                <a:uFillTx/>
                <a:latin typeface="+mn-lt"/>
                <a:ea typeface="+mn-ea"/>
                <a:cs typeface="+mn-cs"/>
              </a:endParaRPr>
            </a:p>
          </p:txBody>
        </p:sp>
      </p:grpSp>
      <p:pic>
        <p:nvPicPr>
          <p:cNvPr id="212" name="Graphic 211">
            <a:extLst>
              <a:ext uri="{FF2B5EF4-FFF2-40B4-BE49-F238E27FC236}">
                <a16:creationId xmlns:a16="http://schemas.microsoft.com/office/drawing/2014/main" id="{D20876B1-9C14-433D-9B9D-7CF0FE97FD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25030" y="1812642"/>
            <a:ext cx="468000" cy="381333"/>
          </a:xfrm>
          <a:prstGeom prst="rect">
            <a:avLst/>
          </a:prstGeom>
        </p:spPr>
      </p:pic>
      <p:grpSp>
        <p:nvGrpSpPr>
          <p:cNvPr id="215" name="Group 214">
            <a:extLst>
              <a:ext uri="{FF2B5EF4-FFF2-40B4-BE49-F238E27FC236}">
                <a16:creationId xmlns:a16="http://schemas.microsoft.com/office/drawing/2014/main" id="{4F5ED029-E20F-4DAC-933A-188F1F232901}"/>
              </a:ext>
            </a:extLst>
          </p:cNvPr>
          <p:cNvGrpSpPr>
            <a:grpSpLocks noChangeAspect="1"/>
          </p:cNvGrpSpPr>
          <p:nvPr/>
        </p:nvGrpSpPr>
        <p:grpSpPr>
          <a:xfrm>
            <a:off x="6403991" y="1734643"/>
            <a:ext cx="468000" cy="470660"/>
            <a:chOff x="4019407" y="1018414"/>
            <a:chExt cx="900000" cy="900000"/>
          </a:xfrm>
          <a:solidFill>
            <a:schemeClr val="bg1">
              <a:lumMod val="50000"/>
            </a:schemeClr>
          </a:solidFill>
        </p:grpSpPr>
        <p:sp>
          <p:nvSpPr>
            <p:cNvPr id="216" name="Freeform: Shape 215">
              <a:extLst>
                <a:ext uri="{FF2B5EF4-FFF2-40B4-BE49-F238E27FC236}">
                  <a16:creationId xmlns:a16="http://schemas.microsoft.com/office/drawing/2014/main" id="{DFB59F5C-2E1B-4046-B8CA-DEA0BA8D0941}"/>
                </a:ext>
              </a:extLst>
            </p:cNvPr>
            <p:cNvSpPr/>
            <p:nvPr/>
          </p:nvSpPr>
          <p:spPr>
            <a:xfrm>
              <a:off x="4019407" y="1018414"/>
              <a:ext cx="900000" cy="900000"/>
            </a:xfrm>
            <a:custGeom>
              <a:avLst/>
              <a:gdLst>
                <a:gd name="connsiteX0" fmla="*/ 311701 w 621000"/>
                <a:gd name="connsiteY0" fmla="*/ 5341 h 621000"/>
                <a:gd name="connsiteX1" fmla="*/ 5341 w 621000"/>
                <a:gd name="connsiteY1" fmla="*/ 311701 h 621000"/>
                <a:gd name="connsiteX2" fmla="*/ 311701 w 621000"/>
                <a:gd name="connsiteY2" fmla="*/ 618061 h 621000"/>
                <a:gd name="connsiteX3" fmla="*/ 618061 w 621000"/>
                <a:gd name="connsiteY3" fmla="*/ 311701 h 621000"/>
                <a:gd name="connsiteX4" fmla="*/ 311701 w 621000"/>
                <a:gd name="connsiteY4" fmla="*/ 5341 h 621000"/>
                <a:gd name="connsiteX5" fmla="*/ 324121 w 621000"/>
                <a:gd name="connsiteY5" fmla="*/ 592906 h 621000"/>
                <a:gd name="connsiteX6" fmla="*/ 324121 w 621000"/>
                <a:gd name="connsiteY6" fmla="*/ 543541 h 621000"/>
                <a:gd name="connsiteX7" fmla="*/ 311701 w 621000"/>
                <a:gd name="connsiteY7" fmla="*/ 531121 h 621000"/>
                <a:gd name="connsiteX8" fmla="*/ 299281 w 621000"/>
                <a:gd name="connsiteY8" fmla="*/ 543541 h 621000"/>
                <a:gd name="connsiteX9" fmla="*/ 299281 w 621000"/>
                <a:gd name="connsiteY9" fmla="*/ 592906 h 621000"/>
                <a:gd name="connsiteX10" fmla="*/ 30495 w 621000"/>
                <a:gd name="connsiteY10" fmla="*/ 324121 h 621000"/>
                <a:gd name="connsiteX11" fmla="*/ 79861 w 621000"/>
                <a:gd name="connsiteY11" fmla="*/ 324121 h 621000"/>
                <a:gd name="connsiteX12" fmla="*/ 92281 w 621000"/>
                <a:gd name="connsiteY12" fmla="*/ 311701 h 621000"/>
                <a:gd name="connsiteX13" fmla="*/ 79861 w 621000"/>
                <a:gd name="connsiteY13" fmla="*/ 299281 h 621000"/>
                <a:gd name="connsiteX14" fmla="*/ 30495 w 621000"/>
                <a:gd name="connsiteY14" fmla="*/ 299281 h 621000"/>
                <a:gd name="connsiteX15" fmla="*/ 299281 w 621000"/>
                <a:gd name="connsiteY15" fmla="*/ 30495 h 621000"/>
                <a:gd name="connsiteX16" fmla="*/ 299281 w 621000"/>
                <a:gd name="connsiteY16" fmla="*/ 79861 h 621000"/>
                <a:gd name="connsiteX17" fmla="*/ 311701 w 621000"/>
                <a:gd name="connsiteY17" fmla="*/ 92281 h 621000"/>
                <a:gd name="connsiteX18" fmla="*/ 324121 w 621000"/>
                <a:gd name="connsiteY18" fmla="*/ 79861 h 621000"/>
                <a:gd name="connsiteX19" fmla="*/ 324121 w 621000"/>
                <a:gd name="connsiteY19" fmla="*/ 30495 h 621000"/>
                <a:gd name="connsiteX20" fmla="*/ 592906 w 621000"/>
                <a:gd name="connsiteY20" fmla="*/ 299281 h 621000"/>
                <a:gd name="connsiteX21" fmla="*/ 543541 w 621000"/>
                <a:gd name="connsiteY21" fmla="*/ 299281 h 621000"/>
                <a:gd name="connsiteX22" fmla="*/ 531121 w 621000"/>
                <a:gd name="connsiteY22" fmla="*/ 311701 h 621000"/>
                <a:gd name="connsiteX23" fmla="*/ 543541 w 621000"/>
                <a:gd name="connsiteY23" fmla="*/ 324121 h 621000"/>
                <a:gd name="connsiteX24" fmla="*/ 592906 w 621000"/>
                <a:gd name="connsiteY24" fmla="*/ 324121 h 621000"/>
                <a:gd name="connsiteX25" fmla="*/ 324121 w 621000"/>
                <a:gd name="connsiteY25" fmla="*/ 592906 h 6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1000" h="621000">
                  <a:moveTo>
                    <a:pt x="311701" y="5341"/>
                  </a:moveTo>
                  <a:cubicBezTo>
                    <a:pt x="142482" y="5341"/>
                    <a:pt x="5341" y="142507"/>
                    <a:pt x="5341" y="311701"/>
                  </a:cubicBezTo>
                  <a:cubicBezTo>
                    <a:pt x="5341" y="480894"/>
                    <a:pt x="142482" y="618061"/>
                    <a:pt x="311701" y="618061"/>
                  </a:cubicBezTo>
                  <a:cubicBezTo>
                    <a:pt x="480919" y="618061"/>
                    <a:pt x="618061" y="480894"/>
                    <a:pt x="618061" y="311701"/>
                  </a:cubicBezTo>
                  <a:cubicBezTo>
                    <a:pt x="618061" y="142507"/>
                    <a:pt x="480919" y="5341"/>
                    <a:pt x="311701" y="5341"/>
                  </a:cubicBezTo>
                  <a:close/>
                  <a:moveTo>
                    <a:pt x="324121" y="592906"/>
                  </a:moveTo>
                  <a:lnTo>
                    <a:pt x="324121" y="543541"/>
                  </a:lnTo>
                  <a:cubicBezTo>
                    <a:pt x="324121" y="536676"/>
                    <a:pt x="318556" y="531121"/>
                    <a:pt x="311701" y="531121"/>
                  </a:cubicBezTo>
                  <a:cubicBezTo>
                    <a:pt x="304845" y="531121"/>
                    <a:pt x="299281" y="536676"/>
                    <a:pt x="299281" y="543541"/>
                  </a:cubicBezTo>
                  <a:lnTo>
                    <a:pt x="299281" y="592906"/>
                  </a:lnTo>
                  <a:cubicBezTo>
                    <a:pt x="153909" y="586555"/>
                    <a:pt x="36846" y="469484"/>
                    <a:pt x="30495" y="324121"/>
                  </a:cubicBezTo>
                  <a:lnTo>
                    <a:pt x="79861" y="324121"/>
                  </a:lnTo>
                  <a:cubicBezTo>
                    <a:pt x="86716" y="324121"/>
                    <a:pt x="92281" y="318556"/>
                    <a:pt x="92281" y="311701"/>
                  </a:cubicBezTo>
                  <a:cubicBezTo>
                    <a:pt x="92281" y="304837"/>
                    <a:pt x="86716" y="299281"/>
                    <a:pt x="79861" y="299281"/>
                  </a:cubicBezTo>
                  <a:lnTo>
                    <a:pt x="30495" y="299281"/>
                  </a:lnTo>
                  <a:cubicBezTo>
                    <a:pt x="36846" y="153917"/>
                    <a:pt x="153909" y="36846"/>
                    <a:pt x="299281" y="30495"/>
                  </a:cubicBezTo>
                  <a:lnTo>
                    <a:pt x="299281" y="79861"/>
                  </a:lnTo>
                  <a:cubicBezTo>
                    <a:pt x="299281" y="86716"/>
                    <a:pt x="304845" y="92281"/>
                    <a:pt x="311701" y="92281"/>
                  </a:cubicBezTo>
                  <a:cubicBezTo>
                    <a:pt x="318556" y="92281"/>
                    <a:pt x="324121" y="86716"/>
                    <a:pt x="324121" y="79861"/>
                  </a:cubicBezTo>
                  <a:lnTo>
                    <a:pt x="324121" y="30495"/>
                  </a:lnTo>
                  <a:cubicBezTo>
                    <a:pt x="469493" y="36846"/>
                    <a:pt x="586555" y="153917"/>
                    <a:pt x="592906" y="299281"/>
                  </a:cubicBezTo>
                  <a:lnTo>
                    <a:pt x="543541" y="299281"/>
                  </a:lnTo>
                  <a:cubicBezTo>
                    <a:pt x="536685" y="299281"/>
                    <a:pt x="531121" y="304837"/>
                    <a:pt x="531121" y="311701"/>
                  </a:cubicBezTo>
                  <a:cubicBezTo>
                    <a:pt x="531121" y="318556"/>
                    <a:pt x="536685" y="324121"/>
                    <a:pt x="543541" y="324121"/>
                  </a:cubicBezTo>
                  <a:lnTo>
                    <a:pt x="592906" y="324121"/>
                  </a:lnTo>
                  <a:cubicBezTo>
                    <a:pt x="586555" y="469484"/>
                    <a:pt x="469493" y="586555"/>
                    <a:pt x="324121" y="592906"/>
                  </a:cubicBezTo>
                  <a:close/>
                </a:path>
              </a:pathLst>
            </a:custGeom>
            <a:grpFill/>
            <a:ln w="8192" cap="flat">
              <a:noFill/>
              <a:prstDash val="solid"/>
              <a:miter/>
            </a:ln>
          </p:spPr>
          <p:txBody>
            <a:bodyPr rtlCol="0" anchor="ctr"/>
            <a:lstStyle/>
            <a:p>
              <a:pPr marL="0" marR="0" lvl="0" indent="0" algn="ctr" defTabSz="914400" rtl="0" fontAlgn="base" latinLnBrk="0" hangingPunct="0">
                <a:spcBef>
                  <a:spcPct val="0"/>
                </a:spcBef>
                <a:spcAft>
                  <a:spcPct val="0"/>
                </a:spcAft>
                <a:buClrTx/>
                <a:buSzTx/>
                <a:buFontTx/>
                <a:buNone/>
                <a:tabLst/>
                <a:defRPr/>
              </a:pPr>
              <a:endParaRPr kumimoji="0" lang="en-GB" sz="1400" b="1" i="0" u="none" strike="noStrike" kern="1200" cap="none" spc="0" normalizeH="0" baseline="0" noProof="0" dirty="0">
                <a:ln>
                  <a:noFill/>
                </a:ln>
                <a:solidFill>
                  <a:srgbClr val="333333"/>
                </a:solidFill>
                <a:effectLst/>
                <a:uLnTx/>
                <a:uFillTx/>
                <a:latin typeface="+mn-lt"/>
                <a:ea typeface="+mn-ea"/>
                <a:cs typeface="+mn-cs"/>
              </a:endParaRPr>
            </a:p>
          </p:txBody>
        </p:sp>
        <p:sp>
          <p:nvSpPr>
            <p:cNvPr id="217" name="Freeform: Shape 216">
              <a:extLst>
                <a:ext uri="{FF2B5EF4-FFF2-40B4-BE49-F238E27FC236}">
                  <a16:creationId xmlns:a16="http://schemas.microsoft.com/office/drawing/2014/main" id="{D4F07CC3-9AF0-4B76-BEFB-20BF4B6605BF}"/>
                </a:ext>
              </a:extLst>
            </p:cNvPr>
            <p:cNvSpPr/>
            <p:nvPr/>
          </p:nvSpPr>
          <p:spPr>
            <a:xfrm>
              <a:off x="4215208" y="1212298"/>
              <a:ext cx="504000" cy="504000"/>
            </a:xfrm>
            <a:custGeom>
              <a:avLst/>
              <a:gdLst>
                <a:gd name="connsiteX0" fmla="*/ 337893 w 347760"/>
                <a:gd name="connsiteY0" fmla="*/ 5341 h 347760"/>
                <a:gd name="connsiteX1" fmla="*/ 327766 w 347760"/>
                <a:gd name="connsiteY1" fmla="*/ 7469 h 347760"/>
                <a:gd name="connsiteX2" fmla="*/ 126264 w 347760"/>
                <a:gd name="connsiteY2" fmla="*/ 83595 h 347760"/>
                <a:gd name="connsiteX3" fmla="*/ 83589 w 347760"/>
                <a:gd name="connsiteY3" fmla="*/ 126278 h 347760"/>
                <a:gd name="connsiteX4" fmla="*/ 7471 w 347760"/>
                <a:gd name="connsiteY4" fmla="*/ 327780 h 347760"/>
                <a:gd name="connsiteX5" fmla="*/ 16620 w 347760"/>
                <a:gd name="connsiteY5" fmla="*/ 349184 h 347760"/>
                <a:gd name="connsiteX6" fmla="*/ 26747 w 347760"/>
                <a:gd name="connsiteY6" fmla="*/ 347056 h 347760"/>
                <a:gd name="connsiteX7" fmla="*/ 228249 w 347760"/>
                <a:gd name="connsiteY7" fmla="*/ 270930 h 347760"/>
                <a:gd name="connsiteX8" fmla="*/ 270924 w 347760"/>
                <a:gd name="connsiteY8" fmla="*/ 228246 h 347760"/>
                <a:gd name="connsiteX9" fmla="*/ 347042 w 347760"/>
                <a:gd name="connsiteY9" fmla="*/ 26744 h 347760"/>
                <a:gd name="connsiteX10" fmla="*/ 337893 w 347760"/>
                <a:gd name="connsiteY10" fmla="*/ 5341 h 347760"/>
                <a:gd name="connsiteX11" fmla="*/ 38438 w 347760"/>
                <a:gd name="connsiteY11" fmla="*/ 316089 h 347760"/>
                <a:gd name="connsiteX12" fmla="*/ 106831 w 347760"/>
                <a:gd name="connsiteY12" fmla="*/ 135055 h 347760"/>
                <a:gd name="connsiteX13" fmla="*/ 110582 w 347760"/>
                <a:gd name="connsiteY13" fmla="*/ 128158 h 347760"/>
                <a:gd name="connsiteX14" fmla="*/ 134321 w 347760"/>
                <a:gd name="connsiteY14" fmla="*/ 151905 h 347760"/>
                <a:gd name="connsiteX15" fmla="*/ 126918 w 347760"/>
                <a:gd name="connsiteY15" fmla="*/ 177921 h 347760"/>
                <a:gd name="connsiteX16" fmla="*/ 176607 w 347760"/>
                <a:gd name="connsiteY16" fmla="*/ 227601 h 347760"/>
                <a:gd name="connsiteX17" fmla="*/ 202614 w 347760"/>
                <a:gd name="connsiteY17" fmla="*/ 220190 h 347760"/>
                <a:gd name="connsiteX18" fmla="*/ 226369 w 347760"/>
                <a:gd name="connsiteY18" fmla="*/ 243945 h 347760"/>
                <a:gd name="connsiteX19" fmla="*/ 219472 w 347760"/>
                <a:gd name="connsiteY19" fmla="*/ 247696 h 347760"/>
                <a:gd name="connsiteX20" fmla="*/ 38438 w 347760"/>
                <a:gd name="connsiteY20" fmla="*/ 316089 h 347760"/>
                <a:gd name="connsiteX21" fmla="*/ 176607 w 347760"/>
                <a:gd name="connsiteY21" fmla="*/ 202761 h 347760"/>
                <a:gd name="connsiteX22" fmla="*/ 151758 w 347760"/>
                <a:gd name="connsiteY22" fmla="*/ 177921 h 347760"/>
                <a:gd name="connsiteX23" fmla="*/ 176607 w 347760"/>
                <a:gd name="connsiteY23" fmla="*/ 153081 h 347760"/>
                <a:gd name="connsiteX24" fmla="*/ 201438 w 347760"/>
                <a:gd name="connsiteY24" fmla="*/ 177921 h 347760"/>
                <a:gd name="connsiteX25" fmla="*/ 176607 w 347760"/>
                <a:gd name="connsiteY25" fmla="*/ 202761 h 347760"/>
                <a:gd name="connsiteX26" fmla="*/ 247690 w 347760"/>
                <a:gd name="connsiteY26" fmla="*/ 219470 h 347760"/>
                <a:gd name="connsiteX27" fmla="*/ 243931 w 347760"/>
                <a:gd name="connsiteY27" fmla="*/ 226375 h 347760"/>
                <a:gd name="connsiteX28" fmla="*/ 219861 w 347760"/>
                <a:gd name="connsiteY28" fmla="*/ 202297 h 347760"/>
                <a:gd name="connsiteX29" fmla="*/ 226278 w 347760"/>
                <a:gd name="connsiteY29" fmla="*/ 177921 h 347760"/>
                <a:gd name="connsiteX30" fmla="*/ 176607 w 347760"/>
                <a:gd name="connsiteY30" fmla="*/ 128241 h 347760"/>
                <a:gd name="connsiteX31" fmla="*/ 152214 w 347760"/>
                <a:gd name="connsiteY31" fmla="*/ 134658 h 347760"/>
                <a:gd name="connsiteX32" fmla="*/ 128152 w 347760"/>
                <a:gd name="connsiteY32" fmla="*/ 110588 h 347760"/>
                <a:gd name="connsiteX33" fmla="*/ 135058 w 347760"/>
                <a:gd name="connsiteY33" fmla="*/ 106829 h 347760"/>
                <a:gd name="connsiteX34" fmla="*/ 316083 w 347760"/>
                <a:gd name="connsiteY34" fmla="*/ 38436 h 347760"/>
                <a:gd name="connsiteX35" fmla="*/ 247690 w 347760"/>
                <a:gd name="connsiteY35" fmla="*/ 219470 h 34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47760" h="347760">
                  <a:moveTo>
                    <a:pt x="337893" y="5341"/>
                  </a:moveTo>
                  <a:cubicBezTo>
                    <a:pt x="334995" y="5341"/>
                    <a:pt x="331583" y="6028"/>
                    <a:pt x="327766" y="7469"/>
                  </a:cubicBezTo>
                  <a:lnTo>
                    <a:pt x="126264" y="83595"/>
                  </a:lnTo>
                  <a:cubicBezTo>
                    <a:pt x="109224" y="90028"/>
                    <a:pt x="90023" y="109246"/>
                    <a:pt x="83589" y="126278"/>
                  </a:cubicBezTo>
                  <a:lnTo>
                    <a:pt x="7471" y="327780"/>
                  </a:lnTo>
                  <a:cubicBezTo>
                    <a:pt x="2470" y="341004"/>
                    <a:pt x="6577" y="349184"/>
                    <a:pt x="16620" y="349184"/>
                  </a:cubicBezTo>
                  <a:cubicBezTo>
                    <a:pt x="19518" y="349184"/>
                    <a:pt x="22930" y="348497"/>
                    <a:pt x="26747" y="347056"/>
                  </a:cubicBezTo>
                  <a:lnTo>
                    <a:pt x="228249" y="270930"/>
                  </a:lnTo>
                  <a:cubicBezTo>
                    <a:pt x="245289" y="264496"/>
                    <a:pt x="264491" y="245278"/>
                    <a:pt x="270924" y="228246"/>
                  </a:cubicBezTo>
                  <a:lnTo>
                    <a:pt x="347042" y="26744"/>
                  </a:lnTo>
                  <a:cubicBezTo>
                    <a:pt x="352043" y="13521"/>
                    <a:pt x="347945" y="5341"/>
                    <a:pt x="337893" y="5341"/>
                  </a:cubicBezTo>
                  <a:close/>
                  <a:moveTo>
                    <a:pt x="38438" y="316089"/>
                  </a:moveTo>
                  <a:lnTo>
                    <a:pt x="106831" y="135055"/>
                  </a:lnTo>
                  <a:cubicBezTo>
                    <a:pt x="107659" y="132877"/>
                    <a:pt x="109000" y="130534"/>
                    <a:pt x="110582" y="128158"/>
                  </a:cubicBezTo>
                  <a:lnTo>
                    <a:pt x="134321" y="151905"/>
                  </a:lnTo>
                  <a:cubicBezTo>
                    <a:pt x="129659" y="159473"/>
                    <a:pt x="126918" y="168366"/>
                    <a:pt x="126918" y="177921"/>
                  </a:cubicBezTo>
                  <a:cubicBezTo>
                    <a:pt x="126918" y="205361"/>
                    <a:pt x="149158" y="227601"/>
                    <a:pt x="176607" y="227601"/>
                  </a:cubicBezTo>
                  <a:cubicBezTo>
                    <a:pt x="186153" y="227601"/>
                    <a:pt x="195046" y="224860"/>
                    <a:pt x="202614" y="220190"/>
                  </a:cubicBezTo>
                  <a:lnTo>
                    <a:pt x="226369" y="243945"/>
                  </a:lnTo>
                  <a:cubicBezTo>
                    <a:pt x="224001" y="245527"/>
                    <a:pt x="221650" y="246876"/>
                    <a:pt x="219472" y="247696"/>
                  </a:cubicBezTo>
                  <a:lnTo>
                    <a:pt x="38438" y="316089"/>
                  </a:lnTo>
                  <a:close/>
                  <a:moveTo>
                    <a:pt x="176607" y="202761"/>
                  </a:moveTo>
                  <a:cubicBezTo>
                    <a:pt x="162903" y="202761"/>
                    <a:pt x="151758" y="191616"/>
                    <a:pt x="151758" y="177921"/>
                  </a:cubicBezTo>
                  <a:cubicBezTo>
                    <a:pt x="151758" y="164226"/>
                    <a:pt x="162903" y="153081"/>
                    <a:pt x="176607" y="153081"/>
                  </a:cubicBezTo>
                  <a:cubicBezTo>
                    <a:pt x="190293" y="153081"/>
                    <a:pt x="201438" y="164226"/>
                    <a:pt x="201438" y="177921"/>
                  </a:cubicBezTo>
                  <a:cubicBezTo>
                    <a:pt x="201438" y="191616"/>
                    <a:pt x="190293" y="202761"/>
                    <a:pt x="176607" y="202761"/>
                  </a:cubicBezTo>
                  <a:close/>
                  <a:moveTo>
                    <a:pt x="247690" y="219470"/>
                  </a:moveTo>
                  <a:cubicBezTo>
                    <a:pt x="246862" y="221647"/>
                    <a:pt x="245521" y="223999"/>
                    <a:pt x="243931" y="226375"/>
                  </a:cubicBezTo>
                  <a:lnTo>
                    <a:pt x="219861" y="202297"/>
                  </a:lnTo>
                  <a:cubicBezTo>
                    <a:pt x="223927" y="195093"/>
                    <a:pt x="226278" y="186789"/>
                    <a:pt x="226278" y="177921"/>
                  </a:cubicBezTo>
                  <a:cubicBezTo>
                    <a:pt x="226278" y="150481"/>
                    <a:pt x="204038" y="128241"/>
                    <a:pt x="176607" y="128241"/>
                  </a:cubicBezTo>
                  <a:cubicBezTo>
                    <a:pt x="167739" y="128241"/>
                    <a:pt x="159426" y="130592"/>
                    <a:pt x="152214" y="134658"/>
                  </a:cubicBezTo>
                  <a:lnTo>
                    <a:pt x="128152" y="110588"/>
                  </a:lnTo>
                  <a:cubicBezTo>
                    <a:pt x="130528" y="108998"/>
                    <a:pt x="132872" y="107657"/>
                    <a:pt x="135058" y="106829"/>
                  </a:cubicBezTo>
                  <a:lnTo>
                    <a:pt x="316083" y="38436"/>
                  </a:lnTo>
                  <a:lnTo>
                    <a:pt x="247690" y="219470"/>
                  </a:lnTo>
                  <a:close/>
                </a:path>
              </a:pathLst>
            </a:custGeom>
            <a:grpFill/>
            <a:ln w="8192" cap="flat">
              <a:noFill/>
              <a:prstDash val="solid"/>
              <a:miter/>
            </a:ln>
          </p:spPr>
          <p:txBody>
            <a:bodyPr rtlCol="0" anchor="ctr"/>
            <a:lstStyle/>
            <a:p>
              <a:pPr marL="0" marR="0" lvl="0" indent="0" algn="ctr" defTabSz="914400" rtl="0" fontAlgn="base" latinLnBrk="0" hangingPunct="0">
                <a:spcBef>
                  <a:spcPct val="0"/>
                </a:spcBef>
                <a:spcAft>
                  <a:spcPct val="0"/>
                </a:spcAft>
                <a:buClrTx/>
                <a:buSzTx/>
                <a:buFontTx/>
                <a:buNone/>
                <a:tabLst/>
                <a:defRPr/>
              </a:pPr>
              <a:endParaRPr kumimoji="0" lang="en-GB" sz="1400" b="1" i="0" u="none" strike="noStrike" kern="1200" cap="none" spc="0" normalizeH="0" baseline="0" noProof="0" dirty="0">
                <a:ln>
                  <a:noFill/>
                </a:ln>
                <a:solidFill>
                  <a:srgbClr val="333333"/>
                </a:solidFill>
                <a:effectLst/>
                <a:uLnTx/>
                <a:uFillTx/>
                <a:latin typeface="+mn-lt"/>
                <a:ea typeface="+mn-ea"/>
                <a:cs typeface="+mn-cs"/>
              </a:endParaRPr>
            </a:p>
          </p:txBody>
        </p:sp>
      </p:grpSp>
      <p:sp>
        <p:nvSpPr>
          <p:cNvPr id="218" name="Graphic 7">
            <a:extLst>
              <a:ext uri="{FF2B5EF4-FFF2-40B4-BE49-F238E27FC236}">
                <a16:creationId xmlns:a16="http://schemas.microsoft.com/office/drawing/2014/main" id="{F8145B98-A338-4F9A-BCCD-68310C0ED634}"/>
              </a:ext>
            </a:extLst>
          </p:cNvPr>
          <p:cNvSpPr>
            <a:spLocks noChangeAspect="1"/>
          </p:cNvSpPr>
          <p:nvPr/>
        </p:nvSpPr>
        <p:spPr>
          <a:xfrm>
            <a:off x="7359066" y="2426115"/>
            <a:ext cx="468000" cy="401143"/>
          </a:xfrm>
          <a:custGeom>
            <a:avLst/>
            <a:gdLst>
              <a:gd name="connsiteX0" fmla="*/ 717421 w 753480"/>
              <a:gd name="connsiteY0" fmla="*/ 377941 h 645840"/>
              <a:gd name="connsiteX1" fmla="*/ 589081 w 753480"/>
              <a:gd name="connsiteY1" fmla="*/ 377941 h 645840"/>
              <a:gd name="connsiteX2" fmla="*/ 589081 w 753480"/>
              <a:gd name="connsiteY2" fmla="*/ 336541 h 645840"/>
              <a:gd name="connsiteX3" fmla="*/ 568381 w 753480"/>
              <a:gd name="connsiteY3" fmla="*/ 315841 h 645840"/>
              <a:gd name="connsiteX4" fmla="*/ 390361 w 753480"/>
              <a:gd name="connsiteY4" fmla="*/ 315841 h 645840"/>
              <a:gd name="connsiteX5" fmla="*/ 390361 w 753480"/>
              <a:gd name="connsiteY5" fmla="*/ 278581 h 645840"/>
              <a:gd name="connsiteX6" fmla="*/ 535261 w 753480"/>
              <a:gd name="connsiteY6" fmla="*/ 278581 h 645840"/>
              <a:gd name="connsiteX7" fmla="*/ 568381 w 753480"/>
              <a:gd name="connsiteY7" fmla="*/ 245461 h 645840"/>
              <a:gd name="connsiteX8" fmla="*/ 568381 w 753480"/>
              <a:gd name="connsiteY8" fmla="*/ 38461 h 645840"/>
              <a:gd name="connsiteX9" fmla="*/ 535261 w 753480"/>
              <a:gd name="connsiteY9" fmla="*/ 5341 h 645840"/>
              <a:gd name="connsiteX10" fmla="*/ 220621 w 753480"/>
              <a:gd name="connsiteY10" fmla="*/ 5341 h 645840"/>
              <a:gd name="connsiteX11" fmla="*/ 187501 w 753480"/>
              <a:gd name="connsiteY11" fmla="*/ 38461 h 645840"/>
              <a:gd name="connsiteX12" fmla="*/ 187501 w 753480"/>
              <a:gd name="connsiteY12" fmla="*/ 245461 h 645840"/>
              <a:gd name="connsiteX13" fmla="*/ 220621 w 753480"/>
              <a:gd name="connsiteY13" fmla="*/ 278581 h 645840"/>
              <a:gd name="connsiteX14" fmla="*/ 365521 w 753480"/>
              <a:gd name="connsiteY14" fmla="*/ 278581 h 645840"/>
              <a:gd name="connsiteX15" fmla="*/ 365521 w 753480"/>
              <a:gd name="connsiteY15" fmla="*/ 315841 h 645840"/>
              <a:gd name="connsiteX16" fmla="*/ 187501 w 753480"/>
              <a:gd name="connsiteY16" fmla="*/ 315841 h 645840"/>
              <a:gd name="connsiteX17" fmla="*/ 166801 w 753480"/>
              <a:gd name="connsiteY17" fmla="*/ 336541 h 645840"/>
              <a:gd name="connsiteX18" fmla="*/ 166801 w 753480"/>
              <a:gd name="connsiteY18" fmla="*/ 377941 h 645840"/>
              <a:gd name="connsiteX19" fmla="*/ 38461 w 753480"/>
              <a:gd name="connsiteY19" fmla="*/ 377941 h 645840"/>
              <a:gd name="connsiteX20" fmla="*/ 5341 w 753480"/>
              <a:gd name="connsiteY20" fmla="*/ 411061 h 645840"/>
              <a:gd name="connsiteX21" fmla="*/ 5341 w 753480"/>
              <a:gd name="connsiteY21" fmla="*/ 609781 h 645840"/>
              <a:gd name="connsiteX22" fmla="*/ 38461 w 753480"/>
              <a:gd name="connsiteY22" fmla="*/ 642901 h 645840"/>
              <a:gd name="connsiteX23" fmla="*/ 319981 w 753480"/>
              <a:gd name="connsiteY23" fmla="*/ 642901 h 645840"/>
              <a:gd name="connsiteX24" fmla="*/ 353101 w 753480"/>
              <a:gd name="connsiteY24" fmla="*/ 609781 h 645840"/>
              <a:gd name="connsiteX25" fmla="*/ 353101 w 753480"/>
              <a:gd name="connsiteY25" fmla="*/ 411061 h 645840"/>
              <a:gd name="connsiteX26" fmla="*/ 319981 w 753480"/>
              <a:gd name="connsiteY26" fmla="*/ 377941 h 645840"/>
              <a:gd name="connsiteX27" fmla="*/ 191641 w 753480"/>
              <a:gd name="connsiteY27" fmla="*/ 377941 h 645840"/>
              <a:gd name="connsiteX28" fmla="*/ 191641 w 753480"/>
              <a:gd name="connsiteY28" fmla="*/ 340681 h 645840"/>
              <a:gd name="connsiteX29" fmla="*/ 564241 w 753480"/>
              <a:gd name="connsiteY29" fmla="*/ 340681 h 645840"/>
              <a:gd name="connsiteX30" fmla="*/ 564241 w 753480"/>
              <a:gd name="connsiteY30" fmla="*/ 377941 h 645840"/>
              <a:gd name="connsiteX31" fmla="*/ 435901 w 753480"/>
              <a:gd name="connsiteY31" fmla="*/ 377941 h 645840"/>
              <a:gd name="connsiteX32" fmla="*/ 402781 w 753480"/>
              <a:gd name="connsiteY32" fmla="*/ 411061 h 645840"/>
              <a:gd name="connsiteX33" fmla="*/ 402781 w 753480"/>
              <a:gd name="connsiteY33" fmla="*/ 609781 h 645840"/>
              <a:gd name="connsiteX34" fmla="*/ 435901 w 753480"/>
              <a:gd name="connsiteY34" fmla="*/ 642901 h 645840"/>
              <a:gd name="connsiteX35" fmla="*/ 717421 w 753480"/>
              <a:gd name="connsiteY35" fmla="*/ 642901 h 645840"/>
              <a:gd name="connsiteX36" fmla="*/ 750541 w 753480"/>
              <a:gd name="connsiteY36" fmla="*/ 609781 h 645840"/>
              <a:gd name="connsiteX37" fmla="*/ 750541 w 753480"/>
              <a:gd name="connsiteY37" fmla="*/ 411061 h 645840"/>
              <a:gd name="connsiteX38" fmla="*/ 717421 w 753480"/>
              <a:gd name="connsiteY38" fmla="*/ 377941 h 645840"/>
              <a:gd name="connsiteX39" fmla="*/ 328261 w 753480"/>
              <a:gd name="connsiteY39" fmla="*/ 609781 h 645840"/>
              <a:gd name="connsiteX40" fmla="*/ 319981 w 753480"/>
              <a:gd name="connsiteY40" fmla="*/ 618061 h 645840"/>
              <a:gd name="connsiteX41" fmla="*/ 38461 w 753480"/>
              <a:gd name="connsiteY41" fmla="*/ 618061 h 645840"/>
              <a:gd name="connsiteX42" fmla="*/ 30181 w 753480"/>
              <a:gd name="connsiteY42" fmla="*/ 609781 h 645840"/>
              <a:gd name="connsiteX43" fmla="*/ 30181 w 753480"/>
              <a:gd name="connsiteY43" fmla="*/ 460923 h 645840"/>
              <a:gd name="connsiteX44" fmla="*/ 328261 w 753480"/>
              <a:gd name="connsiteY44" fmla="*/ 460923 h 645840"/>
              <a:gd name="connsiteX45" fmla="*/ 328261 w 753480"/>
              <a:gd name="connsiteY45" fmla="*/ 609781 h 645840"/>
              <a:gd name="connsiteX46" fmla="*/ 319981 w 753480"/>
              <a:gd name="connsiteY46" fmla="*/ 402781 h 645840"/>
              <a:gd name="connsiteX47" fmla="*/ 328261 w 753480"/>
              <a:gd name="connsiteY47" fmla="*/ 411061 h 645840"/>
              <a:gd name="connsiteX48" fmla="*/ 328261 w 753480"/>
              <a:gd name="connsiteY48" fmla="*/ 436083 h 645840"/>
              <a:gd name="connsiteX49" fmla="*/ 30181 w 753480"/>
              <a:gd name="connsiteY49" fmla="*/ 436083 h 645840"/>
              <a:gd name="connsiteX50" fmla="*/ 30181 w 753480"/>
              <a:gd name="connsiteY50" fmla="*/ 411061 h 645840"/>
              <a:gd name="connsiteX51" fmla="*/ 38461 w 753480"/>
              <a:gd name="connsiteY51" fmla="*/ 402781 h 645840"/>
              <a:gd name="connsiteX52" fmla="*/ 319981 w 753480"/>
              <a:gd name="connsiteY52" fmla="*/ 402781 h 645840"/>
              <a:gd name="connsiteX53" fmla="*/ 220621 w 753480"/>
              <a:gd name="connsiteY53" fmla="*/ 30181 h 645840"/>
              <a:gd name="connsiteX54" fmla="*/ 535261 w 753480"/>
              <a:gd name="connsiteY54" fmla="*/ 30181 h 645840"/>
              <a:gd name="connsiteX55" fmla="*/ 543541 w 753480"/>
              <a:gd name="connsiteY55" fmla="*/ 38461 h 645840"/>
              <a:gd name="connsiteX56" fmla="*/ 543541 w 753480"/>
              <a:gd name="connsiteY56" fmla="*/ 63301 h 645840"/>
              <a:gd name="connsiteX57" fmla="*/ 212341 w 753480"/>
              <a:gd name="connsiteY57" fmla="*/ 63301 h 645840"/>
              <a:gd name="connsiteX58" fmla="*/ 212341 w 753480"/>
              <a:gd name="connsiteY58" fmla="*/ 38461 h 645840"/>
              <a:gd name="connsiteX59" fmla="*/ 220621 w 753480"/>
              <a:gd name="connsiteY59" fmla="*/ 30181 h 645840"/>
              <a:gd name="connsiteX60" fmla="*/ 220621 w 753480"/>
              <a:gd name="connsiteY60" fmla="*/ 253741 h 645840"/>
              <a:gd name="connsiteX61" fmla="*/ 212341 w 753480"/>
              <a:gd name="connsiteY61" fmla="*/ 245461 h 645840"/>
              <a:gd name="connsiteX62" fmla="*/ 212341 w 753480"/>
              <a:gd name="connsiteY62" fmla="*/ 88141 h 645840"/>
              <a:gd name="connsiteX63" fmla="*/ 543541 w 753480"/>
              <a:gd name="connsiteY63" fmla="*/ 88141 h 645840"/>
              <a:gd name="connsiteX64" fmla="*/ 543541 w 753480"/>
              <a:gd name="connsiteY64" fmla="*/ 245461 h 645840"/>
              <a:gd name="connsiteX65" fmla="*/ 535261 w 753480"/>
              <a:gd name="connsiteY65" fmla="*/ 253741 h 645840"/>
              <a:gd name="connsiteX66" fmla="*/ 220621 w 753480"/>
              <a:gd name="connsiteY66" fmla="*/ 253741 h 645840"/>
              <a:gd name="connsiteX67" fmla="*/ 725701 w 753480"/>
              <a:gd name="connsiteY67" fmla="*/ 609781 h 645840"/>
              <a:gd name="connsiteX68" fmla="*/ 717421 w 753480"/>
              <a:gd name="connsiteY68" fmla="*/ 618061 h 645840"/>
              <a:gd name="connsiteX69" fmla="*/ 435901 w 753480"/>
              <a:gd name="connsiteY69" fmla="*/ 618061 h 645840"/>
              <a:gd name="connsiteX70" fmla="*/ 427621 w 753480"/>
              <a:gd name="connsiteY70" fmla="*/ 609781 h 645840"/>
              <a:gd name="connsiteX71" fmla="*/ 427621 w 753480"/>
              <a:gd name="connsiteY71" fmla="*/ 460923 h 645840"/>
              <a:gd name="connsiteX72" fmla="*/ 725701 w 753480"/>
              <a:gd name="connsiteY72" fmla="*/ 460923 h 645840"/>
              <a:gd name="connsiteX73" fmla="*/ 725701 w 753480"/>
              <a:gd name="connsiteY73" fmla="*/ 609781 h 645840"/>
              <a:gd name="connsiteX74" fmla="*/ 725701 w 753480"/>
              <a:gd name="connsiteY74" fmla="*/ 436083 h 645840"/>
              <a:gd name="connsiteX75" fmla="*/ 427621 w 753480"/>
              <a:gd name="connsiteY75" fmla="*/ 436083 h 645840"/>
              <a:gd name="connsiteX76" fmla="*/ 427621 w 753480"/>
              <a:gd name="connsiteY76" fmla="*/ 411061 h 645840"/>
              <a:gd name="connsiteX77" fmla="*/ 435901 w 753480"/>
              <a:gd name="connsiteY77" fmla="*/ 402781 h 645840"/>
              <a:gd name="connsiteX78" fmla="*/ 717421 w 753480"/>
              <a:gd name="connsiteY78" fmla="*/ 402781 h 645840"/>
              <a:gd name="connsiteX79" fmla="*/ 725701 w 753480"/>
              <a:gd name="connsiteY79" fmla="*/ 411061 h 645840"/>
              <a:gd name="connsiteX80" fmla="*/ 725701 w 753480"/>
              <a:gd name="connsiteY80" fmla="*/ 436083 h 64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753480" h="645840">
                <a:moveTo>
                  <a:pt x="717421" y="377941"/>
                </a:moveTo>
                <a:lnTo>
                  <a:pt x="589081" y="377941"/>
                </a:lnTo>
                <a:lnTo>
                  <a:pt x="589081" y="336541"/>
                </a:lnTo>
                <a:cubicBezTo>
                  <a:pt x="589031" y="325065"/>
                  <a:pt x="579848" y="315890"/>
                  <a:pt x="568381" y="315841"/>
                </a:cubicBezTo>
                <a:lnTo>
                  <a:pt x="390361" y="315841"/>
                </a:lnTo>
                <a:lnTo>
                  <a:pt x="390361" y="278581"/>
                </a:lnTo>
                <a:lnTo>
                  <a:pt x="535261" y="278581"/>
                </a:lnTo>
                <a:cubicBezTo>
                  <a:pt x="553468" y="278581"/>
                  <a:pt x="568381" y="263677"/>
                  <a:pt x="568381" y="245461"/>
                </a:cubicBezTo>
                <a:lnTo>
                  <a:pt x="568381" y="38461"/>
                </a:lnTo>
                <a:cubicBezTo>
                  <a:pt x="568381" y="20245"/>
                  <a:pt x="553468" y="5341"/>
                  <a:pt x="535261" y="5341"/>
                </a:cubicBezTo>
                <a:lnTo>
                  <a:pt x="220621" y="5341"/>
                </a:lnTo>
                <a:cubicBezTo>
                  <a:pt x="202405" y="5341"/>
                  <a:pt x="187501" y="20245"/>
                  <a:pt x="187501" y="38461"/>
                </a:cubicBezTo>
                <a:lnTo>
                  <a:pt x="187501" y="245461"/>
                </a:lnTo>
                <a:cubicBezTo>
                  <a:pt x="187501" y="263677"/>
                  <a:pt x="202405" y="278581"/>
                  <a:pt x="220621" y="278581"/>
                </a:cubicBezTo>
                <a:lnTo>
                  <a:pt x="365521" y="278581"/>
                </a:lnTo>
                <a:lnTo>
                  <a:pt x="365521" y="315841"/>
                </a:lnTo>
                <a:lnTo>
                  <a:pt x="187501" y="315841"/>
                </a:lnTo>
                <a:cubicBezTo>
                  <a:pt x="176025" y="315890"/>
                  <a:pt x="166850" y="325065"/>
                  <a:pt x="166801" y="336541"/>
                </a:cubicBezTo>
                <a:lnTo>
                  <a:pt x="166801" y="377941"/>
                </a:lnTo>
                <a:lnTo>
                  <a:pt x="38461" y="377941"/>
                </a:lnTo>
                <a:cubicBezTo>
                  <a:pt x="20245" y="377941"/>
                  <a:pt x="5341" y="392845"/>
                  <a:pt x="5341" y="411061"/>
                </a:cubicBezTo>
                <a:lnTo>
                  <a:pt x="5341" y="609781"/>
                </a:lnTo>
                <a:cubicBezTo>
                  <a:pt x="5341" y="627997"/>
                  <a:pt x="20245" y="642901"/>
                  <a:pt x="38461" y="642901"/>
                </a:cubicBezTo>
                <a:lnTo>
                  <a:pt x="319981" y="642901"/>
                </a:lnTo>
                <a:cubicBezTo>
                  <a:pt x="338188" y="642901"/>
                  <a:pt x="353101" y="627997"/>
                  <a:pt x="353101" y="609781"/>
                </a:cubicBezTo>
                <a:lnTo>
                  <a:pt x="353101" y="411061"/>
                </a:lnTo>
                <a:cubicBezTo>
                  <a:pt x="353101" y="392845"/>
                  <a:pt x="338188" y="377941"/>
                  <a:pt x="319981" y="377941"/>
                </a:cubicBezTo>
                <a:lnTo>
                  <a:pt x="191641" y="377941"/>
                </a:lnTo>
                <a:lnTo>
                  <a:pt x="191641" y="340681"/>
                </a:lnTo>
                <a:lnTo>
                  <a:pt x="564241" y="340681"/>
                </a:lnTo>
                <a:lnTo>
                  <a:pt x="564241" y="377941"/>
                </a:lnTo>
                <a:lnTo>
                  <a:pt x="435901" y="377941"/>
                </a:lnTo>
                <a:cubicBezTo>
                  <a:pt x="417685" y="377941"/>
                  <a:pt x="402781" y="392845"/>
                  <a:pt x="402781" y="411061"/>
                </a:cubicBezTo>
                <a:lnTo>
                  <a:pt x="402781" y="609781"/>
                </a:lnTo>
                <a:cubicBezTo>
                  <a:pt x="402781" y="627997"/>
                  <a:pt x="417685" y="642901"/>
                  <a:pt x="435901" y="642901"/>
                </a:cubicBezTo>
                <a:lnTo>
                  <a:pt x="717421" y="642901"/>
                </a:lnTo>
                <a:cubicBezTo>
                  <a:pt x="735628" y="642901"/>
                  <a:pt x="750541" y="627997"/>
                  <a:pt x="750541" y="609781"/>
                </a:cubicBezTo>
                <a:lnTo>
                  <a:pt x="750541" y="411061"/>
                </a:lnTo>
                <a:cubicBezTo>
                  <a:pt x="750541" y="392845"/>
                  <a:pt x="735628" y="377941"/>
                  <a:pt x="717421" y="377941"/>
                </a:cubicBezTo>
                <a:close/>
                <a:moveTo>
                  <a:pt x="328261" y="609781"/>
                </a:moveTo>
                <a:cubicBezTo>
                  <a:pt x="328261" y="614268"/>
                  <a:pt x="324477" y="618061"/>
                  <a:pt x="319981" y="618061"/>
                </a:cubicBezTo>
                <a:lnTo>
                  <a:pt x="38461" y="618061"/>
                </a:lnTo>
                <a:cubicBezTo>
                  <a:pt x="33981" y="618061"/>
                  <a:pt x="30181" y="614268"/>
                  <a:pt x="30181" y="609781"/>
                </a:cubicBezTo>
                <a:lnTo>
                  <a:pt x="30181" y="460923"/>
                </a:lnTo>
                <a:lnTo>
                  <a:pt x="328261" y="460923"/>
                </a:lnTo>
                <a:lnTo>
                  <a:pt x="328261" y="609781"/>
                </a:lnTo>
                <a:close/>
                <a:moveTo>
                  <a:pt x="319981" y="402781"/>
                </a:moveTo>
                <a:cubicBezTo>
                  <a:pt x="324477" y="402781"/>
                  <a:pt x="328261" y="406573"/>
                  <a:pt x="328261" y="411061"/>
                </a:cubicBezTo>
                <a:lnTo>
                  <a:pt x="328261" y="436083"/>
                </a:lnTo>
                <a:lnTo>
                  <a:pt x="30181" y="436083"/>
                </a:lnTo>
                <a:lnTo>
                  <a:pt x="30181" y="411061"/>
                </a:lnTo>
                <a:cubicBezTo>
                  <a:pt x="30181" y="406573"/>
                  <a:pt x="33981" y="402781"/>
                  <a:pt x="38461" y="402781"/>
                </a:cubicBezTo>
                <a:lnTo>
                  <a:pt x="319981" y="402781"/>
                </a:lnTo>
                <a:close/>
                <a:moveTo>
                  <a:pt x="220621" y="30181"/>
                </a:moveTo>
                <a:lnTo>
                  <a:pt x="535261" y="30181"/>
                </a:lnTo>
                <a:cubicBezTo>
                  <a:pt x="539757" y="30181"/>
                  <a:pt x="543541" y="33973"/>
                  <a:pt x="543541" y="38461"/>
                </a:cubicBezTo>
                <a:lnTo>
                  <a:pt x="543541" y="63301"/>
                </a:lnTo>
                <a:lnTo>
                  <a:pt x="212341" y="63301"/>
                </a:lnTo>
                <a:lnTo>
                  <a:pt x="212341" y="38461"/>
                </a:lnTo>
                <a:cubicBezTo>
                  <a:pt x="212341" y="33973"/>
                  <a:pt x="216141" y="30181"/>
                  <a:pt x="220621" y="30181"/>
                </a:cubicBezTo>
                <a:close/>
                <a:moveTo>
                  <a:pt x="220621" y="253741"/>
                </a:moveTo>
                <a:cubicBezTo>
                  <a:pt x="216141" y="253741"/>
                  <a:pt x="212341" y="249948"/>
                  <a:pt x="212341" y="245461"/>
                </a:cubicBezTo>
                <a:lnTo>
                  <a:pt x="212341" y="88141"/>
                </a:lnTo>
                <a:lnTo>
                  <a:pt x="543541" y="88141"/>
                </a:lnTo>
                <a:lnTo>
                  <a:pt x="543541" y="245461"/>
                </a:lnTo>
                <a:cubicBezTo>
                  <a:pt x="543541" y="249948"/>
                  <a:pt x="539757" y="253741"/>
                  <a:pt x="535261" y="253741"/>
                </a:cubicBezTo>
                <a:lnTo>
                  <a:pt x="220621" y="253741"/>
                </a:lnTo>
                <a:close/>
                <a:moveTo>
                  <a:pt x="725701" y="609781"/>
                </a:moveTo>
                <a:cubicBezTo>
                  <a:pt x="725701" y="614268"/>
                  <a:pt x="721917" y="618061"/>
                  <a:pt x="717421" y="618061"/>
                </a:cubicBezTo>
                <a:lnTo>
                  <a:pt x="435901" y="618061"/>
                </a:lnTo>
                <a:cubicBezTo>
                  <a:pt x="431421" y="618061"/>
                  <a:pt x="427621" y="614268"/>
                  <a:pt x="427621" y="609781"/>
                </a:cubicBezTo>
                <a:lnTo>
                  <a:pt x="427621" y="460923"/>
                </a:lnTo>
                <a:lnTo>
                  <a:pt x="725701" y="460923"/>
                </a:lnTo>
                <a:lnTo>
                  <a:pt x="725701" y="609781"/>
                </a:lnTo>
                <a:close/>
                <a:moveTo>
                  <a:pt x="725701" y="436083"/>
                </a:moveTo>
                <a:lnTo>
                  <a:pt x="427621" y="436083"/>
                </a:lnTo>
                <a:lnTo>
                  <a:pt x="427621" y="411061"/>
                </a:lnTo>
                <a:cubicBezTo>
                  <a:pt x="427621" y="406573"/>
                  <a:pt x="431421" y="402781"/>
                  <a:pt x="435901" y="402781"/>
                </a:cubicBezTo>
                <a:lnTo>
                  <a:pt x="717421" y="402781"/>
                </a:lnTo>
                <a:cubicBezTo>
                  <a:pt x="721917" y="402781"/>
                  <a:pt x="725701" y="406573"/>
                  <a:pt x="725701" y="411061"/>
                </a:cubicBezTo>
                <a:lnTo>
                  <a:pt x="725701" y="436083"/>
                </a:lnTo>
                <a:close/>
              </a:path>
            </a:pathLst>
          </a:custGeom>
          <a:solidFill>
            <a:schemeClr val="bg1">
              <a:lumMod val="50000"/>
            </a:schemeClr>
          </a:solidFill>
          <a:ln w="8192" cap="flat">
            <a:noFill/>
            <a:prstDash val="solid"/>
            <a:miter/>
          </a:ln>
        </p:spPr>
        <p:txBody>
          <a:bodyPr rtlCol="0" anchor="ctr"/>
          <a:lstStyle/>
          <a:p>
            <a:pPr marL="0" marR="0" lvl="0" indent="0" algn="ctr" defTabSz="914400" rtl="0" fontAlgn="base" latinLnBrk="0" hangingPunct="0">
              <a:spcBef>
                <a:spcPct val="0"/>
              </a:spcBef>
              <a:spcAft>
                <a:spcPct val="0"/>
              </a:spcAft>
              <a:buClrTx/>
              <a:buSzTx/>
              <a:buFontTx/>
              <a:buNone/>
              <a:tabLst/>
              <a:defRPr/>
            </a:pPr>
            <a:endParaRPr kumimoji="0" lang="en-GB" sz="1400" b="1" i="0" u="none" strike="noStrike" kern="1200" cap="none" spc="0" normalizeH="0" baseline="0" noProof="0" dirty="0">
              <a:ln>
                <a:noFill/>
              </a:ln>
              <a:solidFill>
                <a:srgbClr val="333333"/>
              </a:solidFill>
              <a:effectLst/>
              <a:uLnTx/>
              <a:uFillTx/>
              <a:latin typeface="+mn-lt"/>
              <a:ea typeface="+mn-ea"/>
              <a:cs typeface="+mn-cs"/>
            </a:endParaRPr>
          </a:p>
        </p:txBody>
      </p:sp>
      <p:sp>
        <p:nvSpPr>
          <p:cNvPr id="219" name="Graphic 15">
            <a:extLst>
              <a:ext uri="{FF2B5EF4-FFF2-40B4-BE49-F238E27FC236}">
                <a16:creationId xmlns:a16="http://schemas.microsoft.com/office/drawing/2014/main" id="{1ABE806E-449F-432F-A11F-9BA4F3992D19}"/>
              </a:ext>
            </a:extLst>
          </p:cNvPr>
          <p:cNvSpPr>
            <a:spLocks noChangeAspect="1"/>
          </p:cNvSpPr>
          <p:nvPr/>
        </p:nvSpPr>
        <p:spPr>
          <a:xfrm>
            <a:off x="7675720" y="3507840"/>
            <a:ext cx="468000" cy="396000"/>
          </a:xfrm>
          <a:custGeom>
            <a:avLst/>
            <a:gdLst>
              <a:gd name="connsiteX0" fmla="*/ 750541 w 753480"/>
              <a:gd name="connsiteY0" fmla="*/ 345516 h 637560"/>
              <a:gd name="connsiteX1" fmla="*/ 750458 w 753480"/>
              <a:gd name="connsiteY1" fmla="*/ 345317 h 637560"/>
              <a:gd name="connsiteX2" fmla="*/ 750483 w 753480"/>
              <a:gd name="connsiteY2" fmla="*/ 344821 h 637560"/>
              <a:gd name="connsiteX3" fmla="*/ 750251 w 753480"/>
              <a:gd name="connsiteY3" fmla="*/ 344821 h 637560"/>
              <a:gd name="connsiteX4" fmla="*/ 642967 w 753480"/>
              <a:gd name="connsiteY4" fmla="*/ 90525 h 637560"/>
              <a:gd name="connsiteX5" fmla="*/ 651123 w 753480"/>
              <a:gd name="connsiteY5" fmla="*/ 63301 h 637560"/>
              <a:gd name="connsiteX6" fmla="*/ 601434 w 753480"/>
              <a:gd name="connsiteY6" fmla="*/ 13621 h 637560"/>
              <a:gd name="connsiteX7" fmla="*/ 554570 w 753480"/>
              <a:gd name="connsiteY7" fmla="*/ 46989 h 637560"/>
              <a:gd name="connsiteX8" fmla="*/ 476605 w 753480"/>
              <a:gd name="connsiteY8" fmla="*/ 46989 h 637560"/>
              <a:gd name="connsiteX9" fmla="*/ 478592 w 753480"/>
              <a:gd name="connsiteY9" fmla="*/ 37724 h 637560"/>
              <a:gd name="connsiteX10" fmla="*/ 452411 w 753480"/>
              <a:gd name="connsiteY10" fmla="*/ 5341 h 637560"/>
              <a:gd name="connsiteX11" fmla="*/ 303379 w 753480"/>
              <a:gd name="connsiteY11" fmla="*/ 5341 h 637560"/>
              <a:gd name="connsiteX12" fmla="*/ 277198 w 753480"/>
              <a:gd name="connsiteY12" fmla="*/ 37724 h 637560"/>
              <a:gd name="connsiteX13" fmla="*/ 279177 w 753480"/>
              <a:gd name="connsiteY13" fmla="*/ 46989 h 637560"/>
              <a:gd name="connsiteX14" fmla="*/ 201221 w 753480"/>
              <a:gd name="connsiteY14" fmla="*/ 46989 h 637560"/>
              <a:gd name="connsiteX15" fmla="*/ 154331 w 753480"/>
              <a:gd name="connsiteY15" fmla="*/ 13621 h 637560"/>
              <a:gd name="connsiteX16" fmla="*/ 104667 w 753480"/>
              <a:gd name="connsiteY16" fmla="*/ 63301 h 637560"/>
              <a:gd name="connsiteX17" fmla="*/ 112815 w 753480"/>
              <a:gd name="connsiteY17" fmla="*/ 90517 h 637560"/>
              <a:gd name="connsiteX18" fmla="*/ 5341 w 753480"/>
              <a:gd name="connsiteY18" fmla="*/ 345433 h 637560"/>
              <a:gd name="connsiteX19" fmla="*/ 154347 w 753480"/>
              <a:gd name="connsiteY19" fmla="*/ 485581 h 637560"/>
              <a:gd name="connsiteX20" fmla="*/ 303338 w 753480"/>
              <a:gd name="connsiteY20" fmla="*/ 345558 h 637560"/>
              <a:gd name="connsiteX21" fmla="*/ 195863 w 753480"/>
              <a:gd name="connsiteY21" fmla="*/ 90534 h 637560"/>
              <a:gd name="connsiteX22" fmla="*/ 203241 w 753480"/>
              <a:gd name="connsiteY22" fmla="*/ 71829 h 637560"/>
              <a:gd name="connsiteX23" fmla="*/ 284509 w 753480"/>
              <a:gd name="connsiteY23" fmla="*/ 71829 h 637560"/>
              <a:gd name="connsiteX24" fmla="*/ 288161 w 753480"/>
              <a:gd name="connsiteY24" fmla="*/ 88878 h 637560"/>
              <a:gd name="connsiteX25" fmla="*/ 328211 w 753480"/>
              <a:gd name="connsiteY25" fmla="*/ 121261 h 637560"/>
              <a:gd name="connsiteX26" fmla="*/ 336491 w 753480"/>
              <a:gd name="connsiteY26" fmla="*/ 121261 h 637560"/>
              <a:gd name="connsiteX27" fmla="*/ 336491 w 753480"/>
              <a:gd name="connsiteY27" fmla="*/ 526981 h 637560"/>
              <a:gd name="connsiteX28" fmla="*/ 253699 w 753480"/>
              <a:gd name="connsiteY28" fmla="*/ 526981 h 637560"/>
              <a:gd name="connsiteX29" fmla="*/ 210834 w 753480"/>
              <a:gd name="connsiteY29" fmla="*/ 558635 h 637560"/>
              <a:gd name="connsiteX30" fmla="*/ 197205 w 753480"/>
              <a:gd name="connsiteY30" fmla="*/ 602966 h 637560"/>
              <a:gd name="connsiteX31" fmla="*/ 220579 w 753480"/>
              <a:gd name="connsiteY31" fmla="*/ 634621 h 637560"/>
              <a:gd name="connsiteX32" fmla="*/ 535211 w 753480"/>
              <a:gd name="connsiteY32" fmla="*/ 634621 h 637560"/>
              <a:gd name="connsiteX33" fmla="*/ 558585 w 753480"/>
              <a:gd name="connsiteY33" fmla="*/ 602966 h 637560"/>
              <a:gd name="connsiteX34" fmla="*/ 544956 w 753480"/>
              <a:gd name="connsiteY34" fmla="*/ 558635 h 637560"/>
              <a:gd name="connsiteX35" fmla="*/ 502091 w 753480"/>
              <a:gd name="connsiteY35" fmla="*/ 526981 h 637560"/>
              <a:gd name="connsiteX36" fmla="*/ 419291 w 753480"/>
              <a:gd name="connsiteY36" fmla="*/ 526981 h 637560"/>
              <a:gd name="connsiteX37" fmla="*/ 419291 w 753480"/>
              <a:gd name="connsiteY37" fmla="*/ 121261 h 637560"/>
              <a:gd name="connsiteX38" fmla="*/ 427571 w 753480"/>
              <a:gd name="connsiteY38" fmla="*/ 121261 h 637560"/>
              <a:gd name="connsiteX39" fmla="*/ 467630 w 753480"/>
              <a:gd name="connsiteY39" fmla="*/ 88878 h 637560"/>
              <a:gd name="connsiteX40" fmla="*/ 471281 w 753480"/>
              <a:gd name="connsiteY40" fmla="*/ 71829 h 637560"/>
              <a:gd name="connsiteX41" fmla="*/ 552549 w 753480"/>
              <a:gd name="connsiteY41" fmla="*/ 71829 h 637560"/>
              <a:gd name="connsiteX42" fmla="*/ 559902 w 753480"/>
              <a:gd name="connsiteY42" fmla="*/ 90500 h 637560"/>
              <a:gd name="connsiteX43" fmla="*/ 452179 w 753480"/>
              <a:gd name="connsiteY43" fmla="*/ 345326 h 637560"/>
              <a:gd name="connsiteX44" fmla="*/ 452436 w 753480"/>
              <a:gd name="connsiteY44" fmla="*/ 345433 h 637560"/>
              <a:gd name="connsiteX45" fmla="*/ 601459 w 753480"/>
              <a:gd name="connsiteY45" fmla="*/ 485581 h 637560"/>
              <a:gd name="connsiteX46" fmla="*/ 750441 w 753480"/>
              <a:gd name="connsiteY46" fmla="*/ 345558 h 637560"/>
              <a:gd name="connsiteX47" fmla="*/ 750541 w 753480"/>
              <a:gd name="connsiteY47" fmla="*/ 345516 h 637560"/>
              <a:gd name="connsiteX48" fmla="*/ 154331 w 753480"/>
              <a:gd name="connsiteY48" fmla="*/ 38461 h 637560"/>
              <a:gd name="connsiteX49" fmla="*/ 179187 w 753480"/>
              <a:gd name="connsiteY49" fmla="*/ 63301 h 637560"/>
              <a:gd name="connsiteX50" fmla="*/ 154331 w 753480"/>
              <a:gd name="connsiteY50" fmla="*/ 88141 h 637560"/>
              <a:gd name="connsiteX51" fmla="*/ 129507 w 753480"/>
              <a:gd name="connsiteY51" fmla="*/ 63301 h 637560"/>
              <a:gd name="connsiteX52" fmla="*/ 154331 w 753480"/>
              <a:gd name="connsiteY52" fmla="*/ 38461 h 637560"/>
              <a:gd name="connsiteX53" fmla="*/ 154347 w 753480"/>
              <a:gd name="connsiteY53" fmla="*/ 460741 h 637560"/>
              <a:gd name="connsiteX54" fmla="*/ 33021 w 753480"/>
              <a:gd name="connsiteY54" fmla="*/ 369661 h 637560"/>
              <a:gd name="connsiteX55" fmla="*/ 275674 w 753480"/>
              <a:gd name="connsiteY55" fmla="*/ 369661 h 637560"/>
              <a:gd name="connsiteX56" fmla="*/ 154347 w 753480"/>
              <a:gd name="connsiteY56" fmla="*/ 460741 h 637560"/>
              <a:gd name="connsiteX57" fmla="*/ 32267 w 753480"/>
              <a:gd name="connsiteY57" fmla="*/ 344821 h 637560"/>
              <a:gd name="connsiteX58" fmla="*/ 132447 w 753480"/>
              <a:gd name="connsiteY58" fmla="*/ 107839 h 637560"/>
              <a:gd name="connsiteX59" fmla="*/ 154331 w 753480"/>
              <a:gd name="connsiteY59" fmla="*/ 112981 h 637560"/>
              <a:gd name="connsiteX60" fmla="*/ 176215 w 753480"/>
              <a:gd name="connsiteY60" fmla="*/ 107847 h 637560"/>
              <a:gd name="connsiteX61" fmla="*/ 276188 w 753480"/>
              <a:gd name="connsiteY61" fmla="*/ 344821 h 637560"/>
              <a:gd name="connsiteX62" fmla="*/ 32267 w 753480"/>
              <a:gd name="connsiteY62" fmla="*/ 344821 h 637560"/>
              <a:gd name="connsiteX63" fmla="*/ 502091 w 753480"/>
              <a:gd name="connsiteY63" fmla="*/ 551821 h 637560"/>
              <a:gd name="connsiteX64" fmla="*/ 521218 w 753480"/>
              <a:gd name="connsiteY64" fmla="*/ 565938 h 637560"/>
              <a:gd name="connsiteX65" fmla="*/ 534698 w 753480"/>
              <a:gd name="connsiteY65" fmla="*/ 609781 h 637560"/>
              <a:gd name="connsiteX66" fmla="*/ 221101 w 753480"/>
              <a:gd name="connsiteY66" fmla="*/ 609781 h 637560"/>
              <a:gd name="connsiteX67" fmla="*/ 234581 w 753480"/>
              <a:gd name="connsiteY67" fmla="*/ 565946 h 637560"/>
              <a:gd name="connsiteX68" fmla="*/ 253699 w 753480"/>
              <a:gd name="connsiteY68" fmla="*/ 551821 h 637560"/>
              <a:gd name="connsiteX69" fmla="*/ 336491 w 753480"/>
              <a:gd name="connsiteY69" fmla="*/ 551821 h 637560"/>
              <a:gd name="connsiteX70" fmla="*/ 419291 w 753480"/>
              <a:gd name="connsiteY70" fmla="*/ 551821 h 637560"/>
              <a:gd name="connsiteX71" fmla="*/ 502091 w 753480"/>
              <a:gd name="connsiteY71" fmla="*/ 551821 h 637560"/>
              <a:gd name="connsiteX72" fmla="*/ 394451 w 753480"/>
              <a:gd name="connsiteY72" fmla="*/ 526981 h 637560"/>
              <a:gd name="connsiteX73" fmla="*/ 361331 w 753480"/>
              <a:gd name="connsiteY73" fmla="*/ 526981 h 637560"/>
              <a:gd name="connsiteX74" fmla="*/ 361331 w 753480"/>
              <a:gd name="connsiteY74" fmla="*/ 121261 h 637560"/>
              <a:gd name="connsiteX75" fmla="*/ 394451 w 753480"/>
              <a:gd name="connsiteY75" fmla="*/ 121261 h 637560"/>
              <a:gd name="connsiteX76" fmla="*/ 394451 w 753480"/>
              <a:gd name="connsiteY76" fmla="*/ 526981 h 637560"/>
              <a:gd name="connsiteX77" fmla="*/ 454307 w 753480"/>
              <a:gd name="connsiteY77" fmla="*/ 32516 h 637560"/>
              <a:gd name="connsiteX78" fmla="*/ 443344 w 753480"/>
              <a:gd name="connsiteY78" fmla="*/ 83669 h 637560"/>
              <a:gd name="connsiteX79" fmla="*/ 427571 w 753480"/>
              <a:gd name="connsiteY79" fmla="*/ 96421 h 637560"/>
              <a:gd name="connsiteX80" fmla="*/ 328211 w 753480"/>
              <a:gd name="connsiteY80" fmla="*/ 96421 h 637560"/>
              <a:gd name="connsiteX81" fmla="*/ 312454 w 753480"/>
              <a:gd name="connsiteY81" fmla="*/ 83669 h 637560"/>
              <a:gd name="connsiteX82" fmla="*/ 301483 w 753480"/>
              <a:gd name="connsiteY82" fmla="*/ 32524 h 637560"/>
              <a:gd name="connsiteX83" fmla="*/ 301309 w 753480"/>
              <a:gd name="connsiteY83" fmla="*/ 30537 h 637560"/>
              <a:gd name="connsiteX84" fmla="*/ 303387 w 753480"/>
              <a:gd name="connsiteY84" fmla="*/ 30189 h 637560"/>
              <a:gd name="connsiteX85" fmla="*/ 452419 w 753480"/>
              <a:gd name="connsiteY85" fmla="*/ 30189 h 637560"/>
              <a:gd name="connsiteX86" fmla="*/ 454390 w 753480"/>
              <a:gd name="connsiteY86" fmla="*/ 30429 h 637560"/>
              <a:gd name="connsiteX87" fmla="*/ 454406 w 753480"/>
              <a:gd name="connsiteY87" fmla="*/ 30429 h 637560"/>
              <a:gd name="connsiteX88" fmla="*/ 454307 w 753480"/>
              <a:gd name="connsiteY88" fmla="*/ 32516 h 637560"/>
              <a:gd name="connsiteX89" fmla="*/ 601434 w 753480"/>
              <a:gd name="connsiteY89" fmla="*/ 112981 h 637560"/>
              <a:gd name="connsiteX90" fmla="*/ 623318 w 753480"/>
              <a:gd name="connsiteY90" fmla="*/ 107847 h 637560"/>
              <a:gd name="connsiteX91" fmla="*/ 723291 w 753480"/>
              <a:gd name="connsiteY91" fmla="*/ 344821 h 637560"/>
              <a:gd name="connsiteX92" fmla="*/ 479371 w 753480"/>
              <a:gd name="connsiteY92" fmla="*/ 344821 h 637560"/>
              <a:gd name="connsiteX93" fmla="*/ 579559 w 753480"/>
              <a:gd name="connsiteY93" fmla="*/ 107839 h 637560"/>
              <a:gd name="connsiteX94" fmla="*/ 601434 w 753480"/>
              <a:gd name="connsiteY94" fmla="*/ 112981 h 637560"/>
              <a:gd name="connsiteX95" fmla="*/ 601434 w 753480"/>
              <a:gd name="connsiteY95" fmla="*/ 38461 h 637560"/>
              <a:gd name="connsiteX96" fmla="*/ 626291 w 753480"/>
              <a:gd name="connsiteY96" fmla="*/ 63301 h 637560"/>
              <a:gd name="connsiteX97" fmla="*/ 601434 w 753480"/>
              <a:gd name="connsiteY97" fmla="*/ 88141 h 637560"/>
              <a:gd name="connsiteX98" fmla="*/ 576611 w 753480"/>
              <a:gd name="connsiteY98" fmla="*/ 63301 h 637560"/>
              <a:gd name="connsiteX99" fmla="*/ 601434 w 753480"/>
              <a:gd name="connsiteY99" fmla="*/ 38461 h 637560"/>
              <a:gd name="connsiteX100" fmla="*/ 601459 w 753480"/>
              <a:gd name="connsiteY100" fmla="*/ 460741 h 637560"/>
              <a:gd name="connsiteX101" fmla="*/ 480124 w 753480"/>
              <a:gd name="connsiteY101" fmla="*/ 369661 h 637560"/>
              <a:gd name="connsiteX102" fmla="*/ 722778 w 753480"/>
              <a:gd name="connsiteY102" fmla="*/ 369661 h 637560"/>
              <a:gd name="connsiteX103" fmla="*/ 601459 w 753480"/>
              <a:gd name="connsiteY103" fmla="*/ 460741 h 63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753480" h="637560">
                <a:moveTo>
                  <a:pt x="750541" y="345516"/>
                </a:moveTo>
                <a:lnTo>
                  <a:pt x="750458" y="345317"/>
                </a:lnTo>
                <a:cubicBezTo>
                  <a:pt x="750458" y="345152"/>
                  <a:pt x="750483" y="344986"/>
                  <a:pt x="750483" y="344821"/>
                </a:cubicBezTo>
                <a:lnTo>
                  <a:pt x="750251" y="344821"/>
                </a:lnTo>
                <a:lnTo>
                  <a:pt x="642967" y="90525"/>
                </a:lnTo>
                <a:cubicBezTo>
                  <a:pt x="648109" y="82701"/>
                  <a:pt x="651123" y="73353"/>
                  <a:pt x="651123" y="63301"/>
                </a:cubicBezTo>
                <a:cubicBezTo>
                  <a:pt x="651123" y="35852"/>
                  <a:pt x="628874" y="13621"/>
                  <a:pt x="601434" y="13621"/>
                </a:cubicBezTo>
                <a:cubicBezTo>
                  <a:pt x="579733" y="13621"/>
                  <a:pt x="561318" y="27572"/>
                  <a:pt x="554570" y="46989"/>
                </a:cubicBezTo>
                <a:lnTo>
                  <a:pt x="476605" y="46989"/>
                </a:lnTo>
                <a:lnTo>
                  <a:pt x="478592" y="37724"/>
                </a:lnTo>
                <a:cubicBezTo>
                  <a:pt x="482409" y="19913"/>
                  <a:pt x="470627" y="5341"/>
                  <a:pt x="452411" y="5341"/>
                </a:cubicBezTo>
                <a:lnTo>
                  <a:pt x="303379" y="5341"/>
                </a:lnTo>
                <a:cubicBezTo>
                  <a:pt x="285163" y="5341"/>
                  <a:pt x="273381" y="19913"/>
                  <a:pt x="277198" y="37724"/>
                </a:cubicBezTo>
                <a:lnTo>
                  <a:pt x="279177" y="46989"/>
                </a:lnTo>
                <a:lnTo>
                  <a:pt x="201221" y="46989"/>
                </a:lnTo>
                <a:cubicBezTo>
                  <a:pt x="194472" y="27572"/>
                  <a:pt x="176049" y="13621"/>
                  <a:pt x="154331" y="13621"/>
                </a:cubicBezTo>
                <a:cubicBezTo>
                  <a:pt x="126899" y="13621"/>
                  <a:pt x="104667" y="35852"/>
                  <a:pt x="104667" y="63301"/>
                </a:cubicBezTo>
                <a:cubicBezTo>
                  <a:pt x="104667" y="73353"/>
                  <a:pt x="107673" y="82692"/>
                  <a:pt x="112815" y="90517"/>
                </a:cubicBezTo>
                <a:lnTo>
                  <a:pt x="5341" y="345433"/>
                </a:lnTo>
                <a:cubicBezTo>
                  <a:pt x="5697" y="422876"/>
                  <a:pt x="72260" y="485581"/>
                  <a:pt x="154347" y="485581"/>
                </a:cubicBezTo>
                <a:cubicBezTo>
                  <a:pt x="236411" y="485581"/>
                  <a:pt x="302899" y="422942"/>
                  <a:pt x="303338" y="345558"/>
                </a:cubicBezTo>
                <a:lnTo>
                  <a:pt x="195863" y="90534"/>
                </a:lnTo>
                <a:cubicBezTo>
                  <a:pt x="199515" y="84978"/>
                  <a:pt x="202057" y="78635"/>
                  <a:pt x="203241" y="71829"/>
                </a:cubicBezTo>
                <a:lnTo>
                  <a:pt x="284509" y="71829"/>
                </a:lnTo>
                <a:lnTo>
                  <a:pt x="288161" y="88878"/>
                </a:lnTo>
                <a:cubicBezTo>
                  <a:pt x="291978" y="106688"/>
                  <a:pt x="310003" y="121261"/>
                  <a:pt x="328211" y="121261"/>
                </a:cubicBezTo>
                <a:lnTo>
                  <a:pt x="336491" y="121261"/>
                </a:lnTo>
                <a:lnTo>
                  <a:pt x="336491" y="526981"/>
                </a:lnTo>
                <a:lnTo>
                  <a:pt x="253699" y="526981"/>
                </a:lnTo>
                <a:cubicBezTo>
                  <a:pt x="235483" y="526981"/>
                  <a:pt x="216199" y="541222"/>
                  <a:pt x="210834" y="558635"/>
                </a:cubicBezTo>
                <a:lnTo>
                  <a:pt x="197205" y="602966"/>
                </a:lnTo>
                <a:cubicBezTo>
                  <a:pt x="191848" y="620379"/>
                  <a:pt x="202363" y="634621"/>
                  <a:pt x="220579" y="634621"/>
                </a:cubicBezTo>
                <a:lnTo>
                  <a:pt x="535211" y="634621"/>
                </a:lnTo>
                <a:cubicBezTo>
                  <a:pt x="553427" y="634621"/>
                  <a:pt x="563951" y="620379"/>
                  <a:pt x="558585" y="602966"/>
                </a:cubicBezTo>
                <a:lnTo>
                  <a:pt x="544956" y="558635"/>
                </a:lnTo>
                <a:cubicBezTo>
                  <a:pt x="539591" y="541222"/>
                  <a:pt x="520307" y="526981"/>
                  <a:pt x="502091" y="526981"/>
                </a:cubicBezTo>
                <a:lnTo>
                  <a:pt x="419291" y="526981"/>
                </a:lnTo>
                <a:lnTo>
                  <a:pt x="419291" y="121261"/>
                </a:lnTo>
                <a:lnTo>
                  <a:pt x="427571" y="121261"/>
                </a:lnTo>
                <a:cubicBezTo>
                  <a:pt x="445787" y="121261"/>
                  <a:pt x="463812" y="106688"/>
                  <a:pt x="467630" y="88878"/>
                </a:cubicBezTo>
                <a:lnTo>
                  <a:pt x="471281" y="71829"/>
                </a:lnTo>
                <a:lnTo>
                  <a:pt x="552549" y="71829"/>
                </a:lnTo>
                <a:cubicBezTo>
                  <a:pt x="553733" y="78627"/>
                  <a:pt x="556259" y="84945"/>
                  <a:pt x="559902" y="90500"/>
                </a:cubicBezTo>
                <a:lnTo>
                  <a:pt x="452179" y="345326"/>
                </a:lnTo>
                <a:lnTo>
                  <a:pt x="452436" y="345433"/>
                </a:lnTo>
                <a:cubicBezTo>
                  <a:pt x="452800" y="422876"/>
                  <a:pt x="519363" y="485581"/>
                  <a:pt x="601459" y="485581"/>
                </a:cubicBezTo>
                <a:cubicBezTo>
                  <a:pt x="683522" y="485581"/>
                  <a:pt x="750019" y="422934"/>
                  <a:pt x="750441" y="345558"/>
                </a:cubicBezTo>
                <a:lnTo>
                  <a:pt x="750541" y="345516"/>
                </a:lnTo>
                <a:close/>
                <a:moveTo>
                  <a:pt x="154331" y="38461"/>
                </a:moveTo>
                <a:cubicBezTo>
                  <a:pt x="168026" y="38461"/>
                  <a:pt x="179187" y="49605"/>
                  <a:pt x="179187" y="63301"/>
                </a:cubicBezTo>
                <a:cubicBezTo>
                  <a:pt x="179187" y="76996"/>
                  <a:pt x="168026" y="88141"/>
                  <a:pt x="154331" y="88141"/>
                </a:cubicBezTo>
                <a:cubicBezTo>
                  <a:pt x="140636" y="88141"/>
                  <a:pt x="129507" y="76996"/>
                  <a:pt x="129507" y="63301"/>
                </a:cubicBezTo>
                <a:cubicBezTo>
                  <a:pt x="129507" y="49605"/>
                  <a:pt x="140636" y="38461"/>
                  <a:pt x="154331" y="38461"/>
                </a:cubicBezTo>
                <a:close/>
                <a:moveTo>
                  <a:pt x="154347" y="460741"/>
                </a:moveTo>
                <a:cubicBezTo>
                  <a:pt x="94996" y="460741"/>
                  <a:pt x="45234" y="421676"/>
                  <a:pt x="33021" y="369661"/>
                </a:cubicBezTo>
                <a:lnTo>
                  <a:pt x="275674" y="369661"/>
                </a:lnTo>
                <a:cubicBezTo>
                  <a:pt x="263453" y="421676"/>
                  <a:pt x="213690" y="460741"/>
                  <a:pt x="154347" y="460741"/>
                </a:cubicBezTo>
                <a:close/>
                <a:moveTo>
                  <a:pt x="32267" y="344821"/>
                </a:moveTo>
                <a:lnTo>
                  <a:pt x="132447" y="107839"/>
                </a:lnTo>
                <a:cubicBezTo>
                  <a:pt x="139046" y="111101"/>
                  <a:pt x="146465" y="112981"/>
                  <a:pt x="154331" y="112981"/>
                </a:cubicBezTo>
                <a:cubicBezTo>
                  <a:pt x="162189" y="112981"/>
                  <a:pt x="169608" y="111101"/>
                  <a:pt x="176215" y="107847"/>
                </a:cubicBezTo>
                <a:lnTo>
                  <a:pt x="276188" y="344821"/>
                </a:lnTo>
                <a:lnTo>
                  <a:pt x="32267" y="344821"/>
                </a:lnTo>
                <a:close/>
                <a:moveTo>
                  <a:pt x="502091" y="551821"/>
                </a:moveTo>
                <a:cubicBezTo>
                  <a:pt x="509410" y="551821"/>
                  <a:pt x="519065" y="558941"/>
                  <a:pt x="521218" y="565938"/>
                </a:cubicBezTo>
                <a:lnTo>
                  <a:pt x="534698" y="609781"/>
                </a:lnTo>
                <a:lnTo>
                  <a:pt x="221101" y="609781"/>
                </a:lnTo>
                <a:lnTo>
                  <a:pt x="234581" y="565946"/>
                </a:lnTo>
                <a:cubicBezTo>
                  <a:pt x="236725" y="558941"/>
                  <a:pt x="246380" y="551821"/>
                  <a:pt x="253699" y="551821"/>
                </a:cubicBezTo>
                <a:lnTo>
                  <a:pt x="336491" y="551821"/>
                </a:lnTo>
                <a:lnTo>
                  <a:pt x="419291" y="551821"/>
                </a:lnTo>
                <a:lnTo>
                  <a:pt x="502091" y="551821"/>
                </a:lnTo>
                <a:close/>
                <a:moveTo>
                  <a:pt x="394451" y="526981"/>
                </a:moveTo>
                <a:lnTo>
                  <a:pt x="361331" y="526981"/>
                </a:lnTo>
                <a:lnTo>
                  <a:pt x="361331" y="121261"/>
                </a:lnTo>
                <a:lnTo>
                  <a:pt x="394451" y="121261"/>
                </a:lnTo>
                <a:lnTo>
                  <a:pt x="394451" y="526981"/>
                </a:lnTo>
                <a:close/>
                <a:moveTo>
                  <a:pt x="454307" y="32516"/>
                </a:moveTo>
                <a:lnTo>
                  <a:pt x="443344" y="83669"/>
                </a:lnTo>
                <a:cubicBezTo>
                  <a:pt x="441986" y="89987"/>
                  <a:pt x="434029" y="96421"/>
                  <a:pt x="427571" y="96421"/>
                </a:cubicBezTo>
                <a:lnTo>
                  <a:pt x="328211" y="96421"/>
                </a:lnTo>
                <a:cubicBezTo>
                  <a:pt x="321761" y="96421"/>
                  <a:pt x="313804" y="89987"/>
                  <a:pt x="312454" y="83669"/>
                </a:cubicBezTo>
                <a:lnTo>
                  <a:pt x="301483" y="32524"/>
                </a:lnTo>
                <a:cubicBezTo>
                  <a:pt x="301210" y="31249"/>
                  <a:pt x="301342" y="30603"/>
                  <a:pt x="301309" y="30537"/>
                </a:cubicBezTo>
                <a:cubicBezTo>
                  <a:pt x="301475" y="30454"/>
                  <a:pt x="302079" y="30189"/>
                  <a:pt x="303387" y="30189"/>
                </a:cubicBezTo>
                <a:lnTo>
                  <a:pt x="452419" y="30189"/>
                </a:lnTo>
                <a:cubicBezTo>
                  <a:pt x="453653" y="30189"/>
                  <a:pt x="454274" y="30429"/>
                  <a:pt x="454390" y="30429"/>
                </a:cubicBezTo>
                <a:lnTo>
                  <a:pt x="454406" y="30429"/>
                </a:lnTo>
                <a:cubicBezTo>
                  <a:pt x="454448" y="30595"/>
                  <a:pt x="454580" y="31240"/>
                  <a:pt x="454307" y="32516"/>
                </a:cubicBezTo>
                <a:close/>
                <a:moveTo>
                  <a:pt x="601434" y="112981"/>
                </a:moveTo>
                <a:cubicBezTo>
                  <a:pt x="609292" y="112981"/>
                  <a:pt x="616711" y="111101"/>
                  <a:pt x="623318" y="107847"/>
                </a:cubicBezTo>
                <a:lnTo>
                  <a:pt x="723291" y="344821"/>
                </a:lnTo>
                <a:lnTo>
                  <a:pt x="479371" y="344821"/>
                </a:lnTo>
                <a:lnTo>
                  <a:pt x="579559" y="107839"/>
                </a:lnTo>
                <a:cubicBezTo>
                  <a:pt x="586158" y="111101"/>
                  <a:pt x="593577" y="112981"/>
                  <a:pt x="601434" y="112981"/>
                </a:cubicBezTo>
                <a:close/>
                <a:moveTo>
                  <a:pt x="601434" y="38461"/>
                </a:moveTo>
                <a:cubicBezTo>
                  <a:pt x="615138" y="38461"/>
                  <a:pt x="626291" y="49605"/>
                  <a:pt x="626291" y="63301"/>
                </a:cubicBezTo>
                <a:cubicBezTo>
                  <a:pt x="626291" y="76996"/>
                  <a:pt x="615138" y="88141"/>
                  <a:pt x="601434" y="88141"/>
                </a:cubicBezTo>
                <a:cubicBezTo>
                  <a:pt x="587748" y="88141"/>
                  <a:pt x="576611" y="76996"/>
                  <a:pt x="576611" y="63301"/>
                </a:cubicBezTo>
                <a:cubicBezTo>
                  <a:pt x="576611" y="49605"/>
                  <a:pt x="587748" y="38461"/>
                  <a:pt x="601434" y="38461"/>
                </a:cubicBezTo>
                <a:close/>
                <a:moveTo>
                  <a:pt x="601459" y="460741"/>
                </a:moveTo>
                <a:cubicBezTo>
                  <a:pt x="542100" y="460741"/>
                  <a:pt x="492337" y="421676"/>
                  <a:pt x="480124" y="369661"/>
                </a:cubicBezTo>
                <a:lnTo>
                  <a:pt x="722778" y="369661"/>
                </a:lnTo>
                <a:cubicBezTo>
                  <a:pt x="710556" y="421676"/>
                  <a:pt x="660794" y="460741"/>
                  <a:pt x="601459" y="460741"/>
                </a:cubicBezTo>
                <a:close/>
              </a:path>
            </a:pathLst>
          </a:custGeom>
          <a:solidFill>
            <a:schemeClr val="bg1">
              <a:lumMod val="50000"/>
            </a:schemeClr>
          </a:solidFill>
          <a:ln w="8192" cap="flat">
            <a:noFill/>
            <a:prstDash val="solid"/>
            <a:miter/>
          </a:ln>
        </p:spPr>
        <p:txBody>
          <a:bodyPr rtlCol="0" anchor="ctr"/>
          <a:lstStyle/>
          <a:p>
            <a:pPr marL="0" marR="0" lvl="0" indent="0" algn="ctr" defTabSz="914400" rtl="0" fontAlgn="base" latinLnBrk="0" hangingPunct="0">
              <a:spcBef>
                <a:spcPct val="0"/>
              </a:spcBef>
              <a:spcAft>
                <a:spcPct val="0"/>
              </a:spcAft>
              <a:buClrTx/>
              <a:buSzTx/>
              <a:buFontTx/>
              <a:buNone/>
              <a:tabLst/>
              <a:defRPr/>
            </a:pPr>
            <a:endParaRPr kumimoji="0" lang="en-GB" sz="1400" b="1" i="0" u="none" strike="noStrike" kern="1200" cap="none" spc="0" normalizeH="0" baseline="0" noProof="0" dirty="0">
              <a:ln>
                <a:noFill/>
              </a:ln>
              <a:solidFill>
                <a:srgbClr val="333333"/>
              </a:solidFill>
              <a:effectLst/>
              <a:uLnTx/>
              <a:uFillTx/>
              <a:latin typeface="+mn-lt"/>
              <a:ea typeface="+mn-ea"/>
              <a:cs typeface="+mn-cs"/>
            </a:endParaRPr>
          </a:p>
        </p:txBody>
      </p:sp>
      <p:grpSp>
        <p:nvGrpSpPr>
          <p:cNvPr id="220" name="Group 219">
            <a:extLst>
              <a:ext uri="{FF2B5EF4-FFF2-40B4-BE49-F238E27FC236}">
                <a16:creationId xmlns:a16="http://schemas.microsoft.com/office/drawing/2014/main" id="{DD46BDBA-9207-4DFB-AC68-29A49CF947FB}"/>
              </a:ext>
            </a:extLst>
          </p:cNvPr>
          <p:cNvGrpSpPr>
            <a:grpSpLocks noChangeAspect="1"/>
          </p:cNvGrpSpPr>
          <p:nvPr/>
        </p:nvGrpSpPr>
        <p:grpSpPr>
          <a:xfrm>
            <a:off x="6429573" y="5114310"/>
            <a:ext cx="468000" cy="497549"/>
            <a:chOff x="924259" y="4409301"/>
            <a:chExt cx="638308" cy="678610"/>
          </a:xfrm>
          <a:solidFill>
            <a:schemeClr val="bg1">
              <a:lumMod val="50000"/>
            </a:schemeClr>
          </a:solidFill>
        </p:grpSpPr>
        <p:sp>
          <p:nvSpPr>
            <p:cNvPr id="221" name="Freeform: Shape 220">
              <a:extLst>
                <a:ext uri="{FF2B5EF4-FFF2-40B4-BE49-F238E27FC236}">
                  <a16:creationId xmlns:a16="http://schemas.microsoft.com/office/drawing/2014/main" id="{3773E5C2-78DF-40D9-A7F6-C78FF963044A}"/>
                </a:ext>
              </a:extLst>
            </p:cNvPr>
            <p:cNvSpPr/>
            <p:nvPr/>
          </p:nvSpPr>
          <p:spPr>
            <a:xfrm>
              <a:off x="924259" y="4409301"/>
              <a:ext cx="356039" cy="455399"/>
            </a:xfrm>
            <a:custGeom>
              <a:avLst/>
              <a:gdLst>
                <a:gd name="connsiteX0" fmla="*/ 29386 w 356040"/>
                <a:gd name="connsiteY0" fmla="*/ 451257 h 455400"/>
                <a:gd name="connsiteX1" fmla="*/ 38477 w 356040"/>
                <a:gd name="connsiteY1" fmla="*/ 436229 h 455400"/>
                <a:gd name="connsiteX2" fmla="*/ 38477 w 356040"/>
                <a:gd name="connsiteY2" fmla="*/ 436229 h 455400"/>
                <a:gd name="connsiteX3" fmla="*/ 30181 w 356040"/>
                <a:gd name="connsiteY3" fmla="*/ 367629 h 455400"/>
                <a:gd name="connsiteX4" fmla="*/ 113842 w 356040"/>
                <a:gd name="connsiteY4" fmla="*/ 165638 h 455400"/>
                <a:gd name="connsiteX5" fmla="*/ 315377 w 356040"/>
                <a:gd name="connsiteY5" fmla="*/ 81977 h 455400"/>
                <a:gd name="connsiteX6" fmla="*/ 287076 w 356040"/>
                <a:gd name="connsiteY6" fmla="*/ 126474 h 455400"/>
                <a:gd name="connsiteX7" fmla="*/ 290893 w 356040"/>
                <a:gd name="connsiteY7" fmla="*/ 143622 h 455400"/>
                <a:gd name="connsiteX8" fmla="*/ 308033 w 356040"/>
                <a:gd name="connsiteY8" fmla="*/ 139805 h 455400"/>
                <a:gd name="connsiteX9" fmla="*/ 346526 w 356040"/>
                <a:gd name="connsiteY9" fmla="*/ 79261 h 455400"/>
                <a:gd name="connsiteX10" fmla="*/ 349673 w 356040"/>
                <a:gd name="connsiteY10" fmla="*/ 74318 h 455400"/>
                <a:gd name="connsiteX11" fmla="*/ 353233 w 356040"/>
                <a:gd name="connsiteY11" fmla="*/ 68721 h 455400"/>
                <a:gd name="connsiteX12" fmla="*/ 348737 w 356040"/>
                <a:gd name="connsiteY12" fmla="*/ 64208 h 455400"/>
                <a:gd name="connsiteX13" fmla="*/ 344274 w 356040"/>
                <a:gd name="connsiteY13" fmla="*/ 59729 h 455400"/>
                <a:gd name="connsiteX14" fmla="*/ 293799 w 356040"/>
                <a:gd name="connsiteY14" fmla="*/ 8997 h 455400"/>
                <a:gd name="connsiteX15" fmla="*/ 276237 w 356040"/>
                <a:gd name="connsiteY15" fmla="*/ 8956 h 455400"/>
                <a:gd name="connsiteX16" fmla="*/ 276188 w 356040"/>
                <a:gd name="connsiteY16" fmla="*/ 26518 h 455400"/>
                <a:gd name="connsiteX17" fmla="*/ 306865 w 356040"/>
                <a:gd name="connsiteY17" fmla="*/ 57344 h 455400"/>
                <a:gd name="connsiteX18" fmla="*/ 5341 w 356040"/>
                <a:gd name="connsiteY18" fmla="*/ 367629 h 455400"/>
                <a:gd name="connsiteX19" fmla="*/ 14349 w 356040"/>
                <a:gd name="connsiteY19" fmla="*/ 442166 h 455400"/>
                <a:gd name="connsiteX20" fmla="*/ 29386 w 356040"/>
                <a:gd name="connsiteY20" fmla="*/ 451257 h 45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6040" h="455400">
                  <a:moveTo>
                    <a:pt x="29386" y="451257"/>
                  </a:moveTo>
                  <a:cubicBezTo>
                    <a:pt x="36051" y="449617"/>
                    <a:pt x="40108" y="442886"/>
                    <a:pt x="38477" y="436229"/>
                  </a:cubicBezTo>
                  <a:lnTo>
                    <a:pt x="38477" y="436229"/>
                  </a:lnTo>
                  <a:cubicBezTo>
                    <a:pt x="33062" y="414254"/>
                    <a:pt x="30181" y="391293"/>
                    <a:pt x="30181" y="367629"/>
                  </a:cubicBezTo>
                  <a:cubicBezTo>
                    <a:pt x="30181" y="288712"/>
                    <a:pt x="62133" y="217372"/>
                    <a:pt x="113842" y="165638"/>
                  </a:cubicBezTo>
                  <a:cubicBezTo>
                    <a:pt x="165484" y="114029"/>
                    <a:pt x="236634" y="82118"/>
                    <a:pt x="315377" y="81977"/>
                  </a:cubicBezTo>
                  <a:lnTo>
                    <a:pt x="287076" y="126474"/>
                  </a:lnTo>
                  <a:cubicBezTo>
                    <a:pt x="283391" y="132262"/>
                    <a:pt x="285105" y="139937"/>
                    <a:pt x="290893" y="143622"/>
                  </a:cubicBezTo>
                  <a:cubicBezTo>
                    <a:pt x="296681" y="147306"/>
                    <a:pt x="304356" y="145592"/>
                    <a:pt x="308033" y="139805"/>
                  </a:cubicBezTo>
                  <a:lnTo>
                    <a:pt x="346526" y="79261"/>
                  </a:lnTo>
                  <a:cubicBezTo>
                    <a:pt x="347942" y="77903"/>
                    <a:pt x="349027" y="76223"/>
                    <a:pt x="349673" y="74318"/>
                  </a:cubicBezTo>
                  <a:lnTo>
                    <a:pt x="353233" y="68721"/>
                  </a:lnTo>
                  <a:lnTo>
                    <a:pt x="348737" y="64208"/>
                  </a:lnTo>
                  <a:cubicBezTo>
                    <a:pt x="347677" y="62354"/>
                    <a:pt x="346129" y="60830"/>
                    <a:pt x="344274" y="59729"/>
                  </a:cubicBezTo>
                  <a:lnTo>
                    <a:pt x="293799" y="8997"/>
                  </a:lnTo>
                  <a:cubicBezTo>
                    <a:pt x="288947" y="4137"/>
                    <a:pt x="281089" y="4120"/>
                    <a:pt x="276237" y="8956"/>
                  </a:cubicBezTo>
                  <a:cubicBezTo>
                    <a:pt x="271369" y="13791"/>
                    <a:pt x="271352" y="21657"/>
                    <a:pt x="276188" y="26518"/>
                  </a:cubicBezTo>
                  <a:lnTo>
                    <a:pt x="306865" y="57344"/>
                  </a:lnTo>
                  <a:cubicBezTo>
                    <a:pt x="139551" y="62122"/>
                    <a:pt x="5357" y="199147"/>
                    <a:pt x="5341" y="367629"/>
                  </a:cubicBezTo>
                  <a:cubicBezTo>
                    <a:pt x="5341" y="393305"/>
                    <a:pt x="8462" y="418278"/>
                    <a:pt x="14349" y="442166"/>
                  </a:cubicBezTo>
                  <a:cubicBezTo>
                    <a:pt x="15980" y="448831"/>
                    <a:pt x="22720" y="452896"/>
                    <a:pt x="29386" y="451257"/>
                  </a:cubicBezTo>
                  <a:close/>
                </a:path>
              </a:pathLst>
            </a:custGeom>
            <a:grpFill/>
            <a:ln w="8192" cap="flat">
              <a:noFill/>
              <a:prstDash val="solid"/>
              <a:miter/>
            </a:ln>
          </p:spPr>
          <p:txBody>
            <a:bodyPr rtlCol="0" anchor="ctr"/>
            <a:lstStyle/>
            <a:p>
              <a:pPr marL="0" marR="0" lvl="0" indent="0" algn="ctr" defTabSz="914400" rtl="0" fontAlgn="base" latinLnBrk="0" hangingPunct="0">
                <a:spcBef>
                  <a:spcPct val="0"/>
                </a:spcBef>
                <a:spcAft>
                  <a:spcPct val="0"/>
                </a:spcAft>
                <a:buClrTx/>
                <a:buSzTx/>
                <a:buFontTx/>
                <a:buNone/>
                <a:tabLst/>
                <a:defRPr/>
              </a:pPr>
              <a:endParaRPr kumimoji="0" lang="en-GB" sz="1400" b="1" i="0" u="none" strike="noStrike" kern="1200" cap="none" spc="0" normalizeH="0" baseline="0" noProof="0" dirty="0">
                <a:ln>
                  <a:noFill/>
                </a:ln>
                <a:solidFill>
                  <a:srgbClr val="333333"/>
                </a:solidFill>
                <a:effectLst/>
                <a:uLnTx/>
                <a:uFillTx/>
                <a:latin typeface="+mn-lt"/>
                <a:ea typeface="+mn-ea"/>
                <a:cs typeface="+mn-cs"/>
              </a:endParaRPr>
            </a:p>
          </p:txBody>
        </p:sp>
        <p:sp>
          <p:nvSpPr>
            <p:cNvPr id="222" name="Freeform: Shape 221">
              <a:extLst>
                <a:ext uri="{FF2B5EF4-FFF2-40B4-BE49-F238E27FC236}">
                  <a16:creationId xmlns:a16="http://schemas.microsoft.com/office/drawing/2014/main" id="{935E8CF4-ABF8-4141-B582-377B00A1F5AF}"/>
                </a:ext>
              </a:extLst>
            </p:cNvPr>
            <p:cNvSpPr/>
            <p:nvPr/>
          </p:nvSpPr>
          <p:spPr>
            <a:xfrm>
              <a:off x="929523" y="4880911"/>
              <a:ext cx="521638" cy="207000"/>
            </a:xfrm>
            <a:custGeom>
              <a:avLst/>
              <a:gdLst>
                <a:gd name="connsiteX0" fmla="*/ 501093 w 521640"/>
                <a:gd name="connsiteY0" fmla="*/ 108874 h 207000"/>
                <a:gd name="connsiteX1" fmla="*/ 501093 w 521640"/>
                <a:gd name="connsiteY1" fmla="*/ 108874 h 207000"/>
                <a:gd name="connsiteX2" fmla="*/ 310570 w 521640"/>
                <a:gd name="connsiteY2" fmla="*/ 181680 h 207000"/>
                <a:gd name="connsiteX3" fmla="*/ 59404 w 521640"/>
                <a:gd name="connsiteY3" fmla="*/ 32168 h 207000"/>
                <a:gd name="connsiteX4" fmla="*/ 112090 w 521640"/>
                <a:gd name="connsiteY4" fmla="*/ 35612 h 207000"/>
                <a:gd name="connsiteX5" fmla="*/ 125305 w 521640"/>
                <a:gd name="connsiteY5" fmla="*/ 24037 h 207000"/>
                <a:gd name="connsiteX6" fmla="*/ 113729 w 521640"/>
                <a:gd name="connsiteY6" fmla="*/ 10830 h 207000"/>
                <a:gd name="connsiteX7" fmla="*/ 29663 w 521640"/>
                <a:gd name="connsiteY7" fmla="*/ 5341 h 207000"/>
                <a:gd name="connsiteX8" fmla="*/ 5849 w 521640"/>
                <a:gd name="connsiteY8" fmla="*/ 86170 h 207000"/>
                <a:gd name="connsiteX9" fmla="*/ 14262 w 521640"/>
                <a:gd name="connsiteY9" fmla="*/ 101596 h 207000"/>
                <a:gd name="connsiteX10" fmla="*/ 29687 w 521640"/>
                <a:gd name="connsiteY10" fmla="*/ 93191 h 207000"/>
                <a:gd name="connsiteX11" fmla="*/ 29679 w 521640"/>
                <a:gd name="connsiteY11" fmla="*/ 93191 h 207000"/>
                <a:gd name="connsiteX12" fmla="*/ 41958 w 521640"/>
                <a:gd name="connsiteY12" fmla="*/ 51493 h 207000"/>
                <a:gd name="connsiteX13" fmla="*/ 310570 w 521640"/>
                <a:gd name="connsiteY13" fmla="*/ 206528 h 207000"/>
                <a:gd name="connsiteX14" fmla="*/ 517653 w 521640"/>
                <a:gd name="connsiteY14" fmla="*/ 127380 h 207000"/>
                <a:gd name="connsiteX15" fmla="*/ 518621 w 521640"/>
                <a:gd name="connsiteY15" fmla="*/ 109842 h 207000"/>
                <a:gd name="connsiteX16" fmla="*/ 501093 w 521640"/>
                <a:gd name="connsiteY16" fmla="*/ 108874 h 20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1640" h="207000">
                  <a:moveTo>
                    <a:pt x="501093" y="108874"/>
                  </a:moveTo>
                  <a:lnTo>
                    <a:pt x="501093" y="108874"/>
                  </a:lnTo>
                  <a:cubicBezTo>
                    <a:pt x="450494" y="154165"/>
                    <a:pt x="383815" y="181671"/>
                    <a:pt x="310570" y="181680"/>
                  </a:cubicBezTo>
                  <a:cubicBezTo>
                    <a:pt x="202102" y="181688"/>
                    <a:pt x="107784" y="121219"/>
                    <a:pt x="59404" y="32168"/>
                  </a:cubicBezTo>
                  <a:lnTo>
                    <a:pt x="112090" y="35612"/>
                  </a:lnTo>
                  <a:cubicBezTo>
                    <a:pt x="118929" y="36059"/>
                    <a:pt x="124849" y="30876"/>
                    <a:pt x="125305" y="24037"/>
                  </a:cubicBezTo>
                  <a:cubicBezTo>
                    <a:pt x="125752" y="17189"/>
                    <a:pt x="120569" y="11277"/>
                    <a:pt x="113729" y="10830"/>
                  </a:cubicBezTo>
                  <a:lnTo>
                    <a:pt x="29663" y="5341"/>
                  </a:lnTo>
                  <a:lnTo>
                    <a:pt x="5849" y="86170"/>
                  </a:lnTo>
                  <a:cubicBezTo>
                    <a:pt x="3912" y="92744"/>
                    <a:pt x="7679" y="99650"/>
                    <a:pt x="14262" y="101596"/>
                  </a:cubicBezTo>
                  <a:cubicBezTo>
                    <a:pt x="20844" y="103541"/>
                    <a:pt x="27750" y="99774"/>
                    <a:pt x="29687" y="93191"/>
                  </a:cubicBezTo>
                  <a:lnTo>
                    <a:pt x="29679" y="93191"/>
                  </a:lnTo>
                  <a:lnTo>
                    <a:pt x="41958" y="51493"/>
                  </a:lnTo>
                  <a:cubicBezTo>
                    <a:pt x="95679" y="144130"/>
                    <a:pt x="195784" y="206511"/>
                    <a:pt x="310570" y="206528"/>
                  </a:cubicBezTo>
                  <a:cubicBezTo>
                    <a:pt x="390091" y="206536"/>
                    <a:pt x="462740" y="176588"/>
                    <a:pt x="517653" y="127380"/>
                  </a:cubicBezTo>
                  <a:cubicBezTo>
                    <a:pt x="522761" y="122809"/>
                    <a:pt x="523200" y="114960"/>
                    <a:pt x="518621" y="109842"/>
                  </a:cubicBezTo>
                  <a:cubicBezTo>
                    <a:pt x="514043" y="104725"/>
                    <a:pt x="506210" y="104295"/>
                    <a:pt x="501093" y="108874"/>
                  </a:cubicBezTo>
                  <a:close/>
                </a:path>
              </a:pathLst>
            </a:custGeom>
            <a:grpFill/>
            <a:ln w="8192" cap="flat">
              <a:noFill/>
              <a:prstDash val="solid"/>
              <a:miter/>
            </a:ln>
          </p:spPr>
          <p:txBody>
            <a:bodyPr rtlCol="0" anchor="ctr"/>
            <a:lstStyle/>
            <a:p>
              <a:pPr marL="0" marR="0" lvl="0" indent="0" algn="ctr" defTabSz="914400" rtl="0" fontAlgn="base" latinLnBrk="0" hangingPunct="0">
                <a:spcBef>
                  <a:spcPct val="0"/>
                </a:spcBef>
                <a:spcAft>
                  <a:spcPct val="0"/>
                </a:spcAft>
                <a:buClrTx/>
                <a:buSzTx/>
                <a:buFontTx/>
                <a:buNone/>
                <a:tabLst/>
                <a:defRPr/>
              </a:pPr>
              <a:endParaRPr kumimoji="0" lang="en-GB" sz="1400" b="1" i="0" u="none" strike="noStrike" kern="1200" cap="none" spc="0" normalizeH="0" baseline="0" noProof="0" dirty="0">
                <a:ln>
                  <a:noFill/>
                </a:ln>
                <a:solidFill>
                  <a:srgbClr val="333333"/>
                </a:solidFill>
                <a:effectLst/>
                <a:uLnTx/>
                <a:uFillTx/>
                <a:latin typeface="+mn-lt"/>
                <a:ea typeface="+mn-ea"/>
                <a:cs typeface="+mn-cs"/>
              </a:endParaRPr>
            </a:p>
          </p:txBody>
        </p:sp>
        <p:sp>
          <p:nvSpPr>
            <p:cNvPr id="223" name="Freeform: Shape 222">
              <a:extLst>
                <a:ext uri="{FF2B5EF4-FFF2-40B4-BE49-F238E27FC236}">
                  <a16:creationId xmlns:a16="http://schemas.microsoft.com/office/drawing/2014/main" id="{DE787226-D440-4B1E-A726-62686763B748}"/>
                </a:ext>
              </a:extLst>
            </p:cNvPr>
            <p:cNvSpPr/>
            <p:nvPr/>
          </p:nvSpPr>
          <p:spPr>
            <a:xfrm>
              <a:off x="1297608" y="4470690"/>
              <a:ext cx="264959" cy="505079"/>
            </a:xfrm>
            <a:custGeom>
              <a:avLst/>
              <a:gdLst>
                <a:gd name="connsiteX0" fmla="*/ 250839 w 264960"/>
                <a:gd name="connsiteY0" fmla="*/ 469215 h 505080"/>
                <a:gd name="connsiteX1" fmla="*/ 250839 w 264960"/>
                <a:gd name="connsiteY1" fmla="*/ 469215 h 505080"/>
                <a:gd name="connsiteX2" fmla="*/ 203792 w 264960"/>
                <a:gd name="connsiteY2" fmla="*/ 473943 h 505080"/>
                <a:gd name="connsiteX3" fmla="*/ 252983 w 264960"/>
                <a:gd name="connsiteY3" fmla="*/ 306248 h 505080"/>
                <a:gd name="connsiteX4" fmla="*/ 20886 w 264960"/>
                <a:gd name="connsiteY4" fmla="*/ 5742 h 505080"/>
                <a:gd name="connsiteX5" fmla="*/ 5742 w 264960"/>
                <a:gd name="connsiteY5" fmla="*/ 14635 h 505080"/>
                <a:gd name="connsiteX6" fmla="*/ 14643 w 264960"/>
                <a:gd name="connsiteY6" fmla="*/ 29779 h 505080"/>
                <a:gd name="connsiteX7" fmla="*/ 14643 w 264960"/>
                <a:gd name="connsiteY7" fmla="*/ 29779 h 505080"/>
                <a:gd name="connsiteX8" fmla="*/ 228151 w 264960"/>
                <a:gd name="connsiteY8" fmla="*/ 306248 h 505080"/>
                <a:gd name="connsiteX9" fmla="*/ 182131 w 264960"/>
                <a:gd name="connsiteY9" fmla="*/ 461738 h 505080"/>
                <a:gd name="connsiteX10" fmla="*/ 166432 w 264960"/>
                <a:gd name="connsiteY10" fmla="*/ 414592 h 505080"/>
                <a:gd name="connsiteX11" fmla="*/ 150725 w 264960"/>
                <a:gd name="connsiteY11" fmla="*/ 406734 h 505080"/>
                <a:gd name="connsiteX12" fmla="*/ 142867 w 264960"/>
                <a:gd name="connsiteY12" fmla="*/ 422442 h 505080"/>
                <a:gd name="connsiteX13" fmla="*/ 165488 w 264960"/>
                <a:gd name="connsiteY13" fmla="*/ 490362 h 505080"/>
                <a:gd name="connsiteX14" fmla="*/ 167260 w 264960"/>
                <a:gd name="connsiteY14" fmla="*/ 495678 h 505080"/>
                <a:gd name="connsiteX15" fmla="*/ 169488 w 264960"/>
                <a:gd name="connsiteY15" fmla="*/ 502368 h 505080"/>
                <a:gd name="connsiteX16" fmla="*/ 177006 w 264960"/>
                <a:gd name="connsiteY16" fmla="*/ 501615 h 505080"/>
                <a:gd name="connsiteX17" fmla="*/ 180757 w 264960"/>
                <a:gd name="connsiteY17" fmla="*/ 501234 h 505080"/>
                <a:gd name="connsiteX18" fmla="*/ 253323 w 264960"/>
                <a:gd name="connsiteY18" fmla="*/ 493939 h 505080"/>
                <a:gd name="connsiteX19" fmla="*/ 264434 w 264960"/>
                <a:gd name="connsiteY19" fmla="*/ 480344 h 505080"/>
                <a:gd name="connsiteX20" fmla="*/ 250839 w 264960"/>
                <a:gd name="connsiteY20" fmla="*/ 469215 h 5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960" h="505080">
                  <a:moveTo>
                    <a:pt x="250839" y="469215"/>
                  </a:moveTo>
                  <a:lnTo>
                    <a:pt x="250839" y="469215"/>
                  </a:lnTo>
                  <a:lnTo>
                    <a:pt x="203792" y="473943"/>
                  </a:lnTo>
                  <a:cubicBezTo>
                    <a:pt x="234908" y="425571"/>
                    <a:pt x="252983" y="367984"/>
                    <a:pt x="252983" y="306248"/>
                  </a:cubicBezTo>
                  <a:cubicBezTo>
                    <a:pt x="252950" y="161853"/>
                    <a:pt x="154434" y="40477"/>
                    <a:pt x="20886" y="5742"/>
                  </a:cubicBezTo>
                  <a:cubicBezTo>
                    <a:pt x="14254" y="4020"/>
                    <a:pt x="7464" y="7994"/>
                    <a:pt x="5742" y="14635"/>
                  </a:cubicBezTo>
                  <a:cubicBezTo>
                    <a:pt x="4020" y="21276"/>
                    <a:pt x="7994" y="28057"/>
                    <a:pt x="14643" y="29779"/>
                  </a:cubicBezTo>
                  <a:lnTo>
                    <a:pt x="14643" y="29779"/>
                  </a:lnTo>
                  <a:cubicBezTo>
                    <a:pt x="137436" y="61732"/>
                    <a:pt x="228168" y="173412"/>
                    <a:pt x="228151" y="306248"/>
                  </a:cubicBezTo>
                  <a:cubicBezTo>
                    <a:pt x="228151" y="363645"/>
                    <a:pt x="211235" y="416993"/>
                    <a:pt x="182131" y="461738"/>
                  </a:cubicBezTo>
                  <a:lnTo>
                    <a:pt x="166432" y="414592"/>
                  </a:lnTo>
                  <a:cubicBezTo>
                    <a:pt x="164255" y="408084"/>
                    <a:pt x="157225" y="404573"/>
                    <a:pt x="150725" y="406734"/>
                  </a:cubicBezTo>
                  <a:cubicBezTo>
                    <a:pt x="144225" y="408895"/>
                    <a:pt x="140698" y="415933"/>
                    <a:pt x="142867" y="422442"/>
                  </a:cubicBezTo>
                  <a:lnTo>
                    <a:pt x="165488" y="490362"/>
                  </a:lnTo>
                  <a:cubicBezTo>
                    <a:pt x="165654" y="492234"/>
                    <a:pt x="166258" y="494047"/>
                    <a:pt x="167260" y="495678"/>
                  </a:cubicBezTo>
                  <a:lnTo>
                    <a:pt x="169488" y="502368"/>
                  </a:lnTo>
                  <a:lnTo>
                    <a:pt x="177006" y="501615"/>
                  </a:lnTo>
                  <a:cubicBezTo>
                    <a:pt x="178264" y="501698"/>
                    <a:pt x="179531" y="501540"/>
                    <a:pt x="180757" y="501234"/>
                  </a:cubicBezTo>
                  <a:lnTo>
                    <a:pt x="253323" y="493939"/>
                  </a:lnTo>
                  <a:cubicBezTo>
                    <a:pt x="260145" y="493252"/>
                    <a:pt x="265130" y="487166"/>
                    <a:pt x="264434" y="480344"/>
                  </a:cubicBezTo>
                  <a:cubicBezTo>
                    <a:pt x="263739" y="473504"/>
                    <a:pt x="257661" y="468528"/>
                    <a:pt x="250839" y="469215"/>
                  </a:cubicBezTo>
                  <a:close/>
                </a:path>
              </a:pathLst>
            </a:custGeom>
            <a:grpFill/>
            <a:ln w="8192" cap="flat">
              <a:noFill/>
              <a:prstDash val="solid"/>
              <a:miter/>
            </a:ln>
          </p:spPr>
          <p:txBody>
            <a:bodyPr rtlCol="0" anchor="ctr"/>
            <a:lstStyle/>
            <a:p>
              <a:pPr marL="0" marR="0" lvl="0" indent="0" algn="ctr" defTabSz="914400" rtl="0" fontAlgn="base" latinLnBrk="0" hangingPunct="0">
                <a:spcBef>
                  <a:spcPct val="0"/>
                </a:spcBef>
                <a:spcAft>
                  <a:spcPct val="0"/>
                </a:spcAft>
                <a:buClrTx/>
                <a:buSzTx/>
                <a:buFontTx/>
                <a:buNone/>
                <a:tabLst/>
                <a:defRPr/>
              </a:pPr>
              <a:endParaRPr kumimoji="0" lang="en-GB" sz="1400" b="1" i="0" u="none" strike="noStrike" kern="1200" cap="none" spc="0" normalizeH="0" baseline="0" noProof="0" dirty="0">
                <a:ln>
                  <a:noFill/>
                </a:ln>
                <a:solidFill>
                  <a:srgbClr val="333333"/>
                </a:solidFill>
                <a:effectLst/>
                <a:uLnTx/>
                <a:uFillTx/>
                <a:latin typeface="+mn-lt"/>
                <a:ea typeface="+mn-ea"/>
                <a:cs typeface="+mn-cs"/>
              </a:endParaRPr>
            </a:p>
          </p:txBody>
        </p:sp>
        <p:sp>
          <p:nvSpPr>
            <p:cNvPr id="224" name="Freeform: Shape 223">
              <a:extLst>
                <a:ext uri="{FF2B5EF4-FFF2-40B4-BE49-F238E27FC236}">
                  <a16:creationId xmlns:a16="http://schemas.microsoft.com/office/drawing/2014/main" id="{C1608730-0F35-4480-A2D7-9E2675B64082}"/>
                </a:ext>
              </a:extLst>
            </p:cNvPr>
            <p:cNvSpPr/>
            <p:nvPr/>
          </p:nvSpPr>
          <p:spPr>
            <a:xfrm>
              <a:off x="1086276" y="4621014"/>
              <a:ext cx="306360" cy="306360"/>
            </a:xfrm>
            <a:custGeom>
              <a:avLst/>
              <a:gdLst>
                <a:gd name="connsiteX0" fmla="*/ 162991 w 306360"/>
                <a:gd name="connsiteY0" fmla="*/ 5341 h 306360"/>
                <a:gd name="connsiteX1" fmla="*/ 151168 w 306360"/>
                <a:gd name="connsiteY1" fmla="*/ 11882 h 306360"/>
                <a:gd name="connsiteX2" fmla="*/ 125466 w 306360"/>
                <a:gd name="connsiteY2" fmla="*/ 33551 h 306360"/>
                <a:gd name="connsiteX3" fmla="*/ 118776 w 306360"/>
                <a:gd name="connsiteY3" fmla="*/ 34329 h 306360"/>
                <a:gd name="connsiteX4" fmla="*/ 92603 w 306360"/>
                <a:gd name="connsiteY4" fmla="*/ 26430 h 306360"/>
                <a:gd name="connsiteX5" fmla="*/ 85656 w 306360"/>
                <a:gd name="connsiteY5" fmla="*/ 24691 h 306360"/>
                <a:gd name="connsiteX6" fmla="*/ 78494 w 306360"/>
                <a:gd name="connsiteY6" fmla="*/ 26529 h 306360"/>
                <a:gd name="connsiteX7" fmla="*/ 54995 w 306360"/>
                <a:gd name="connsiteY7" fmla="*/ 43917 h 306360"/>
                <a:gd name="connsiteX8" fmla="*/ 50723 w 306360"/>
                <a:gd name="connsiteY8" fmla="*/ 57356 h 306360"/>
                <a:gd name="connsiteX9" fmla="*/ 47883 w 306360"/>
                <a:gd name="connsiteY9" fmla="*/ 90840 h 306360"/>
                <a:gd name="connsiteX10" fmla="*/ 19607 w 306360"/>
                <a:gd name="connsiteY10" fmla="*/ 109031 h 306360"/>
                <a:gd name="connsiteX11" fmla="*/ 9729 w 306360"/>
                <a:gd name="connsiteY11" fmla="*/ 119083 h 306360"/>
                <a:gd name="connsiteX12" fmla="*/ 5365 w 306360"/>
                <a:gd name="connsiteY12" fmla="*/ 147980 h 306360"/>
                <a:gd name="connsiteX13" fmla="*/ 11881 w 306360"/>
                <a:gd name="connsiteY13" fmla="*/ 160500 h 306360"/>
                <a:gd name="connsiteX14" fmla="*/ 33525 w 306360"/>
                <a:gd name="connsiteY14" fmla="*/ 186201 h 306360"/>
                <a:gd name="connsiteX15" fmla="*/ 26404 w 306360"/>
                <a:gd name="connsiteY15" fmla="*/ 219047 h 306360"/>
                <a:gd name="connsiteX16" fmla="*/ 26504 w 306360"/>
                <a:gd name="connsiteY16" fmla="*/ 233157 h 306360"/>
                <a:gd name="connsiteX17" fmla="*/ 43892 w 306360"/>
                <a:gd name="connsiteY17" fmla="*/ 256647 h 306360"/>
                <a:gd name="connsiteX18" fmla="*/ 54648 w 306360"/>
                <a:gd name="connsiteY18" fmla="*/ 261226 h 306360"/>
                <a:gd name="connsiteX19" fmla="*/ 57330 w 306360"/>
                <a:gd name="connsiteY19" fmla="*/ 260911 h 306360"/>
                <a:gd name="connsiteX20" fmla="*/ 71671 w 306360"/>
                <a:gd name="connsiteY20" fmla="*/ 259313 h 306360"/>
                <a:gd name="connsiteX21" fmla="*/ 90823 w 306360"/>
                <a:gd name="connsiteY21" fmla="*/ 263768 h 306360"/>
                <a:gd name="connsiteX22" fmla="*/ 108997 w 306360"/>
                <a:gd name="connsiteY22" fmla="*/ 292060 h 306360"/>
                <a:gd name="connsiteX23" fmla="*/ 119058 w 306360"/>
                <a:gd name="connsiteY23" fmla="*/ 301938 h 306360"/>
                <a:gd name="connsiteX24" fmla="*/ 147955 w 306360"/>
                <a:gd name="connsiteY24" fmla="*/ 306294 h 306360"/>
                <a:gd name="connsiteX25" fmla="*/ 148650 w 306360"/>
                <a:gd name="connsiteY25" fmla="*/ 306319 h 306360"/>
                <a:gd name="connsiteX26" fmla="*/ 160474 w 306360"/>
                <a:gd name="connsiteY26" fmla="*/ 299777 h 306360"/>
                <a:gd name="connsiteX27" fmla="*/ 186175 w 306360"/>
                <a:gd name="connsiteY27" fmla="*/ 278133 h 306360"/>
                <a:gd name="connsiteX28" fmla="*/ 192866 w 306360"/>
                <a:gd name="connsiteY28" fmla="*/ 277355 h 306360"/>
                <a:gd name="connsiteX29" fmla="*/ 219047 w 306360"/>
                <a:gd name="connsiteY29" fmla="*/ 285263 h 306360"/>
                <a:gd name="connsiteX30" fmla="*/ 225994 w 306360"/>
                <a:gd name="connsiteY30" fmla="*/ 287001 h 306360"/>
                <a:gd name="connsiteX31" fmla="*/ 233148 w 306360"/>
                <a:gd name="connsiteY31" fmla="*/ 285163 h 306360"/>
                <a:gd name="connsiteX32" fmla="*/ 256630 w 306360"/>
                <a:gd name="connsiteY32" fmla="*/ 267792 h 306360"/>
                <a:gd name="connsiteX33" fmla="*/ 260911 w 306360"/>
                <a:gd name="connsiteY33" fmla="*/ 254362 h 306360"/>
                <a:gd name="connsiteX34" fmla="*/ 263759 w 306360"/>
                <a:gd name="connsiteY34" fmla="*/ 220844 h 306360"/>
                <a:gd name="connsiteX35" fmla="*/ 292052 w 306360"/>
                <a:gd name="connsiteY35" fmla="*/ 202653 h 306360"/>
                <a:gd name="connsiteX36" fmla="*/ 301930 w 306360"/>
                <a:gd name="connsiteY36" fmla="*/ 192609 h 306360"/>
                <a:gd name="connsiteX37" fmla="*/ 306293 w 306360"/>
                <a:gd name="connsiteY37" fmla="*/ 163720 h 306360"/>
                <a:gd name="connsiteX38" fmla="*/ 299785 w 306360"/>
                <a:gd name="connsiteY38" fmla="*/ 151201 h 306360"/>
                <a:gd name="connsiteX39" fmla="*/ 278116 w 306360"/>
                <a:gd name="connsiteY39" fmla="*/ 125483 h 306360"/>
                <a:gd name="connsiteX40" fmla="*/ 285246 w 306360"/>
                <a:gd name="connsiteY40" fmla="*/ 92620 h 306360"/>
                <a:gd name="connsiteX41" fmla="*/ 285138 w 306360"/>
                <a:gd name="connsiteY41" fmla="*/ 78511 h 306360"/>
                <a:gd name="connsiteX42" fmla="*/ 267750 w 306360"/>
                <a:gd name="connsiteY42" fmla="*/ 55012 h 306360"/>
                <a:gd name="connsiteX43" fmla="*/ 257011 w 306360"/>
                <a:gd name="connsiteY43" fmla="*/ 50442 h 306360"/>
                <a:gd name="connsiteX44" fmla="*/ 254311 w 306360"/>
                <a:gd name="connsiteY44" fmla="*/ 50756 h 306360"/>
                <a:gd name="connsiteX45" fmla="*/ 239971 w 306360"/>
                <a:gd name="connsiteY45" fmla="*/ 52363 h 306360"/>
                <a:gd name="connsiteX46" fmla="*/ 220827 w 306360"/>
                <a:gd name="connsiteY46" fmla="*/ 47892 h 306360"/>
                <a:gd name="connsiteX47" fmla="*/ 202636 w 306360"/>
                <a:gd name="connsiteY47" fmla="*/ 19607 h 306360"/>
                <a:gd name="connsiteX48" fmla="*/ 192584 w 306360"/>
                <a:gd name="connsiteY48" fmla="*/ 9729 h 306360"/>
                <a:gd name="connsiteX49" fmla="*/ 163687 w 306360"/>
                <a:gd name="connsiteY49" fmla="*/ 5357 h 306360"/>
                <a:gd name="connsiteX50" fmla="*/ 162991 w 306360"/>
                <a:gd name="connsiteY50" fmla="*/ 5341 h 306360"/>
                <a:gd name="connsiteX51" fmla="*/ 180826 w 306360"/>
                <a:gd name="connsiteY51" fmla="*/ 33079 h 306360"/>
                <a:gd name="connsiteX52" fmla="*/ 207993 w 306360"/>
                <a:gd name="connsiteY52" fmla="*/ 69155 h 306360"/>
                <a:gd name="connsiteX53" fmla="*/ 239962 w 306360"/>
                <a:gd name="connsiteY53" fmla="*/ 77194 h 306360"/>
                <a:gd name="connsiteX54" fmla="*/ 252598 w 306360"/>
                <a:gd name="connsiteY54" fmla="*/ 76300 h 306360"/>
                <a:gd name="connsiteX55" fmla="*/ 260290 w 306360"/>
                <a:gd name="connsiteY55" fmla="*/ 86708 h 306360"/>
                <a:gd name="connsiteX56" fmla="*/ 253980 w 306360"/>
                <a:gd name="connsiteY56" fmla="*/ 131445 h 306360"/>
                <a:gd name="connsiteX57" fmla="*/ 280501 w 306360"/>
                <a:gd name="connsiteY57" fmla="*/ 168084 h 306360"/>
                <a:gd name="connsiteX58" fmla="*/ 278564 w 306360"/>
                <a:gd name="connsiteY58" fmla="*/ 180843 h 306360"/>
                <a:gd name="connsiteX59" fmla="*/ 242454 w 306360"/>
                <a:gd name="connsiteY59" fmla="*/ 208060 h 306360"/>
                <a:gd name="connsiteX60" fmla="*/ 235325 w 306360"/>
                <a:gd name="connsiteY60" fmla="*/ 252656 h 306360"/>
                <a:gd name="connsiteX61" fmla="*/ 224942 w 306360"/>
                <a:gd name="connsiteY61" fmla="*/ 260340 h 306360"/>
                <a:gd name="connsiteX62" fmla="*/ 192857 w 306360"/>
                <a:gd name="connsiteY62" fmla="*/ 252523 h 306360"/>
                <a:gd name="connsiteX63" fmla="*/ 180181 w 306360"/>
                <a:gd name="connsiteY63" fmla="*/ 254039 h 306360"/>
                <a:gd name="connsiteX64" fmla="*/ 143583 w 306360"/>
                <a:gd name="connsiteY64" fmla="*/ 280518 h 306360"/>
                <a:gd name="connsiteX65" fmla="*/ 130807 w 306360"/>
                <a:gd name="connsiteY65" fmla="*/ 278589 h 306360"/>
                <a:gd name="connsiteX66" fmla="*/ 103607 w 306360"/>
                <a:gd name="connsiteY66" fmla="*/ 242480 h 306360"/>
                <a:gd name="connsiteX67" fmla="*/ 71671 w 306360"/>
                <a:gd name="connsiteY67" fmla="*/ 234481 h 306360"/>
                <a:gd name="connsiteX68" fmla="*/ 59044 w 306360"/>
                <a:gd name="connsiteY68" fmla="*/ 235376 h 306360"/>
                <a:gd name="connsiteX69" fmla="*/ 51344 w 306360"/>
                <a:gd name="connsiteY69" fmla="*/ 224968 h 306360"/>
                <a:gd name="connsiteX70" fmla="*/ 57645 w 306360"/>
                <a:gd name="connsiteY70" fmla="*/ 180239 h 306360"/>
                <a:gd name="connsiteX71" fmla="*/ 31165 w 306360"/>
                <a:gd name="connsiteY71" fmla="*/ 143617 h 306360"/>
                <a:gd name="connsiteX72" fmla="*/ 33086 w 306360"/>
                <a:gd name="connsiteY72" fmla="*/ 130841 h 306360"/>
                <a:gd name="connsiteX73" fmla="*/ 69171 w 306360"/>
                <a:gd name="connsiteY73" fmla="*/ 103657 h 306360"/>
                <a:gd name="connsiteX74" fmla="*/ 76308 w 306360"/>
                <a:gd name="connsiteY74" fmla="*/ 59053 h 306360"/>
                <a:gd name="connsiteX75" fmla="*/ 86699 w 306360"/>
                <a:gd name="connsiteY75" fmla="*/ 51369 h 306360"/>
                <a:gd name="connsiteX76" fmla="*/ 118776 w 306360"/>
                <a:gd name="connsiteY76" fmla="*/ 59177 h 306360"/>
                <a:gd name="connsiteX77" fmla="*/ 131461 w 306360"/>
                <a:gd name="connsiteY77" fmla="*/ 57662 h 306360"/>
                <a:gd name="connsiteX78" fmla="*/ 168050 w 306360"/>
                <a:gd name="connsiteY78" fmla="*/ 31158 h 306360"/>
                <a:gd name="connsiteX79" fmla="*/ 180826 w 306360"/>
                <a:gd name="connsiteY79" fmla="*/ 33079 h 30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06360" h="306360">
                  <a:moveTo>
                    <a:pt x="162991" y="5341"/>
                  </a:moveTo>
                  <a:cubicBezTo>
                    <a:pt x="158578" y="5341"/>
                    <a:pt x="153387" y="8172"/>
                    <a:pt x="151168" y="11882"/>
                  </a:cubicBezTo>
                  <a:cubicBezTo>
                    <a:pt x="151168" y="11882"/>
                    <a:pt x="140404" y="29825"/>
                    <a:pt x="125466" y="33551"/>
                  </a:cubicBezTo>
                  <a:cubicBezTo>
                    <a:pt x="123272" y="34097"/>
                    <a:pt x="121028" y="34329"/>
                    <a:pt x="118776" y="34329"/>
                  </a:cubicBezTo>
                  <a:cubicBezTo>
                    <a:pt x="105661" y="34329"/>
                    <a:pt x="92603" y="26430"/>
                    <a:pt x="92603" y="26430"/>
                  </a:cubicBezTo>
                  <a:cubicBezTo>
                    <a:pt x="90690" y="25271"/>
                    <a:pt x="88165" y="24691"/>
                    <a:pt x="85656" y="24691"/>
                  </a:cubicBezTo>
                  <a:cubicBezTo>
                    <a:pt x="83056" y="24691"/>
                    <a:pt x="80448" y="25304"/>
                    <a:pt x="78494" y="26529"/>
                  </a:cubicBezTo>
                  <a:lnTo>
                    <a:pt x="54995" y="43917"/>
                  </a:lnTo>
                  <a:cubicBezTo>
                    <a:pt x="51551" y="46890"/>
                    <a:pt x="49630" y="52934"/>
                    <a:pt x="50723" y="57356"/>
                  </a:cubicBezTo>
                  <a:cubicBezTo>
                    <a:pt x="50723" y="57356"/>
                    <a:pt x="55832" y="77650"/>
                    <a:pt x="47883" y="90840"/>
                  </a:cubicBezTo>
                  <a:cubicBezTo>
                    <a:pt x="39926" y="104022"/>
                    <a:pt x="19607" y="109031"/>
                    <a:pt x="19607" y="109031"/>
                  </a:cubicBezTo>
                  <a:cubicBezTo>
                    <a:pt x="15185" y="110116"/>
                    <a:pt x="10747" y="114645"/>
                    <a:pt x="9729" y="119083"/>
                  </a:cubicBezTo>
                  <a:lnTo>
                    <a:pt x="5365" y="147980"/>
                  </a:lnTo>
                  <a:cubicBezTo>
                    <a:pt x="5042" y="152526"/>
                    <a:pt x="7965" y="158156"/>
                    <a:pt x="11881" y="160500"/>
                  </a:cubicBezTo>
                  <a:cubicBezTo>
                    <a:pt x="11881" y="160500"/>
                    <a:pt x="29832" y="171264"/>
                    <a:pt x="33525" y="186201"/>
                  </a:cubicBezTo>
                  <a:cubicBezTo>
                    <a:pt x="37235" y="201129"/>
                    <a:pt x="26404" y="219047"/>
                    <a:pt x="26404" y="219047"/>
                  </a:cubicBezTo>
                  <a:cubicBezTo>
                    <a:pt x="24045" y="222947"/>
                    <a:pt x="24086" y="229290"/>
                    <a:pt x="26504" y="233157"/>
                  </a:cubicBezTo>
                  <a:lnTo>
                    <a:pt x="43892" y="256647"/>
                  </a:lnTo>
                  <a:cubicBezTo>
                    <a:pt x="46301" y="259437"/>
                    <a:pt x="50706" y="261226"/>
                    <a:pt x="54648" y="261226"/>
                  </a:cubicBezTo>
                  <a:cubicBezTo>
                    <a:pt x="55567" y="261226"/>
                    <a:pt x="56486" y="261126"/>
                    <a:pt x="57330" y="260911"/>
                  </a:cubicBezTo>
                  <a:cubicBezTo>
                    <a:pt x="57330" y="260911"/>
                    <a:pt x="63731" y="259313"/>
                    <a:pt x="71671" y="259313"/>
                  </a:cubicBezTo>
                  <a:cubicBezTo>
                    <a:pt x="77881" y="259313"/>
                    <a:pt x="85035" y="260290"/>
                    <a:pt x="90823" y="263768"/>
                  </a:cubicBezTo>
                  <a:cubicBezTo>
                    <a:pt x="104005" y="271716"/>
                    <a:pt x="108997" y="292060"/>
                    <a:pt x="108997" y="292060"/>
                  </a:cubicBezTo>
                  <a:cubicBezTo>
                    <a:pt x="110099" y="296482"/>
                    <a:pt x="114628" y="300928"/>
                    <a:pt x="119058" y="301938"/>
                  </a:cubicBezTo>
                  <a:lnTo>
                    <a:pt x="147955" y="306294"/>
                  </a:lnTo>
                  <a:lnTo>
                    <a:pt x="148650" y="306319"/>
                  </a:lnTo>
                  <a:cubicBezTo>
                    <a:pt x="153047" y="306319"/>
                    <a:pt x="158239" y="303487"/>
                    <a:pt x="160474" y="299777"/>
                  </a:cubicBezTo>
                  <a:cubicBezTo>
                    <a:pt x="160474" y="299777"/>
                    <a:pt x="171247" y="281843"/>
                    <a:pt x="186175" y="278133"/>
                  </a:cubicBezTo>
                  <a:cubicBezTo>
                    <a:pt x="188370" y="277587"/>
                    <a:pt x="190613" y="277355"/>
                    <a:pt x="192866" y="277355"/>
                  </a:cubicBezTo>
                  <a:cubicBezTo>
                    <a:pt x="205981" y="277355"/>
                    <a:pt x="219047" y="285263"/>
                    <a:pt x="219047" y="285263"/>
                  </a:cubicBezTo>
                  <a:cubicBezTo>
                    <a:pt x="220951" y="286430"/>
                    <a:pt x="223477" y="287001"/>
                    <a:pt x="225994" y="287001"/>
                  </a:cubicBezTo>
                  <a:cubicBezTo>
                    <a:pt x="228586" y="287001"/>
                    <a:pt x="231194" y="286389"/>
                    <a:pt x="233148" y="285163"/>
                  </a:cubicBezTo>
                  <a:lnTo>
                    <a:pt x="256630" y="267792"/>
                  </a:lnTo>
                  <a:cubicBezTo>
                    <a:pt x="260091" y="264828"/>
                    <a:pt x="262012" y="258783"/>
                    <a:pt x="260911" y="254362"/>
                  </a:cubicBezTo>
                  <a:cubicBezTo>
                    <a:pt x="260911" y="254362"/>
                    <a:pt x="255827" y="234026"/>
                    <a:pt x="263759" y="220844"/>
                  </a:cubicBezTo>
                  <a:cubicBezTo>
                    <a:pt x="271708" y="207646"/>
                    <a:pt x="292052" y="202653"/>
                    <a:pt x="292052" y="202653"/>
                  </a:cubicBezTo>
                  <a:cubicBezTo>
                    <a:pt x="296482" y="201568"/>
                    <a:pt x="300920" y="197047"/>
                    <a:pt x="301930" y="192609"/>
                  </a:cubicBezTo>
                  <a:lnTo>
                    <a:pt x="306293" y="163720"/>
                  </a:lnTo>
                  <a:cubicBezTo>
                    <a:pt x="306616" y="159175"/>
                    <a:pt x="303693" y="153544"/>
                    <a:pt x="299785" y="151201"/>
                  </a:cubicBezTo>
                  <a:cubicBezTo>
                    <a:pt x="299785" y="151201"/>
                    <a:pt x="281809" y="140421"/>
                    <a:pt x="278116" y="125483"/>
                  </a:cubicBezTo>
                  <a:cubicBezTo>
                    <a:pt x="274399" y="110546"/>
                    <a:pt x="285246" y="92620"/>
                    <a:pt x="285246" y="92620"/>
                  </a:cubicBezTo>
                  <a:cubicBezTo>
                    <a:pt x="287597" y="88720"/>
                    <a:pt x="287547" y="82378"/>
                    <a:pt x="285138" y="78511"/>
                  </a:cubicBezTo>
                  <a:lnTo>
                    <a:pt x="267750" y="55012"/>
                  </a:lnTo>
                  <a:cubicBezTo>
                    <a:pt x="265357" y="52230"/>
                    <a:pt x="260952" y="50442"/>
                    <a:pt x="257011" y="50442"/>
                  </a:cubicBezTo>
                  <a:cubicBezTo>
                    <a:pt x="256075" y="50442"/>
                    <a:pt x="255164" y="50541"/>
                    <a:pt x="254311" y="50756"/>
                  </a:cubicBezTo>
                  <a:cubicBezTo>
                    <a:pt x="254311" y="50756"/>
                    <a:pt x="247919" y="52363"/>
                    <a:pt x="239971" y="52363"/>
                  </a:cubicBezTo>
                  <a:cubicBezTo>
                    <a:pt x="233761" y="52363"/>
                    <a:pt x="226615" y="51386"/>
                    <a:pt x="220827" y="47892"/>
                  </a:cubicBezTo>
                  <a:cubicBezTo>
                    <a:pt x="207621" y="39943"/>
                    <a:pt x="202636" y="19607"/>
                    <a:pt x="202636" y="19607"/>
                  </a:cubicBezTo>
                  <a:cubicBezTo>
                    <a:pt x="201551" y="15186"/>
                    <a:pt x="197030" y="10739"/>
                    <a:pt x="192584" y="9729"/>
                  </a:cubicBezTo>
                  <a:lnTo>
                    <a:pt x="163687" y="5357"/>
                  </a:lnTo>
                  <a:lnTo>
                    <a:pt x="162991" y="5341"/>
                  </a:lnTo>
                  <a:close/>
                  <a:moveTo>
                    <a:pt x="180826" y="33079"/>
                  </a:moveTo>
                  <a:cubicBezTo>
                    <a:pt x="184445" y="43147"/>
                    <a:pt x="192452" y="59806"/>
                    <a:pt x="207993" y="69155"/>
                  </a:cubicBezTo>
                  <a:cubicBezTo>
                    <a:pt x="216820" y="74495"/>
                    <a:pt x="227584" y="77194"/>
                    <a:pt x="239962" y="77194"/>
                  </a:cubicBezTo>
                  <a:cubicBezTo>
                    <a:pt x="244773" y="77194"/>
                    <a:pt x="249128" y="76780"/>
                    <a:pt x="252598" y="76300"/>
                  </a:cubicBezTo>
                  <a:lnTo>
                    <a:pt x="260290" y="86708"/>
                  </a:lnTo>
                  <a:cubicBezTo>
                    <a:pt x="255727" y="96379"/>
                    <a:pt x="249600" y="113850"/>
                    <a:pt x="253980" y="131445"/>
                  </a:cubicBezTo>
                  <a:cubicBezTo>
                    <a:pt x="258344" y="149065"/>
                    <a:pt x="271931" y="161659"/>
                    <a:pt x="280501" y="168084"/>
                  </a:cubicBezTo>
                  <a:lnTo>
                    <a:pt x="278564" y="180843"/>
                  </a:lnTo>
                  <a:cubicBezTo>
                    <a:pt x="268503" y="184462"/>
                    <a:pt x="251827" y="192493"/>
                    <a:pt x="242454" y="208060"/>
                  </a:cubicBezTo>
                  <a:cubicBezTo>
                    <a:pt x="233123" y="223585"/>
                    <a:pt x="233818" y="242058"/>
                    <a:pt x="235325" y="252656"/>
                  </a:cubicBezTo>
                  <a:lnTo>
                    <a:pt x="224942" y="260340"/>
                  </a:lnTo>
                  <a:cubicBezTo>
                    <a:pt x="217631" y="256904"/>
                    <a:pt x="205782" y="252523"/>
                    <a:pt x="192857" y="252523"/>
                  </a:cubicBezTo>
                  <a:cubicBezTo>
                    <a:pt x="188469" y="252523"/>
                    <a:pt x="184188" y="253037"/>
                    <a:pt x="180181" y="254039"/>
                  </a:cubicBezTo>
                  <a:cubicBezTo>
                    <a:pt x="162569" y="258410"/>
                    <a:pt x="149992" y="271981"/>
                    <a:pt x="143583" y="280518"/>
                  </a:cubicBezTo>
                  <a:lnTo>
                    <a:pt x="130807" y="278589"/>
                  </a:lnTo>
                  <a:cubicBezTo>
                    <a:pt x="127180" y="268529"/>
                    <a:pt x="119165" y="251861"/>
                    <a:pt x="103607" y="242480"/>
                  </a:cubicBezTo>
                  <a:cubicBezTo>
                    <a:pt x="94781" y="237172"/>
                    <a:pt x="84042" y="234481"/>
                    <a:pt x="71671" y="234481"/>
                  </a:cubicBezTo>
                  <a:cubicBezTo>
                    <a:pt x="66869" y="234481"/>
                    <a:pt x="62505" y="234887"/>
                    <a:pt x="59044" y="235376"/>
                  </a:cubicBezTo>
                  <a:lnTo>
                    <a:pt x="51344" y="224968"/>
                  </a:lnTo>
                  <a:cubicBezTo>
                    <a:pt x="55906" y="215297"/>
                    <a:pt x="62025" y="197826"/>
                    <a:pt x="57645" y="180239"/>
                  </a:cubicBezTo>
                  <a:cubicBezTo>
                    <a:pt x="53290" y="162619"/>
                    <a:pt x="39702" y="150042"/>
                    <a:pt x="31165" y="143617"/>
                  </a:cubicBezTo>
                  <a:lnTo>
                    <a:pt x="33086" y="130841"/>
                  </a:lnTo>
                  <a:cubicBezTo>
                    <a:pt x="43130" y="127214"/>
                    <a:pt x="59798" y="119191"/>
                    <a:pt x="69171" y="103657"/>
                  </a:cubicBezTo>
                  <a:cubicBezTo>
                    <a:pt x="78527" y="88116"/>
                    <a:pt x="77815" y="69643"/>
                    <a:pt x="76308" y="59053"/>
                  </a:cubicBezTo>
                  <a:lnTo>
                    <a:pt x="86699" y="51369"/>
                  </a:lnTo>
                  <a:cubicBezTo>
                    <a:pt x="94002" y="54797"/>
                    <a:pt x="105851" y="59177"/>
                    <a:pt x="118776" y="59177"/>
                  </a:cubicBezTo>
                  <a:cubicBezTo>
                    <a:pt x="123156" y="59177"/>
                    <a:pt x="127429" y="58664"/>
                    <a:pt x="131461" y="57662"/>
                  </a:cubicBezTo>
                  <a:cubicBezTo>
                    <a:pt x="149064" y="53282"/>
                    <a:pt x="161633" y="39719"/>
                    <a:pt x="168050" y="31158"/>
                  </a:cubicBezTo>
                  <a:lnTo>
                    <a:pt x="180826" y="33079"/>
                  </a:lnTo>
                  <a:close/>
                </a:path>
              </a:pathLst>
            </a:custGeom>
            <a:grpFill/>
            <a:ln w="8192" cap="flat">
              <a:noFill/>
              <a:prstDash val="solid"/>
              <a:miter/>
            </a:ln>
          </p:spPr>
          <p:txBody>
            <a:bodyPr rtlCol="0" anchor="ctr"/>
            <a:lstStyle/>
            <a:p>
              <a:pPr marL="0" marR="0" lvl="0" indent="0" algn="ctr" defTabSz="914400" rtl="0" fontAlgn="base" latinLnBrk="0" hangingPunct="0">
                <a:spcBef>
                  <a:spcPct val="0"/>
                </a:spcBef>
                <a:spcAft>
                  <a:spcPct val="0"/>
                </a:spcAft>
                <a:buClrTx/>
                <a:buSzTx/>
                <a:buFontTx/>
                <a:buNone/>
                <a:tabLst/>
                <a:defRPr/>
              </a:pPr>
              <a:endParaRPr kumimoji="0" lang="en-GB" sz="1400" b="1" i="0" u="none" strike="noStrike" kern="1200" cap="none" spc="0" normalizeH="0" baseline="0" noProof="0" dirty="0">
                <a:ln>
                  <a:noFill/>
                </a:ln>
                <a:solidFill>
                  <a:srgbClr val="333333"/>
                </a:solidFill>
                <a:effectLst/>
                <a:uLnTx/>
                <a:uFillTx/>
                <a:latin typeface="+mn-lt"/>
                <a:ea typeface="+mn-ea"/>
                <a:cs typeface="+mn-cs"/>
              </a:endParaRPr>
            </a:p>
          </p:txBody>
        </p:sp>
        <p:sp>
          <p:nvSpPr>
            <p:cNvPr id="225" name="Freeform: Shape 224">
              <a:extLst>
                <a:ext uri="{FF2B5EF4-FFF2-40B4-BE49-F238E27FC236}">
                  <a16:creationId xmlns:a16="http://schemas.microsoft.com/office/drawing/2014/main" id="{130E9A50-8483-4894-AE60-23B0FF0E9472}"/>
                </a:ext>
              </a:extLst>
            </p:cNvPr>
            <p:cNvSpPr/>
            <p:nvPr/>
          </p:nvSpPr>
          <p:spPr>
            <a:xfrm>
              <a:off x="1177955" y="4712697"/>
              <a:ext cx="124200" cy="124200"/>
            </a:xfrm>
            <a:custGeom>
              <a:avLst/>
              <a:gdLst>
                <a:gd name="connsiteX0" fmla="*/ 13769 w 124200"/>
                <a:gd name="connsiteY0" fmla="*/ 33824 h 124200"/>
                <a:gd name="connsiteX1" fmla="*/ 33823 w 124200"/>
                <a:gd name="connsiteY1" fmla="*/ 114537 h 124200"/>
                <a:gd name="connsiteX2" fmla="*/ 64086 w 124200"/>
                <a:gd name="connsiteY2" fmla="*/ 122983 h 124200"/>
                <a:gd name="connsiteX3" fmla="*/ 114545 w 124200"/>
                <a:gd name="connsiteY3" fmla="*/ 94500 h 124200"/>
                <a:gd name="connsiteX4" fmla="*/ 94499 w 124200"/>
                <a:gd name="connsiteY4" fmla="*/ 13770 h 124200"/>
                <a:gd name="connsiteX5" fmla="*/ 64235 w 124200"/>
                <a:gd name="connsiteY5" fmla="*/ 5341 h 124200"/>
                <a:gd name="connsiteX6" fmla="*/ 13769 w 124200"/>
                <a:gd name="connsiteY6" fmla="*/ 33824 h 124200"/>
                <a:gd name="connsiteX7" fmla="*/ 93273 w 124200"/>
                <a:gd name="connsiteY7" fmla="*/ 81666 h 124200"/>
                <a:gd name="connsiteX8" fmla="*/ 64086 w 124200"/>
                <a:gd name="connsiteY8" fmla="*/ 98143 h 124200"/>
                <a:gd name="connsiteX9" fmla="*/ 46640 w 124200"/>
                <a:gd name="connsiteY9" fmla="*/ 93266 h 124200"/>
                <a:gd name="connsiteX10" fmla="*/ 35048 w 124200"/>
                <a:gd name="connsiteY10" fmla="*/ 46650 h 124200"/>
                <a:gd name="connsiteX11" fmla="*/ 64235 w 124200"/>
                <a:gd name="connsiteY11" fmla="*/ 30181 h 124200"/>
                <a:gd name="connsiteX12" fmla="*/ 81665 w 124200"/>
                <a:gd name="connsiteY12" fmla="*/ 35033 h 124200"/>
                <a:gd name="connsiteX13" fmla="*/ 93273 w 124200"/>
                <a:gd name="connsiteY13" fmla="*/ 81666 h 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200" h="124200">
                  <a:moveTo>
                    <a:pt x="13769" y="33824"/>
                  </a:moveTo>
                  <a:cubicBezTo>
                    <a:pt x="-2973" y="61636"/>
                    <a:pt x="6002" y="97779"/>
                    <a:pt x="33823" y="114537"/>
                  </a:cubicBezTo>
                  <a:cubicBezTo>
                    <a:pt x="43312" y="120259"/>
                    <a:pt x="53770" y="122983"/>
                    <a:pt x="64086" y="122983"/>
                  </a:cubicBezTo>
                  <a:cubicBezTo>
                    <a:pt x="84033" y="122983"/>
                    <a:pt x="103491" y="112823"/>
                    <a:pt x="114545" y="94500"/>
                  </a:cubicBezTo>
                  <a:cubicBezTo>
                    <a:pt x="131279" y="66695"/>
                    <a:pt x="122311" y="30545"/>
                    <a:pt x="94499" y="13770"/>
                  </a:cubicBezTo>
                  <a:cubicBezTo>
                    <a:pt x="85010" y="8065"/>
                    <a:pt x="74569" y="5341"/>
                    <a:pt x="64235" y="5341"/>
                  </a:cubicBezTo>
                  <a:cubicBezTo>
                    <a:pt x="44272" y="5341"/>
                    <a:pt x="24823" y="15484"/>
                    <a:pt x="13769" y="33824"/>
                  </a:cubicBezTo>
                  <a:close/>
                  <a:moveTo>
                    <a:pt x="93273" y="81666"/>
                  </a:moveTo>
                  <a:cubicBezTo>
                    <a:pt x="87047" y="91983"/>
                    <a:pt x="76142" y="98143"/>
                    <a:pt x="64086" y="98143"/>
                  </a:cubicBezTo>
                  <a:cubicBezTo>
                    <a:pt x="57976" y="98143"/>
                    <a:pt x="51940" y="96454"/>
                    <a:pt x="46640" y="93266"/>
                  </a:cubicBezTo>
                  <a:cubicBezTo>
                    <a:pt x="30594" y="83603"/>
                    <a:pt x="25402" y="62680"/>
                    <a:pt x="35048" y="46650"/>
                  </a:cubicBezTo>
                  <a:cubicBezTo>
                    <a:pt x="41258" y="36341"/>
                    <a:pt x="52172" y="30181"/>
                    <a:pt x="64235" y="30181"/>
                  </a:cubicBezTo>
                  <a:cubicBezTo>
                    <a:pt x="70363" y="30181"/>
                    <a:pt x="76399" y="31870"/>
                    <a:pt x="81665" y="35033"/>
                  </a:cubicBezTo>
                  <a:cubicBezTo>
                    <a:pt x="97720" y="44712"/>
                    <a:pt x="102911" y="65644"/>
                    <a:pt x="93273" y="81666"/>
                  </a:cubicBezTo>
                  <a:close/>
                </a:path>
              </a:pathLst>
            </a:custGeom>
            <a:grpFill/>
            <a:ln w="8192" cap="flat">
              <a:noFill/>
              <a:prstDash val="solid"/>
              <a:miter/>
            </a:ln>
          </p:spPr>
          <p:txBody>
            <a:bodyPr rtlCol="0" anchor="ctr"/>
            <a:lstStyle/>
            <a:p>
              <a:pPr marL="0" marR="0" lvl="0" indent="0" algn="ctr" defTabSz="914400" rtl="0" fontAlgn="base" latinLnBrk="0" hangingPunct="0">
                <a:spcBef>
                  <a:spcPct val="0"/>
                </a:spcBef>
                <a:spcAft>
                  <a:spcPct val="0"/>
                </a:spcAft>
                <a:buClrTx/>
                <a:buSzTx/>
                <a:buFontTx/>
                <a:buNone/>
                <a:tabLst/>
                <a:defRPr/>
              </a:pPr>
              <a:endParaRPr kumimoji="0" lang="en-GB" sz="1400" b="1" i="0" u="none" strike="noStrike" kern="1200" cap="none" spc="0" normalizeH="0" baseline="0" noProof="0" dirty="0">
                <a:ln>
                  <a:noFill/>
                </a:ln>
                <a:solidFill>
                  <a:srgbClr val="333333"/>
                </a:solidFill>
                <a:effectLst/>
                <a:uLnTx/>
                <a:uFillTx/>
                <a:latin typeface="+mn-lt"/>
                <a:ea typeface="+mn-ea"/>
                <a:cs typeface="+mn-cs"/>
              </a:endParaRPr>
            </a:p>
          </p:txBody>
        </p:sp>
      </p:grpSp>
      <p:pic>
        <p:nvPicPr>
          <p:cNvPr id="231" name="Graphic 230">
            <a:extLst>
              <a:ext uri="{FF2B5EF4-FFF2-40B4-BE49-F238E27FC236}">
                <a16:creationId xmlns:a16="http://schemas.microsoft.com/office/drawing/2014/main" id="{B441242A-EBC7-4C85-8EC4-F67C95665AA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54095" y="3406842"/>
            <a:ext cx="573815" cy="573815"/>
          </a:xfrm>
          <a:prstGeom prst="rect">
            <a:avLst/>
          </a:prstGeom>
        </p:spPr>
      </p:pic>
      <p:pic>
        <p:nvPicPr>
          <p:cNvPr id="232" name="Graphic 231">
            <a:extLst>
              <a:ext uri="{FF2B5EF4-FFF2-40B4-BE49-F238E27FC236}">
                <a16:creationId xmlns:a16="http://schemas.microsoft.com/office/drawing/2014/main" id="{FFC5BF32-74AC-4833-BA91-1988C05DE64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470061" y="2334458"/>
            <a:ext cx="468000" cy="444584"/>
          </a:xfrm>
          <a:prstGeom prst="rect">
            <a:avLst/>
          </a:prstGeom>
        </p:spPr>
      </p:pic>
      <p:cxnSp>
        <p:nvCxnSpPr>
          <p:cNvPr id="233" name="Straight Connector 232">
            <a:extLst>
              <a:ext uri="{FF2B5EF4-FFF2-40B4-BE49-F238E27FC236}">
                <a16:creationId xmlns:a16="http://schemas.microsoft.com/office/drawing/2014/main" id="{324450BB-7279-4F41-8458-788197814221}"/>
              </a:ext>
            </a:extLst>
          </p:cNvPr>
          <p:cNvCxnSpPr/>
          <p:nvPr/>
        </p:nvCxnSpPr>
        <p:spPr bwMode="auto">
          <a:xfrm>
            <a:off x="8052759" y="2678041"/>
            <a:ext cx="684000" cy="0"/>
          </a:xfrm>
          <a:prstGeom prst="line">
            <a:avLst/>
          </a:prstGeom>
          <a:solidFill>
            <a:schemeClr val="bg1"/>
          </a:solidFill>
          <a:ln w="12700" cap="flat" cmpd="sng" algn="ctr">
            <a:solidFill>
              <a:schemeClr val="bg1">
                <a:lumMod val="65000"/>
              </a:schemeClr>
            </a:solidFill>
            <a:prstDash val="dash"/>
            <a:round/>
            <a:headEnd type="none" w="med" len="med"/>
            <a:tailEnd type="none" w="med" len="med"/>
          </a:ln>
          <a:effectLst/>
        </p:spPr>
      </p:cxnSp>
      <p:cxnSp>
        <p:nvCxnSpPr>
          <p:cNvPr id="234" name="Straight Connector 233">
            <a:extLst>
              <a:ext uri="{FF2B5EF4-FFF2-40B4-BE49-F238E27FC236}">
                <a16:creationId xmlns:a16="http://schemas.microsoft.com/office/drawing/2014/main" id="{C8B3F99A-8764-4FAE-A07A-BB7D8C6E01CA}"/>
              </a:ext>
            </a:extLst>
          </p:cNvPr>
          <p:cNvCxnSpPr/>
          <p:nvPr/>
        </p:nvCxnSpPr>
        <p:spPr bwMode="auto">
          <a:xfrm>
            <a:off x="8052759" y="4726057"/>
            <a:ext cx="684000" cy="0"/>
          </a:xfrm>
          <a:prstGeom prst="line">
            <a:avLst/>
          </a:prstGeom>
          <a:solidFill>
            <a:schemeClr val="bg1"/>
          </a:solidFill>
          <a:ln w="12700" cap="flat" cmpd="sng" algn="ctr">
            <a:solidFill>
              <a:schemeClr val="bg1">
                <a:lumMod val="65000"/>
              </a:schemeClr>
            </a:solidFill>
            <a:prstDash val="dash"/>
            <a:round/>
            <a:headEnd type="none" w="med" len="med"/>
            <a:tailEnd type="none" w="med" len="med"/>
          </a:ln>
          <a:effectLst/>
        </p:spPr>
      </p:cxnSp>
      <p:cxnSp>
        <p:nvCxnSpPr>
          <p:cNvPr id="236" name="Straight Connector 235">
            <a:extLst>
              <a:ext uri="{FF2B5EF4-FFF2-40B4-BE49-F238E27FC236}">
                <a16:creationId xmlns:a16="http://schemas.microsoft.com/office/drawing/2014/main" id="{3B6CB34A-045E-4E3F-9447-13D0260E2D52}"/>
              </a:ext>
            </a:extLst>
          </p:cNvPr>
          <p:cNvCxnSpPr/>
          <p:nvPr/>
        </p:nvCxnSpPr>
        <p:spPr bwMode="auto">
          <a:xfrm>
            <a:off x="8304759" y="3702049"/>
            <a:ext cx="432000" cy="0"/>
          </a:xfrm>
          <a:prstGeom prst="line">
            <a:avLst/>
          </a:prstGeom>
          <a:solidFill>
            <a:schemeClr val="bg1"/>
          </a:solidFill>
          <a:ln w="12700" cap="flat" cmpd="sng" algn="ctr">
            <a:solidFill>
              <a:schemeClr val="bg1">
                <a:lumMod val="65000"/>
              </a:schemeClr>
            </a:solidFill>
            <a:prstDash val="dash"/>
            <a:round/>
            <a:headEnd type="none" w="med" len="med"/>
            <a:tailEnd type="none" w="med" len="med"/>
          </a:ln>
          <a:effectLst/>
        </p:spPr>
      </p:cxnSp>
      <p:grpSp>
        <p:nvGrpSpPr>
          <p:cNvPr id="22" name="Group 21">
            <a:extLst>
              <a:ext uri="{FF2B5EF4-FFF2-40B4-BE49-F238E27FC236}">
                <a16:creationId xmlns:a16="http://schemas.microsoft.com/office/drawing/2014/main" id="{AF72F045-9B40-46B0-A45B-23E411AB3DB9}"/>
              </a:ext>
            </a:extLst>
          </p:cNvPr>
          <p:cNvGrpSpPr/>
          <p:nvPr/>
        </p:nvGrpSpPr>
        <p:grpSpPr>
          <a:xfrm>
            <a:off x="7044383" y="1391275"/>
            <a:ext cx="1692376" cy="262758"/>
            <a:chOff x="7022081" y="1187670"/>
            <a:chExt cx="1692376" cy="262758"/>
          </a:xfrm>
        </p:grpSpPr>
        <p:cxnSp>
          <p:nvCxnSpPr>
            <p:cNvPr id="13" name="Straight Connector 12">
              <a:extLst>
                <a:ext uri="{FF2B5EF4-FFF2-40B4-BE49-F238E27FC236}">
                  <a16:creationId xmlns:a16="http://schemas.microsoft.com/office/drawing/2014/main" id="{29E46619-0F4E-44D1-B93F-8F3B737B2269}"/>
                </a:ext>
              </a:extLst>
            </p:cNvPr>
            <p:cNvCxnSpPr/>
            <p:nvPr/>
          </p:nvCxnSpPr>
          <p:spPr bwMode="auto">
            <a:xfrm>
              <a:off x="7202457" y="1187670"/>
              <a:ext cx="1512000" cy="0"/>
            </a:xfrm>
            <a:prstGeom prst="line">
              <a:avLst/>
            </a:prstGeom>
            <a:solidFill>
              <a:schemeClr val="bg1"/>
            </a:solidFill>
            <a:ln w="12700" cap="flat" cmpd="sng" algn="ctr">
              <a:solidFill>
                <a:schemeClr val="bg1">
                  <a:lumMod val="65000"/>
                </a:schemeClr>
              </a:solidFill>
              <a:prstDash val="dash"/>
              <a:round/>
              <a:headEnd type="none" w="med" len="med"/>
              <a:tailEnd type="none" w="med" len="med"/>
            </a:ln>
            <a:effectLst/>
          </p:spPr>
        </p:cxnSp>
        <p:cxnSp>
          <p:nvCxnSpPr>
            <p:cNvPr id="15" name="Straight Connector 14">
              <a:extLst>
                <a:ext uri="{FF2B5EF4-FFF2-40B4-BE49-F238E27FC236}">
                  <a16:creationId xmlns:a16="http://schemas.microsoft.com/office/drawing/2014/main" id="{158003E8-D3E2-42E4-9537-F86508EDDF49}"/>
                </a:ext>
              </a:extLst>
            </p:cNvPr>
            <p:cNvCxnSpPr>
              <a:cxnSpLocks/>
            </p:cNvCxnSpPr>
            <p:nvPr/>
          </p:nvCxnSpPr>
          <p:spPr bwMode="auto">
            <a:xfrm flipV="1">
              <a:off x="7022081" y="1187670"/>
              <a:ext cx="180376" cy="262758"/>
            </a:xfrm>
            <a:prstGeom prst="line">
              <a:avLst/>
            </a:prstGeom>
            <a:solidFill>
              <a:schemeClr val="bg1"/>
            </a:solidFill>
            <a:ln w="12700" cap="flat" cmpd="sng" algn="ctr">
              <a:solidFill>
                <a:schemeClr val="bg1">
                  <a:lumMod val="65000"/>
                </a:schemeClr>
              </a:solidFill>
              <a:prstDash val="dash"/>
              <a:round/>
              <a:headEnd type="none" w="med" len="med"/>
              <a:tailEnd type="none" w="med" len="med"/>
            </a:ln>
            <a:effectLst/>
          </p:spPr>
        </p:cxnSp>
      </p:grpSp>
      <p:grpSp>
        <p:nvGrpSpPr>
          <p:cNvPr id="19" name="Group 18">
            <a:extLst>
              <a:ext uri="{FF2B5EF4-FFF2-40B4-BE49-F238E27FC236}">
                <a16:creationId xmlns:a16="http://schemas.microsoft.com/office/drawing/2014/main" id="{B48B4FE3-1217-49EA-84E1-BDC33160EEA7}"/>
              </a:ext>
            </a:extLst>
          </p:cNvPr>
          <p:cNvGrpSpPr/>
          <p:nvPr/>
        </p:nvGrpSpPr>
        <p:grpSpPr>
          <a:xfrm>
            <a:off x="7044383" y="5750065"/>
            <a:ext cx="1692376" cy="262758"/>
            <a:chOff x="7022081" y="5546460"/>
            <a:chExt cx="1692376" cy="262758"/>
          </a:xfrm>
        </p:grpSpPr>
        <p:cxnSp>
          <p:nvCxnSpPr>
            <p:cNvPr id="238" name="Straight Connector 237">
              <a:extLst>
                <a:ext uri="{FF2B5EF4-FFF2-40B4-BE49-F238E27FC236}">
                  <a16:creationId xmlns:a16="http://schemas.microsoft.com/office/drawing/2014/main" id="{690A6FE4-F892-4683-A482-124EAECF5734}"/>
                </a:ext>
              </a:extLst>
            </p:cNvPr>
            <p:cNvCxnSpPr/>
            <p:nvPr/>
          </p:nvCxnSpPr>
          <p:spPr bwMode="auto">
            <a:xfrm flipV="1">
              <a:off x="7202457" y="5809218"/>
              <a:ext cx="1512000" cy="0"/>
            </a:xfrm>
            <a:prstGeom prst="line">
              <a:avLst/>
            </a:prstGeom>
            <a:solidFill>
              <a:schemeClr val="bg1"/>
            </a:solidFill>
            <a:ln w="12700" cap="flat" cmpd="sng" algn="ctr">
              <a:solidFill>
                <a:schemeClr val="bg1">
                  <a:lumMod val="65000"/>
                </a:schemeClr>
              </a:solidFill>
              <a:prstDash val="dash"/>
              <a:round/>
              <a:headEnd type="none" w="med" len="med"/>
              <a:tailEnd type="none" w="med" len="med"/>
            </a:ln>
            <a:effectLst/>
          </p:spPr>
        </p:cxnSp>
        <p:cxnSp>
          <p:nvCxnSpPr>
            <p:cNvPr id="239" name="Straight Connector 238">
              <a:extLst>
                <a:ext uri="{FF2B5EF4-FFF2-40B4-BE49-F238E27FC236}">
                  <a16:creationId xmlns:a16="http://schemas.microsoft.com/office/drawing/2014/main" id="{2425470C-19BA-4EF5-9C32-D0E7D8E51BD4}"/>
                </a:ext>
              </a:extLst>
            </p:cNvPr>
            <p:cNvCxnSpPr>
              <a:cxnSpLocks/>
            </p:cNvCxnSpPr>
            <p:nvPr/>
          </p:nvCxnSpPr>
          <p:spPr bwMode="auto">
            <a:xfrm>
              <a:off x="7022081" y="5546460"/>
              <a:ext cx="180376" cy="262758"/>
            </a:xfrm>
            <a:prstGeom prst="line">
              <a:avLst/>
            </a:prstGeom>
            <a:solidFill>
              <a:schemeClr val="bg1"/>
            </a:solidFill>
            <a:ln w="12700" cap="flat" cmpd="sng" algn="ctr">
              <a:solidFill>
                <a:schemeClr val="bg1">
                  <a:lumMod val="65000"/>
                </a:schemeClr>
              </a:solidFill>
              <a:prstDash val="dash"/>
              <a:round/>
              <a:headEnd type="none" w="med" len="med"/>
              <a:tailEnd type="none" w="med" len="med"/>
            </a:ln>
            <a:effectLst/>
          </p:spPr>
        </p:cxnSp>
      </p:grpSp>
      <p:cxnSp>
        <p:nvCxnSpPr>
          <p:cNvPr id="240" name="Straight Connector 239">
            <a:extLst>
              <a:ext uri="{FF2B5EF4-FFF2-40B4-BE49-F238E27FC236}">
                <a16:creationId xmlns:a16="http://schemas.microsoft.com/office/drawing/2014/main" id="{F6731FA1-5FED-4BCD-A417-C65D010FC085}"/>
              </a:ext>
            </a:extLst>
          </p:cNvPr>
          <p:cNvCxnSpPr/>
          <p:nvPr/>
        </p:nvCxnSpPr>
        <p:spPr bwMode="auto">
          <a:xfrm flipH="1">
            <a:off x="3485393" y="2686618"/>
            <a:ext cx="684000" cy="0"/>
          </a:xfrm>
          <a:prstGeom prst="line">
            <a:avLst/>
          </a:prstGeom>
          <a:solidFill>
            <a:schemeClr val="bg1"/>
          </a:solidFill>
          <a:ln w="12700" cap="flat" cmpd="sng" algn="ctr">
            <a:solidFill>
              <a:schemeClr val="bg1">
                <a:lumMod val="65000"/>
              </a:schemeClr>
            </a:solidFill>
            <a:prstDash val="dash"/>
            <a:round/>
            <a:headEnd type="none" w="med" len="med"/>
            <a:tailEnd type="none" w="med" len="med"/>
          </a:ln>
          <a:effectLst/>
        </p:spPr>
      </p:cxnSp>
      <p:cxnSp>
        <p:nvCxnSpPr>
          <p:cNvPr id="241" name="Straight Connector 240">
            <a:extLst>
              <a:ext uri="{FF2B5EF4-FFF2-40B4-BE49-F238E27FC236}">
                <a16:creationId xmlns:a16="http://schemas.microsoft.com/office/drawing/2014/main" id="{027FFE54-3ACF-44EE-8E4E-579CC7CB7692}"/>
              </a:ext>
            </a:extLst>
          </p:cNvPr>
          <p:cNvCxnSpPr/>
          <p:nvPr/>
        </p:nvCxnSpPr>
        <p:spPr bwMode="auto">
          <a:xfrm flipH="1">
            <a:off x="3485393" y="4734634"/>
            <a:ext cx="684000" cy="0"/>
          </a:xfrm>
          <a:prstGeom prst="line">
            <a:avLst/>
          </a:prstGeom>
          <a:solidFill>
            <a:schemeClr val="bg1"/>
          </a:solidFill>
          <a:ln w="12700" cap="flat" cmpd="sng" algn="ctr">
            <a:solidFill>
              <a:schemeClr val="bg1">
                <a:lumMod val="65000"/>
              </a:schemeClr>
            </a:solidFill>
            <a:prstDash val="dash"/>
            <a:round/>
            <a:headEnd type="none" w="med" len="med"/>
            <a:tailEnd type="none" w="med" len="med"/>
          </a:ln>
          <a:effectLst/>
        </p:spPr>
      </p:cxnSp>
      <p:cxnSp>
        <p:nvCxnSpPr>
          <p:cNvPr id="242" name="Straight Connector 241">
            <a:extLst>
              <a:ext uri="{FF2B5EF4-FFF2-40B4-BE49-F238E27FC236}">
                <a16:creationId xmlns:a16="http://schemas.microsoft.com/office/drawing/2014/main" id="{712BF06D-04C9-4A89-A8DF-239A4F5AF11C}"/>
              </a:ext>
            </a:extLst>
          </p:cNvPr>
          <p:cNvCxnSpPr/>
          <p:nvPr/>
        </p:nvCxnSpPr>
        <p:spPr bwMode="auto">
          <a:xfrm flipH="1">
            <a:off x="3485393" y="3710626"/>
            <a:ext cx="432000" cy="0"/>
          </a:xfrm>
          <a:prstGeom prst="line">
            <a:avLst/>
          </a:prstGeom>
          <a:solidFill>
            <a:schemeClr val="bg1"/>
          </a:solidFill>
          <a:ln w="12700" cap="flat" cmpd="sng" algn="ctr">
            <a:solidFill>
              <a:schemeClr val="bg1">
                <a:lumMod val="65000"/>
              </a:schemeClr>
            </a:solidFill>
            <a:prstDash val="dash"/>
            <a:round/>
            <a:headEnd type="none" w="med" len="med"/>
            <a:tailEnd type="none" w="med" len="med"/>
          </a:ln>
          <a:effectLst/>
        </p:spPr>
      </p:cxnSp>
      <p:grpSp>
        <p:nvGrpSpPr>
          <p:cNvPr id="20" name="Group 19">
            <a:extLst>
              <a:ext uri="{FF2B5EF4-FFF2-40B4-BE49-F238E27FC236}">
                <a16:creationId xmlns:a16="http://schemas.microsoft.com/office/drawing/2014/main" id="{485686E5-947F-4286-9E80-DC78F01547EB}"/>
              </a:ext>
            </a:extLst>
          </p:cNvPr>
          <p:cNvGrpSpPr/>
          <p:nvPr/>
        </p:nvGrpSpPr>
        <p:grpSpPr>
          <a:xfrm>
            <a:off x="3485393" y="1399852"/>
            <a:ext cx="1692376" cy="262758"/>
            <a:chOff x="3463091" y="1196247"/>
            <a:chExt cx="1692376" cy="262758"/>
          </a:xfrm>
        </p:grpSpPr>
        <p:cxnSp>
          <p:nvCxnSpPr>
            <p:cNvPr id="244" name="Straight Connector 243">
              <a:extLst>
                <a:ext uri="{FF2B5EF4-FFF2-40B4-BE49-F238E27FC236}">
                  <a16:creationId xmlns:a16="http://schemas.microsoft.com/office/drawing/2014/main" id="{EB00F8D9-8FE5-47FB-A1ED-4E4CD9FCE2FD}"/>
                </a:ext>
              </a:extLst>
            </p:cNvPr>
            <p:cNvCxnSpPr/>
            <p:nvPr/>
          </p:nvCxnSpPr>
          <p:spPr bwMode="auto">
            <a:xfrm flipH="1">
              <a:off x="3463091" y="1196247"/>
              <a:ext cx="1512000" cy="0"/>
            </a:xfrm>
            <a:prstGeom prst="line">
              <a:avLst/>
            </a:prstGeom>
            <a:solidFill>
              <a:schemeClr val="bg1"/>
            </a:solidFill>
            <a:ln w="12700" cap="flat" cmpd="sng" algn="ctr">
              <a:solidFill>
                <a:schemeClr val="bg1">
                  <a:lumMod val="65000"/>
                </a:schemeClr>
              </a:solidFill>
              <a:prstDash val="dash"/>
              <a:round/>
              <a:headEnd type="none" w="med" len="med"/>
              <a:tailEnd type="none" w="med" len="med"/>
            </a:ln>
            <a:effectLst/>
          </p:spPr>
        </p:cxnSp>
        <p:cxnSp>
          <p:nvCxnSpPr>
            <p:cNvPr id="245" name="Straight Connector 244">
              <a:extLst>
                <a:ext uri="{FF2B5EF4-FFF2-40B4-BE49-F238E27FC236}">
                  <a16:creationId xmlns:a16="http://schemas.microsoft.com/office/drawing/2014/main" id="{4E45A110-6C15-4CB9-9C74-8574AAF0A8D0}"/>
                </a:ext>
              </a:extLst>
            </p:cNvPr>
            <p:cNvCxnSpPr>
              <a:cxnSpLocks/>
            </p:cNvCxnSpPr>
            <p:nvPr/>
          </p:nvCxnSpPr>
          <p:spPr bwMode="auto">
            <a:xfrm flipH="1" flipV="1">
              <a:off x="4975091" y="1196247"/>
              <a:ext cx="180376" cy="262758"/>
            </a:xfrm>
            <a:prstGeom prst="line">
              <a:avLst/>
            </a:prstGeom>
            <a:solidFill>
              <a:schemeClr val="bg1"/>
            </a:solidFill>
            <a:ln w="12700" cap="flat" cmpd="sng" algn="ctr">
              <a:solidFill>
                <a:schemeClr val="bg1">
                  <a:lumMod val="65000"/>
                </a:schemeClr>
              </a:solidFill>
              <a:prstDash val="dash"/>
              <a:round/>
              <a:headEnd type="none" w="med" len="med"/>
              <a:tailEnd type="none" w="med" len="med"/>
            </a:ln>
            <a:effectLst/>
          </p:spPr>
        </p:cxnSp>
      </p:grpSp>
      <p:grpSp>
        <p:nvGrpSpPr>
          <p:cNvPr id="21" name="Group 20">
            <a:extLst>
              <a:ext uri="{FF2B5EF4-FFF2-40B4-BE49-F238E27FC236}">
                <a16:creationId xmlns:a16="http://schemas.microsoft.com/office/drawing/2014/main" id="{C3DF32CB-A730-404D-81E3-1F035E7FE1DA}"/>
              </a:ext>
            </a:extLst>
          </p:cNvPr>
          <p:cNvGrpSpPr/>
          <p:nvPr/>
        </p:nvGrpSpPr>
        <p:grpSpPr>
          <a:xfrm>
            <a:off x="3485393" y="5758642"/>
            <a:ext cx="1692376" cy="262758"/>
            <a:chOff x="3463091" y="5555037"/>
            <a:chExt cx="1692376" cy="262758"/>
          </a:xfrm>
        </p:grpSpPr>
        <p:cxnSp>
          <p:nvCxnSpPr>
            <p:cNvPr id="247" name="Straight Connector 246">
              <a:extLst>
                <a:ext uri="{FF2B5EF4-FFF2-40B4-BE49-F238E27FC236}">
                  <a16:creationId xmlns:a16="http://schemas.microsoft.com/office/drawing/2014/main" id="{B6632288-B8AA-4B03-8B36-87FBCC857E84}"/>
                </a:ext>
              </a:extLst>
            </p:cNvPr>
            <p:cNvCxnSpPr/>
            <p:nvPr/>
          </p:nvCxnSpPr>
          <p:spPr bwMode="auto">
            <a:xfrm flipH="1" flipV="1">
              <a:off x="3463091" y="5817795"/>
              <a:ext cx="1512000" cy="0"/>
            </a:xfrm>
            <a:prstGeom prst="line">
              <a:avLst/>
            </a:prstGeom>
            <a:solidFill>
              <a:schemeClr val="bg1"/>
            </a:solidFill>
            <a:ln w="12700" cap="flat" cmpd="sng" algn="ctr">
              <a:solidFill>
                <a:schemeClr val="bg1">
                  <a:lumMod val="65000"/>
                </a:schemeClr>
              </a:solidFill>
              <a:prstDash val="dash"/>
              <a:round/>
              <a:headEnd type="none" w="med" len="med"/>
              <a:tailEnd type="none" w="med" len="med"/>
            </a:ln>
            <a:effectLst/>
          </p:spPr>
        </p:cxnSp>
        <p:cxnSp>
          <p:nvCxnSpPr>
            <p:cNvPr id="248" name="Straight Connector 247">
              <a:extLst>
                <a:ext uri="{FF2B5EF4-FFF2-40B4-BE49-F238E27FC236}">
                  <a16:creationId xmlns:a16="http://schemas.microsoft.com/office/drawing/2014/main" id="{5660D430-F8D5-4F48-B06B-8E27C39D2E98}"/>
                </a:ext>
              </a:extLst>
            </p:cNvPr>
            <p:cNvCxnSpPr>
              <a:cxnSpLocks/>
            </p:cNvCxnSpPr>
            <p:nvPr/>
          </p:nvCxnSpPr>
          <p:spPr bwMode="auto">
            <a:xfrm flipH="1">
              <a:off x="4975091" y="5555037"/>
              <a:ext cx="180376" cy="262758"/>
            </a:xfrm>
            <a:prstGeom prst="line">
              <a:avLst/>
            </a:prstGeom>
            <a:solidFill>
              <a:schemeClr val="bg1"/>
            </a:solidFill>
            <a:ln w="12700" cap="flat" cmpd="sng" algn="ctr">
              <a:solidFill>
                <a:schemeClr val="bg1">
                  <a:lumMod val="65000"/>
                </a:schemeClr>
              </a:solidFill>
              <a:prstDash val="dash"/>
              <a:round/>
              <a:headEnd type="none" w="med" len="med"/>
              <a:tailEnd type="none" w="med" len="med"/>
            </a:ln>
            <a:effectLst/>
          </p:spPr>
        </p:cxnSp>
      </p:grpSp>
      <p:pic>
        <p:nvPicPr>
          <p:cNvPr id="26" name="Graphic 25">
            <a:extLst>
              <a:ext uri="{FF2B5EF4-FFF2-40B4-BE49-F238E27FC236}">
                <a16:creationId xmlns:a16="http://schemas.microsoft.com/office/drawing/2014/main" id="{93183FE6-15BB-449E-9144-C811620FCFA4}"/>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484445" y="4546384"/>
            <a:ext cx="381796" cy="381796"/>
          </a:xfrm>
          <a:prstGeom prst="rect">
            <a:avLst/>
          </a:prstGeom>
        </p:spPr>
      </p:pic>
      <p:sp>
        <p:nvSpPr>
          <p:cNvPr id="77" name="Title 2">
            <a:extLst>
              <a:ext uri="{FF2B5EF4-FFF2-40B4-BE49-F238E27FC236}">
                <a16:creationId xmlns:a16="http://schemas.microsoft.com/office/drawing/2014/main" id="{FD25E903-6255-4630-A80A-B6C527ADA6DE}"/>
              </a:ext>
            </a:extLst>
          </p:cNvPr>
          <p:cNvSpPr>
            <a:spLocks noGrp="1"/>
          </p:cNvSpPr>
          <p:nvPr>
            <p:ph type="title"/>
          </p:nvPr>
        </p:nvSpPr>
        <p:spPr>
          <a:xfrm>
            <a:off x="411412" y="241891"/>
            <a:ext cx="11369176" cy="412663"/>
          </a:xfrm>
          <a:noFill/>
          <a:ln w="9525">
            <a:noFill/>
            <a:miter lim="800000"/>
            <a:headEnd/>
            <a:tailEnd/>
          </a:ln>
        </p:spPr>
        <p:txBody>
          <a:bodyPr vert="horz" wrap="square" lIns="72000" tIns="36000" rIns="72000" bIns="36000" numCol="1" anchor="t" anchorCtr="0" compatLnSpc="1">
            <a:prstTxWarp prst="textNoShape">
              <a:avLst/>
            </a:prstTxWarp>
            <a:normAutofit/>
          </a:bodyPr>
          <a:lstStyle/>
          <a:p>
            <a:r>
              <a:rPr lang="en-GB" sz="2200"/>
              <a:t>10 Characteristics of World-class GBS Organizations</a:t>
            </a:r>
            <a:endParaRPr lang="en-GB" sz="2200" dirty="0"/>
          </a:p>
        </p:txBody>
      </p:sp>
      <p:sp>
        <p:nvSpPr>
          <p:cNvPr id="82" name="Text Placeholder 131">
            <a:extLst>
              <a:ext uri="{FF2B5EF4-FFF2-40B4-BE49-F238E27FC236}">
                <a16:creationId xmlns:a16="http://schemas.microsoft.com/office/drawing/2014/main" id="{B29B05FC-DD20-48D1-AA12-B847921ABB3E}"/>
              </a:ext>
            </a:extLst>
          </p:cNvPr>
          <p:cNvSpPr txBox="1">
            <a:spLocks/>
          </p:cNvSpPr>
          <p:nvPr/>
        </p:nvSpPr>
        <p:spPr bwMode="gray">
          <a:xfrm>
            <a:off x="6662583" y="6434715"/>
            <a:ext cx="5546196" cy="444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lnSpc>
                <a:spcPts val="2000"/>
              </a:lnSpc>
              <a:spcBef>
                <a:spcPct val="35000"/>
              </a:spcBef>
              <a:spcAft>
                <a:spcPct val="0"/>
              </a:spcAft>
              <a:buClr>
                <a:schemeClr val="tx1"/>
              </a:buClr>
              <a:buFontTx/>
              <a:buNone/>
              <a:defRPr sz="1800" b="0">
                <a:solidFill>
                  <a:schemeClr val="tx1">
                    <a:lumMod val="50000"/>
                    <a:lumOff val="50000"/>
                  </a:schemeClr>
                </a:solidFill>
                <a:latin typeface="Arial" panose="020B0604020202020204" pitchFamily="34" charset="0"/>
                <a:ea typeface="+mn-ea"/>
                <a:cs typeface="Arial" panose="020B0604020202020204" pitchFamily="34" charset="0"/>
              </a:defRPr>
            </a:lvl1pPr>
            <a:lvl2pPr marL="515938" indent="-231775" algn="l" rtl="0" eaLnBrk="1" fontAlgn="base" hangingPunct="1">
              <a:spcBef>
                <a:spcPct val="20000"/>
              </a:spcBef>
              <a:spcAft>
                <a:spcPct val="0"/>
              </a:spcAft>
              <a:buClr>
                <a:schemeClr val="tx1"/>
              </a:buClr>
              <a:buChar char="–"/>
              <a:defRPr sz="1600">
                <a:solidFill>
                  <a:schemeClr val="tx1"/>
                </a:solidFill>
                <a:latin typeface="Arial" panose="020B0604020202020204" pitchFamily="34" charset="0"/>
                <a:cs typeface="Arial" panose="020B0604020202020204" pitchFamily="34" charset="0"/>
              </a:defRPr>
            </a:lvl2pPr>
            <a:lvl3pPr marL="803275" indent="-173038" algn="l" rtl="0" eaLnBrk="1" fontAlgn="base" hangingPunct="1">
              <a:spcBef>
                <a:spcPct val="20000"/>
              </a:spcBef>
              <a:spcAft>
                <a:spcPct val="0"/>
              </a:spcAft>
              <a:buClr>
                <a:schemeClr val="tx1"/>
              </a:buClr>
              <a:buFont typeface="Wingdings" pitchFamily="2" charset="2"/>
              <a:buChar char=""/>
              <a:defRPr sz="1400">
                <a:solidFill>
                  <a:schemeClr val="tx1"/>
                </a:solidFill>
                <a:latin typeface="Arial" panose="020B0604020202020204" pitchFamily="34" charset="0"/>
                <a:cs typeface="Arial" panose="020B0604020202020204" pitchFamily="34" charset="0"/>
              </a:defRPr>
            </a:lvl3pPr>
            <a:lvl4pPr marL="1084263" indent="-166688" algn="l" rtl="0" eaLnBrk="1" fontAlgn="base" hangingPunct="1">
              <a:spcBef>
                <a:spcPct val="20000"/>
              </a:spcBef>
              <a:spcAft>
                <a:spcPct val="0"/>
              </a:spcAft>
              <a:buClr>
                <a:schemeClr val="tx1"/>
              </a:buClr>
              <a:buChar char="–"/>
              <a:defRPr sz="1400">
                <a:solidFill>
                  <a:schemeClr val="tx1"/>
                </a:solidFill>
                <a:latin typeface="Arial" panose="020B0604020202020204" pitchFamily="34" charset="0"/>
                <a:cs typeface="Arial" panose="020B0604020202020204" pitchFamily="34" charset="0"/>
              </a:defRPr>
            </a:lvl4pPr>
            <a:lvl5pPr marL="1371600" indent="-173038" algn="l" rtl="0" eaLnBrk="1" fontAlgn="base" hangingPunct="1">
              <a:spcBef>
                <a:spcPct val="20000"/>
              </a:spcBef>
              <a:spcAft>
                <a:spcPct val="0"/>
              </a:spcAft>
              <a:buClr>
                <a:schemeClr val="tx1"/>
              </a:buClr>
              <a:buChar char="»"/>
              <a:defRPr sz="1400">
                <a:solidFill>
                  <a:schemeClr val="tx1"/>
                </a:solidFill>
                <a:latin typeface="Arial" panose="020B0604020202020204" pitchFamily="34" charset="0"/>
                <a:cs typeface="Arial" panose="020B0604020202020204" pitchFamily="34" charset="0"/>
              </a:defRPr>
            </a:lvl5pPr>
            <a:lvl6pPr marL="1828800" indent="-173038" algn="l" rtl="0" eaLnBrk="1" fontAlgn="base" hangingPunct="1">
              <a:spcBef>
                <a:spcPct val="20000"/>
              </a:spcBef>
              <a:spcAft>
                <a:spcPct val="0"/>
              </a:spcAft>
              <a:buClr>
                <a:schemeClr val="tx1"/>
              </a:buClr>
              <a:buChar char="»"/>
              <a:defRPr sz="1600">
                <a:solidFill>
                  <a:schemeClr val="tx1"/>
                </a:solidFill>
                <a:latin typeface="+mn-lt"/>
              </a:defRPr>
            </a:lvl6pPr>
            <a:lvl7pPr marL="2286000" indent="-173038" algn="l" rtl="0" eaLnBrk="1" fontAlgn="base" hangingPunct="1">
              <a:spcBef>
                <a:spcPct val="20000"/>
              </a:spcBef>
              <a:spcAft>
                <a:spcPct val="0"/>
              </a:spcAft>
              <a:buClr>
                <a:schemeClr val="tx1"/>
              </a:buClr>
              <a:buChar char="»"/>
              <a:defRPr sz="1600">
                <a:solidFill>
                  <a:schemeClr val="tx1"/>
                </a:solidFill>
                <a:latin typeface="+mn-lt"/>
              </a:defRPr>
            </a:lvl7pPr>
            <a:lvl8pPr marL="2743200" indent="-173038" algn="l" rtl="0" eaLnBrk="1" fontAlgn="base" hangingPunct="1">
              <a:spcBef>
                <a:spcPct val="20000"/>
              </a:spcBef>
              <a:spcAft>
                <a:spcPct val="0"/>
              </a:spcAft>
              <a:buClr>
                <a:schemeClr val="tx1"/>
              </a:buClr>
              <a:buChar char="»"/>
              <a:defRPr sz="1600">
                <a:solidFill>
                  <a:schemeClr val="tx1"/>
                </a:solidFill>
                <a:latin typeface="+mn-lt"/>
              </a:defRPr>
            </a:lvl8pPr>
            <a:lvl9pPr marL="3200400" indent="-173038" algn="l" rtl="0" eaLnBrk="1" fontAlgn="base" hangingPunct="1">
              <a:spcBef>
                <a:spcPct val="20000"/>
              </a:spcBef>
              <a:spcAft>
                <a:spcPct val="0"/>
              </a:spcAft>
              <a:buClr>
                <a:schemeClr val="tx1"/>
              </a:buClr>
              <a:buChar char="»"/>
              <a:defRPr sz="1600">
                <a:solidFill>
                  <a:schemeClr val="tx1"/>
                </a:solidFill>
                <a:latin typeface="+mn-lt"/>
              </a:defRPr>
            </a:lvl9pPr>
          </a:lstStyle>
          <a:p>
            <a:pPr>
              <a:lnSpc>
                <a:spcPct val="100000"/>
              </a:lnSpc>
            </a:pPr>
            <a:r>
              <a:rPr lang="en-GB" sz="900">
                <a:solidFill>
                  <a:schemeClr val="bg1">
                    <a:lumMod val="50000"/>
                  </a:schemeClr>
                </a:solidFill>
              </a:rPr>
              <a:t>Source: </a:t>
            </a:r>
            <a:r>
              <a:rPr lang="en-GB" sz="900"/>
              <a:t>The Hackett Group</a:t>
            </a:r>
            <a:endParaRPr lang="en-GB" sz="900" kern="1200" dirty="0">
              <a:solidFill>
                <a:schemeClr val="bg1">
                  <a:lumMod val="50000"/>
                </a:schemeClr>
              </a:solidFill>
            </a:endParaRPr>
          </a:p>
        </p:txBody>
      </p:sp>
    </p:spTree>
    <p:extLst>
      <p:ext uri="{BB962C8B-B14F-4D97-AF65-F5344CB8AC3E}">
        <p14:creationId xmlns:p14="http://schemas.microsoft.com/office/powerpoint/2010/main" val="348146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58BB16-C0B3-45F5-B281-7BECD3829B2C}"/>
              </a:ext>
            </a:extLst>
          </p:cNvPr>
          <p:cNvSpPr>
            <a:spLocks noGrp="1"/>
          </p:cNvSpPr>
          <p:nvPr>
            <p:ph type="body" sz="quarter" idx="11"/>
          </p:nvPr>
        </p:nvSpPr>
        <p:spPr/>
        <p:txBody>
          <a:bodyPr/>
          <a:lstStyle/>
          <a:p>
            <a:r>
              <a:rPr lang="en-US" dirty="0"/>
              <a:t>Consistent with the broader enterprise cost focus, improvement of GBS cost efficiency is the #1 ranked GBS priority for 2020</a:t>
            </a:r>
          </a:p>
        </p:txBody>
      </p:sp>
      <p:sp>
        <p:nvSpPr>
          <p:cNvPr id="4" name="Title 3">
            <a:extLst>
              <a:ext uri="{FF2B5EF4-FFF2-40B4-BE49-F238E27FC236}">
                <a16:creationId xmlns:a16="http://schemas.microsoft.com/office/drawing/2014/main" id="{BFEF0BFD-DFFA-449D-AA3C-420C95A1572F}"/>
              </a:ext>
            </a:extLst>
          </p:cNvPr>
          <p:cNvSpPr>
            <a:spLocks noGrp="1"/>
          </p:cNvSpPr>
          <p:nvPr>
            <p:ph type="title"/>
          </p:nvPr>
        </p:nvSpPr>
        <p:spPr/>
        <p:txBody>
          <a:bodyPr/>
          <a:lstStyle/>
          <a:p>
            <a:r>
              <a:rPr lang="en-US" dirty="0"/>
              <a:t>GBS top 5 priorities for 2020</a:t>
            </a:r>
          </a:p>
        </p:txBody>
      </p:sp>
      <p:sp>
        <p:nvSpPr>
          <p:cNvPr id="40" name="Rectangle 39">
            <a:extLst>
              <a:ext uri="{FF2B5EF4-FFF2-40B4-BE49-F238E27FC236}">
                <a16:creationId xmlns:a16="http://schemas.microsoft.com/office/drawing/2014/main" id="{A12DF515-740A-5444-8BB1-8214CDA36D60}"/>
              </a:ext>
            </a:extLst>
          </p:cNvPr>
          <p:cNvSpPr/>
          <p:nvPr/>
        </p:nvSpPr>
        <p:spPr bwMode="auto">
          <a:xfrm>
            <a:off x="1171434" y="1321142"/>
            <a:ext cx="9902965" cy="859550"/>
          </a:xfrm>
          <a:prstGeom prst="rect">
            <a:avLst/>
          </a:prstGeom>
          <a:noFill/>
          <a:ln w="38100">
            <a:noFill/>
            <a:round/>
            <a:headEnd/>
            <a:tailEnd/>
          </a:ln>
          <a:effectLst/>
        </p:spPr>
        <p:txBody>
          <a:bodyPr wrap="square" rtlCol="0" anchor="ctr"/>
          <a:lstStyle/>
          <a:p>
            <a:pPr lvl="0" algn="l" eaLnBrk="1" fontAlgn="auto" hangingPunct="1">
              <a:spcBef>
                <a:spcPts val="0"/>
              </a:spcBef>
              <a:spcAft>
                <a:spcPts val="0"/>
              </a:spcAft>
              <a:defRPr/>
            </a:pPr>
            <a:r>
              <a:rPr lang="en-US" dirty="0">
                <a:latin typeface="Arial" panose="020B0604020202020204" pitchFamily="34" charset="0"/>
                <a:cs typeface="Arial" panose="020B0604020202020204" pitchFamily="34" charset="0"/>
              </a:rPr>
              <a:t>IMPROVE COST EFFICIENCY</a:t>
            </a:r>
          </a:p>
          <a:p>
            <a:pPr algn="l"/>
            <a:r>
              <a:rPr lang="en-US" b="0" dirty="0">
                <a:latin typeface="Arial" panose="020B0604020202020204" pitchFamily="34" charset="0"/>
                <a:cs typeface="Arial" panose="020B0604020202020204" pitchFamily="34" charset="0"/>
              </a:rPr>
              <a:t>Despite increased emphasis on value, improving cost efficiency is the number one issue for GBS organizations in 2020, ranked a high priority by 75% of them.</a:t>
            </a:r>
          </a:p>
        </p:txBody>
      </p:sp>
      <p:sp>
        <p:nvSpPr>
          <p:cNvPr id="41" name="Rectangle 40">
            <a:extLst>
              <a:ext uri="{FF2B5EF4-FFF2-40B4-BE49-F238E27FC236}">
                <a16:creationId xmlns:a16="http://schemas.microsoft.com/office/drawing/2014/main" id="{F44D0D8D-9B54-CA4D-AB5B-A2385F49D8CC}"/>
              </a:ext>
            </a:extLst>
          </p:cNvPr>
          <p:cNvSpPr/>
          <p:nvPr/>
        </p:nvSpPr>
        <p:spPr bwMode="auto">
          <a:xfrm>
            <a:off x="1171435" y="2301917"/>
            <a:ext cx="9786106" cy="859550"/>
          </a:xfrm>
          <a:prstGeom prst="rect">
            <a:avLst/>
          </a:prstGeom>
          <a:noFill/>
          <a:ln w="38100">
            <a:noFill/>
            <a:round/>
            <a:headEnd/>
            <a:tailEnd/>
          </a:ln>
          <a:effectLst/>
        </p:spPr>
        <p:txBody>
          <a:bodyPr wrap="square" rtlCol="0" anchor="ctr"/>
          <a:lstStyle/>
          <a:p>
            <a:pPr lvl="0" algn="l">
              <a:defRPr/>
            </a:pPr>
            <a:r>
              <a:rPr lang="en-US" dirty="0">
                <a:latin typeface="Arial" panose="020B0604020202020204" pitchFamily="34" charset="0"/>
                <a:cs typeface="Arial" panose="020B0604020202020204" pitchFamily="34" charset="0"/>
              </a:rPr>
              <a:t>SECURE DATA AND SYSTEMS</a:t>
            </a:r>
          </a:p>
          <a:p>
            <a:pPr lvl="0" algn="l">
              <a:defRPr/>
            </a:pPr>
            <a:r>
              <a:rPr lang="en-US" b="0" dirty="0">
                <a:latin typeface="Arial" panose="020B0604020202020204" pitchFamily="34" charset="0"/>
                <a:cs typeface="Arial" panose="020B0604020202020204" pitchFamily="34" charset="0"/>
              </a:rPr>
              <a:t>Cybersecurity is ranked the #1 enterprise business risk, which is reflected in the priorities of business services functions and GBS organizations.</a:t>
            </a:r>
          </a:p>
        </p:txBody>
      </p:sp>
      <p:sp>
        <p:nvSpPr>
          <p:cNvPr id="42" name="Rectangle 41">
            <a:extLst>
              <a:ext uri="{FF2B5EF4-FFF2-40B4-BE49-F238E27FC236}">
                <a16:creationId xmlns:a16="http://schemas.microsoft.com/office/drawing/2014/main" id="{5337E15F-8274-5F4E-ABFB-16F22286D2B7}"/>
              </a:ext>
            </a:extLst>
          </p:cNvPr>
          <p:cNvSpPr/>
          <p:nvPr/>
        </p:nvSpPr>
        <p:spPr bwMode="auto">
          <a:xfrm>
            <a:off x="1171434" y="3282693"/>
            <a:ext cx="9902964" cy="859550"/>
          </a:xfrm>
          <a:prstGeom prst="rect">
            <a:avLst/>
          </a:prstGeom>
          <a:noFill/>
          <a:ln w="38100">
            <a:noFill/>
            <a:round/>
            <a:headEnd/>
            <a:tailEnd/>
          </a:ln>
          <a:effectLst/>
        </p:spPr>
        <p:txBody>
          <a:bodyPr wrap="square" rtlCol="0" anchor="ctr"/>
          <a:lstStyle/>
          <a:p>
            <a:pPr lvl="0" algn="l" eaLnBrk="1" fontAlgn="auto" hangingPunct="1">
              <a:spcBef>
                <a:spcPts val="0"/>
              </a:spcBef>
              <a:spcAft>
                <a:spcPts val="0"/>
              </a:spcAft>
              <a:defRPr/>
            </a:pPr>
            <a:r>
              <a:rPr lang="en-US" dirty="0">
                <a:solidFill>
                  <a:prstClr val="black">
                    <a:lumMod val="75000"/>
                    <a:lumOff val="25000"/>
                  </a:prstClr>
                </a:solidFill>
                <a:latin typeface="Arial" panose="020B0604020202020204" pitchFamily="34" charset="0"/>
                <a:cs typeface="Arial" panose="020B0604020202020204" pitchFamily="34" charset="0"/>
              </a:rPr>
              <a:t>ALIGN SKILLS AND TALENT WITH BUSINESS NEEDS</a:t>
            </a:r>
          </a:p>
          <a:p>
            <a:pPr lvl="0" algn="l" eaLnBrk="1" fontAlgn="auto" hangingPunct="1">
              <a:spcBef>
                <a:spcPts val="0"/>
              </a:spcBef>
              <a:spcAft>
                <a:spcPts val="0"/>
              </a:spcAft>
              <a:defRPr/>
            </a:pPr>
            <a:r>
              <a:rPr lang="en-US" b="0" dirty="0">
                <a:solidFill>
                  <a:prstClr val="black">
                    <a:lumMod val="75000"/>
                    <a:lumOff val="25000"/>
                  </a:prstClr>
                </a:solidFill>
                <a:latin typeface="Arial" panose="020B0604020202020204" pitchFamily="34" charset="0"/>
                <a:cs typeface="Arial" panose="020B0604020202020204" pitchFamily="34" charset="0"/>
              </a:rPr>
              <a:t>As business needs and service portfolios evolve, GBS must align their talent with changes in demand. This requires strategic workforce planning, new talent acquisition and talent development.</a:t>
            </a:r>
          </a:p>
        </p:txBody>
      </p:sp>
      <p:sp>
        <p:nvSpPr>
          <p:cNvPr id="86" name="Rectangle 85">
            <a:extLst>
              <a:ext uri="{FF2B5EF4-FFF2-40B4-BE49-F238E27FC236}">
                <a16:creationId xmlns:a16="http://schemas.microsoft.com/office/drawing/2014/main" id="{4EA68301-9951-664B-AE7C-738C0D16238C}"/>
              </a:ext>
            </a:extLst>
          </p:cNvPr>
          <p:cNvSpPr/>
          <p:nvPr/>
        </p:nvSpPr>
        <p:spPr bwMode="auto">
          <a:xfrm>
            <a:off x="1171434" y="4263469"/>
            <a:ext cx="9902963" cy="859550"/>
          </a:xfrm>
          <a:prstGeom prst="rect">
            <a:avLst/>
          </a:prstGeom>
          <a:noFill/>
          <a:ln w="38100">
            <a:noFill/>
            <a:round/>
            <a:headEnd/>
            <a:tailEnd/>
          </a:ln>
          <a:effectLst/>
        </p:spPr>
        <p:txBody>
          <a:bodyPr wrap="square" rtlCol="0" anchor="ctr"/>
          <a:lstStyle/>
          <a:p>
            <a:pPr lvl="0" algn="l">
              <a:defRPr/>
            </a:pPr>
            <a:r>
              <a:rPr lang="en-US" dirty="0">
                <a:latin typeface="Arial" panose="020B0604020202020204" pitchFamily="34" charset="0"/>
                <a:cs typeface="Arial" panose="020B0604020202020204" pitchFamily="34" charset="0"/>
              </a:rPr>
              <a:t>IMPROVE AGILITY</a:t>
            </a:r>
          </a:p>
          <a:p>
            <a:pPr lvl="0" algn="l">
              <a:defRPr/>
            </a:pPr>
            <a:r>
              <a:rPr lang="en-US" b="0" dirty="0">
                <a:latin typeface="Arial" panose="020B0604020202020204" pitchFamily="34" charset="0"/>
                <a:cs typeface="Arial" panose="020B0604020202020204" pitchFamily="34" charset="0"/>
              </a:rPr>
              <a:t>Improving agility has become an imperative for companies to thrive in the digital era. To support this GBS organizations need to both support enterprise agility and become more agile themselves.</a:t>
            </a:r>
          </a:p>
        </p:txBody>
      </p:sp>
      <p:sp>
        <p:nvSpPr>
          <p:cNvPr id="87" name="Rectangle 86">
            <a:extLst>
              <a:ext uri="{FF2B5EF4-FFF2-40B4-BE49-F238E27FC236}">
                <a16:creationId xmlns:a16="http://schemas.microsoft.com/office/drawing/2014/main" id="{6F605B79-AC55-1E44-A6E2-A236C11A9F20}"/>
              </a:ext>
            </a:extLst>
          </p:cNvPr>
          <p:cNvSpPr/>
          <p:nvPr/>
        </p:nvSpPr>
        <p:spPr bwMode="auto">
          <a:xfrm>
            <a:off x="1171434" y="5244246"/>
            <a:ext cx="10009201" cy="859550"/>
          </a:xfrm>
          <a:prstGeom prst="rect">
            <a:avLst/>
          </a:prstGeom>
          <a:noFill/>
          <a:ln w="38100">
            <a:noFill/>
            <a:round/>
            <a:headEnd/>
            <a:tailEnd/>
          </a:ln>
          <a:effectLst/>
        </p:spPr>
        <p:txBody>
          <a:bodyPr wrap="square" rtlCol="0" anchor="ctr"/>
          <a:lstStyle/>
          <a:p>
            <a:pPr lvl="0" algn="l" eaLnBrk="1" fontAlgn="auto" hangingPunct="1">
              <a:spcBef>
                <a:spcPts val="0"/>
              </a:spcBef>
              <a:spcAft>
                <a:spcPts val="0"/>
              </a:spcAft>
              <a:defRPr/>
            </a:pPr>
            <a:r>
              <a:rPr lang="en-US" dirty="0">
                <a:solidFill>
                  <a:prstClr val="black">
                    <a:lumMod val="75000"/>
                    <a:lumOff val="25000"/>
                  </a:prstClr>
                </a:solidFill>
                <a:latin typeface="Arial" panose="020B0604020202020204" pitchFamily="34" charset="0"/>
                <a:cs typeface="Arial" panose="020B0604020202020204" pitchFamily="34" charset="0"/>
              </a:rPr>
              <a:t>MODERNIZE APPLICATION PLATFORMS</a:t>
            </a:r>
          </a:p>
          <a:p>
            <a:pPr algn="l">
              <a:defRPr/>
            </a:pPr>
            <a:r>
              <a:rPr lang="en-US" b="0" dirty="0">
                <a:latin typeface="Arial" panose="020B0604020202020204" pitchFamily="34" charset="0"/>
                <a:cs typeface="Arial" panose="020B0604020202020204" pitchFamily="34" charset="0"/>
              </a:rPr>
              <a:t>Modernizing technology provides several benefits to GBS organizations, including improved agility, customer-centric processes and cost efficiencies.</a:t>
            </a:r>
          </a:p>
        </p:txBody>
      </p:sp>
      <p:sp>
        <p:nvSpPr>
          <p:cNvPr id="88" name="Rectangle 87">
            <a:extLst>
              <a:ext uri="{FF2B5EF4-FFF2-40B4-BE49-F238E27FC236}">
                <a16:creationId xmlns:a16="http://schemas.microsoft.com/office/drawing/2014/main" id="{F5E70262-219B-1B44-9C7F-BECB37FF6F7B}"/>
              </a:ext>
            </a:extLst>
          </p:cNvPr>
          <p:cNvSpPr/>
          <p:nvPr/>
        </p:nvSpPr>
        <p:spPr bwMode="auto">
          <a:xfrm>
            <a:off x="338841" y="1263991"/>
            <a:ext cx="757711" cy="859551"/>
          </a:xfrm>
          <a:prstGeom prst="rect">
            <a:avLst/>
          </a:prstGeom>
          <a:noFill/>
          <a:ln w="38100">
            <a:noFill/>
            <a:round/>
            <a:headEnd/>
            <a:tailEnd/>
          </a:ln>
          <a:effectLst/>
        </p:spPr>
        <p:txBody>
          <a:bodyPr wrap="square"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chemeClr val="accent1"/>
                </a:solidFill>
                <a:effectLst/>
                <a:uLnTx/>
                <a:uFillTx/>
                <a:latin typeface="+mj-lt"/>
                <a:cs typeface="Arial" panose="020B0604020202020204" pitchFamily="34" charset="0"/>
              </a:rPr>
              <a:t>1</a:t>
            </a:r>
          </a:p>
        </p:txBody>
      </p:sp>
      <p:sp>
        <p:nvSpPr>
          <p:cNvPr id="89" name="Rectangle 88">
            <a:extLst>
              <a:ext uri="{FF2B5EF4-FFF2-40B4-BE49-F238E27FC236}">
                <a16:creationId xmlns:a16="http://schemas.microsoft.com/office/drawing/2014/main" id="{952BA386-B324-6640-A650-1A172F0AE29A}"/>
              </a:ext>
            </a:extLst>
          </p:cNvPr>
          <p:cNvSpPr/>
          <p:nvPr/>
        </p:nvSpPr>
        <p:spPr bwMode="auto">
          <a:xfrm>
            <a:off x="346529" y="3263394"/>
            <a:ext cx="757711" cy="859551"/>
          </a:xfrm>
          <a:prstGeom prst="rect">
            <a:avLst/>
          </a:prstGeom>
          <a:noFill/>
          <a:ln w="38100">
            <a:noFill/>
            <a:round/>
            <a:headEnd/>
            <a:tailEnd/>
          </a:ln>
          <a:effectLst/>
        </p:spPr>
        <p:txBody>
          <a:bodyPr wrap="square"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chemeClr val="accent2"/>
                </a:solidFill>
                <a:effectLst/>
                <a:uLnTx/>
                <a:uFillTx/>
                <a:latin typeface="+mj-lt"/>
                <a:cs typeface="Arial" panose="020B0604020202020204" pitchFamily="34" charset="0"/>
              </a:rPr>
              <a:t>3</a:t>
            </a:r>
          </a:p>
        </p:txBody>
      </p:sp>
      <p:sp>
        <p:nvSpPr>
          <p:cNvPr id="90" name="Rectangle 89">
            <a:extLst>
              <a:ext uri="{FF2B5EF4-FFF2-40B4-BE49-F238E27FC236}">
                <a16:creationId xmlns:a16="http://schemas.microsoft.com/office/drawing/2014/main" id="{B547D13B-1F4E-2248-A83B-5D7066565729}"/>
              </a:ext>
            </a:extLst>
          </p:cNvPr>
          <p:cNvSpPr/>
          <p:nvPr/>
        </p:nvSpPr>
        <p:spPr bwMode="auto">
          <a:xfrm>
            <a:off x="324328" y="5253770"/>
            <a:ext cx="757711" cy="859551"/>
          </a:xfrm>
          <a:prstGeom prst="rect">
            <a:avLst/>
          </a:prstGeom>
          <a:noFill/>
          <a:ln w="38100">
            <a:noFill/>
            <a:round/>
            <a:headEnd/>
            <a:tailEnd/>
          </a:ln>
          <a:effectLst/>
        </p:spPr>
        <p:txBody>
          <a:bodyPr wrap="square"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9900"/>
                </a:solidFill>
                <a:effectLst/>
                <a:uLnTx/>
                <a:uFillTx/>
                <a:latin typeface="+mj-lt"/>
                <a:cs typeface="Arial" panose="020B0604020202020204" pitchFamily="34" charset="0"/>
              </a:rPr>
              <a:t>5</a:t>
            </a:r>
          </a:p>
        </p:txBody>
      </p:sp>
      <p:sp>
        <p:nvSpPr>
          <p:cNvPr id="98" name="Rectangle 97">
            <a:extLst>
              <a:ext uri="{FF2B5EF4-FFF2-40B4-BE49-F238E27FC236}">
                <a16:creationId xmlns:a16="http://schemas.microsoft.com/office/drawing/2014/main" id="{CE660781-6036-6849-8C3E-1E1DD0A639C2}"/>
              </a:ext>
            </a:extLst>
          </p:cNvPr>
          <p:cNvSpPr/>
          <p:nvPr/>
        </p:nvSpPr>
        <p:spPr bwMode="auto">
          <a:xfrm>
            <a:off x="338840" y="2235576"/>
            <a:ext cx="757711" cy="859551"/>
          </a:xfrm>
          <a:prstGeom prst="rect">
            <a:avLst/>
          </a:prstGeom>
          <a:noFill/>
          <a:ln w="38100">
            <a:noFill/>
            <a:round/>
            <a:headEnd/>
            <a:tailEnd/>
          </a:ln>
          <a:effectLst/>
        </p:spPr>
        <p:txBody>
          <a:bodyPr wrap="square"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chemeClr val="accent3"/>
                </a:solidFill>
                <a:effectLst/>
                <a:uLnTx/>
                <a:uFillTx/>
                <a:latin typeface="+mj-lt"/>
                <a:cs typeface="Arial" panose="020B0604020202020204" pitchFamily="34" charset="0"/>
              </a:rPr>
              <a:t>2</a:t>
            </a:r>
          </a:p>
        </p:txBody>
      </p:sp>
      <p:sp>
        <p:nvSpPr>
          <p:cNvPr id="99" name="Rectangle 98">
            <a:extLst>
              <a:ext uri="{FF2B5EF4-FFF2-40B4-BE49-F238E27FC236}">
                <a16:creationId xmlns:a16="http://schemas.microsoft.com/office/drawing/2014/main" id="{51292B99-B464-E943-B1F0-E851BD530975}"/>
              </a:ext>
            </a:extLst>
          </p:cNvPr>
          <p:cNvSpPr/>
          <p:nvPr/>
        </p:nvSpPr>
        <p:spPr bwMode="auto">
          <a:xfrm>
            <a:off x="324329" y="4225409"/>
            <a:ext cx="757711" cy="859551"/>
          </a:xfrm>
          <a:prstGeom prst="rect">
            <a:avLst/>
          </a:prstGeom>
          <a:noFill/>
          <a:ln w="38100">
            <a:noFill/>
            <a:round/>
            <a:headEnd/>
            <a:tailEnd/>
          </a:ln>
          <a:effectLst/>
        </p:spPr>
        <p:txBody>
          <a:bodyPr wrap="square"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chemeClr val="accent5"/>
                </a:solidFill>
                <a:effectLst/>
                <a:uLnTx/>
                <a:uFillTx/>
                <a:latin typeface="+mj-lt"/>
                <a:cs typeface="Arial" panose="020B0604020202020204" pitchFamily="34" charset="0"/>
              </a:rPr>
              <a:t>4</a:t>
            </a:r>
          </a:p>
        </p:txBody>
      </p:sp>
      <p:cxnSp>
        <p:nvCxnSpPr>
          <p:cNvPr id="28" name="Straight Connector 27">
            <a:extLst>
              <a:ext uri="{FF2B5EF4-FFF2-40B4-BE49-F238E27FC236}">
                <a16:creationId xmlns:a16="http://schemas.microsoft.com/office/drawing/2014/main" id="{D1C8F10B-05A2-44A9-ACB7-E67C8E4A9702}"/>
              </a:ext>
            </a:extLst>
          </p:cNvPr>
          <p:cNvCxnSpPr>
            <a:cxnSpLocks/>
          </p:cNvCxnSpPr>
          <p:nvPr/>
        </p:nvCxnSpPr>
        <p:spPr bwMode="auto">
          <a:xfrm>
            <a:off x="419100" y="2211655"/>
            <a:ext cx="10656000" cy="0"/>
          </a:xfrm>
          <a:prstGeom prst="line">
            <a:avLst/>
          </a:prstGeom>
          <a:solidFill>
            <a:schemeClr val="bg1"/>
          </a:solidFill>
          <a:ln w="12700" cap="flat" cmpd="sng" algn="ctr">
            <a:solidFill>
              <a:schemeClr val="bg1">
                <a:lumMod val="65000"/>
              </a:schemeClr>
            </a:solidFill>
            <a:prstDash val="dash"/>
            <a:round/>
            <a:headEnd type="none" w="med" len="med"/>
            <a:tailEnd type="none" w="med" len="med"/>
          </a:ln>
          <a:effectLst/>
        </p:spPr>
      </p:cxnSp>
      <p:cxnSp>
        <p:nvCxnSpPr>
          <p:cNvPr id="29" name="Straight Connector 28">
            <a:extLst>
              <a:ext uri="{FF2B5EF4-FFF2-40B4-BE49-F238E27FC236}">
                <a16:creationId xmlns:a16="http://schemas.microsoft.com/office/drawing/2014/main" id="{39B15A2C-764B-4156-B003-86D4E132A365}"/>
              </a:ext>
            </a:extLst>
          </p:cNvPr>
          <p:cNvCxnSpPr>
            <a:cxnSpLocks/>
          </p:cNvCxnSpPr>
          <p:nvPr/>
        </p:nvCxnSpPr>
        <p:spPr bwMode="auto">
          <a:xfrm>
            <a:off x="419100" y="3184147"/>
            <a:ext cx="10656000" cy="0"/>
          </a:xfrm>
          <a:prstGeom prst="line">
            <a:avLst/>
          </a:prstGeom>
          <a:solidFill>
            <a:schemeClr val="bg1"/>
          </a:solidFill>
          <a:ln w="12700" cap="flat" cmpd="sng" algn="ctr">
            <a:solidFill>
              <a:schemeClr val="bg1">
                <a:lumMod val="65000"/>
              </a:schemeClr>
            </a:solidFill>
            <a:prstDash val="dash"/>
            <a:round/>
            <a:headEnd type="none" w="med" len="med"/>
            <a:tailEnd type="none" w="med" len="med"/>
          </a:ln>
          <a:effectLst/>
        </p:spPr>
      </p:cxnSp>
      <p:cxnSp>
        <p:nvCxnSpPr>
          <p:cNvPr id="30" name="Straight Connector 29">
            <a:extLst>
              <a:ext uri="{FF2B5EF4-FFF2-40B4-BE49-F238E27FC236}">
                <a16:creationId xmlns:a16="http://schemas.microsoft.com/office/drawing/2014/main" id="{5E90E264-6694-46D8-A1F2-6F6C944B7150}"/>
              </a:ext>
            </a:extLst>
          </p:cNvPr>
          <p:cNvCxnSpPr>
            <a:cxnSpLocks/>
          </p:cNvCxnSpPr>
          <p:nvPr/>
        </p:nvCxnSpPr>
        <p:spPr bwMode="auto">
          <a:xfrm>
            <a:off x="396900" y="4182513"/>
            <a:ext cx="10656000" cy="0"/>
          </a:xfrm>
          <a:prstGeom prst="line">
            <a:avLst/>
          </a:prstGeom>
          <a:solidFill>
            <a:schemeClr val="bg1"/>
          </a:solidFill>
          <a:ln w="12700" cap="flat" cmpd="sng" algn="ctr">
            <a:solidFill>
              <a:schemeClr val="bg1">
                <a:lumMod val="65000"/>
              </a:schemeClr>
            </a:solidFill>
            <a:prstDash val="dash"/>
            <a:round/>
            <a:headEnd type="none" w="med" len="med"/>
            <a:tailEnd type="none" w="med" len="med"/>
          </a:ln>
          <a:effectLst/>
        </p:spPr>
      </p:cxnSp>
      <p:cxnSp>
        <p:nvCxnSpPr>
          <p:cNvPr id="31" name="Straight Connector 30">
            <a:extLst>
              <a:ext uri="{FF2B5EF4-FFF2-40B4-BE49-F238E27FC236}">
                <a16:creationId xmlns:a16="http://schemas.microsoft.com/office/drawing/2014/main" id="{6A386C89-FA5D-4BBA-8458-712B789D0440}"/>
              </a:ext>
            </a:extLst>
          </p:cNvPr>
          <p:cNvCxnSpPr>
            <a:cxnSpLocks/>
          </p:cNvCxnSpPr>
          <p:nvPr/>
        </p:nvCxnSpPr>
        <p:spPr bwMode="auto">
          <a:xfrm>
            <a:off x="419100" y="5178023"/>
            <a:ext cx="10656000" cy="0"/>
          </a:xfrm>
          <a:prstGeom prst="line">
            <a:avLst/>
          </a:prstGeom>
          <a:solidFill>
            <a:schemeClr val="bg1"/>
          </a:solidFill>
          <a:ln w="12700" cap="flat" cmpd="sng" algn="ctr">
            <a:solidFill>
              <a:schemeClr val="bg1">
                <a:lumMod val="65000"/>
              </a:schemeClr>
            </a:solidFill>
            <a:prstDash val="dash"/>
            <a:round/>
            <a:headEnd type="none" w="med" len="med"/>
            <a:tailEnd type="none" w="med" len="med"/>
          </a:ln>
          <a:effectLst/>
        </p:spPr>
      </p:cxnSp>
    </p:spTree>
    <p:extLst>
      <p:ext uri="{BB962C8B-B14F-4D97-AF65-F5344CB8AC3E}">
        <p14:creationId xmlns:p14="http://schemas.microsoft.com/office/powerpoint/2010/main" val="915500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3C9E013-4B53-4103-B245-A000C63B719A}"/>
              </a:ext>
            </a:extLst>
          </p:cNvPr>
          <p:cNvSpPr>
            <a:spLocks noGrp="1"/>
          </p:cNvSpPr>
          <p:nvPr>
            <p:ph type="body" sz="quarter" idx="11"/>
          </p:nvPr>
        </p:nvSpPr>
        <p:spPr/>
        <p:txBody>
          <a:bodyPr/>
          <a:lstStyle/>
          <a:p>
            <a:r>
              <a:rPr lang="en-US" dirty="0"/>
              <a:t>GBS must focus on improving support of cost, agility and analytics related enterprise objectives, while upgrading talent, modernizing application platforms and improving its own agility</a:t>
            </a:r>
          </a:p>
        </p:txBody>
      </p:sp>
      <p:sp>
        <p:nvSpPr>
          <p:cNvPr id="4" name="Title 3">
            <a:extLst>
              <a:ext uri="{FF2B5EF4-FFF2-40B4-BE49-F238E27FC236}">
                <a16:creationId xmlns:a16="http://schemas.microsoft.com/office/drawing/2014/main" id="{BFEF0BFD-DFFA-449D-AA3C-420C95A1572F}"/>
              </a:ext>
            </a:extLst>
          </p:cNvPr>
          <p:cNvSpPr>
            <a:spLocks noGrp="1"/>
          </p:cNvSpPr>
          <p:nvPr>
            <p:ph type="title"/>
          </p:nvPr>
        </p:nvSpPr>
        <p:spPr/>
        <p:txBody>
          <a:bodyPr/>
          <a:lstStyle/>
          <a:p>
            <a:r>
              <a:rPr lang="en-US" dirty="0"/>
              <a:t>2020 GBS agenda heat map: Objective priority vs. capability level</a:t>
            </a:r>
          </a:p>
        </p:txBody>
      </p:sp>
      <p:sp>
        <p:nvSpPr>
          <p:cNvPr id="9" name="Text Placeholder 8">
            <a:extLst>
              <a:ext uri="{FF2B5EF4-FFF2-40B4-BE49-F238E27FC236}">
                <a16:creationId xmlns:a16="http://schemas.microsoft.com/office/drawing/2014/main" id="{DF105A4E-D0D4-4496-8AFA-B81F0515E3F3}"/>
              </a:ext>
            </a:extLst>
          </p:cNvPr>
          <p:cNvSpPr>
            <a:spLocks noGrp="1"/>
          </p:cNvSpPr>
          <p:nvPr>
            <p:ph type="body" sz="quarter" idx="12"/>
          </p:nvPr>
        </p:nvSpPr>
        <p:spPr/>
        <p:txBody>
          <a:bodyPr/>
          <a:lstStyle/>
          <a:p>
            <a:r>
              <a:rPr lang="en-US" dirty="0"/>
              <a:t>Source: Key Issues Study, The Hackett Group, 2020</a:t>
            </a:r>
          </a:p>
        </p:txBody>
      </p:sp>
      <p:sp>
        <p:nvSpPr>
          <p:cNvPr id="33" name="Rectangle 32">
            <a:extLst>
              <a:ext uri="{FF2B5EF4-FFF2-40B4-BE49-F238E27FC236}">
                <a16:creationId xmlns:a16="http://schemas.microsoft.com/office/drawing/2014/main" id="{C07F5AE3-C1CB-E442-B43F-749001C9DF14}"/>
              </a:ext>
            </a:extLst>
          </p:cNvPr>
          <p:cNvSpPr/>
          <p:nvPr/>
        </p:nvSpPr>
        <p:spPr bwMode="auto">
          <a:xfrm>
            <a:off x="8507333" y="1572111"/>
            <a:ext cx="3024000" cy="371125"/>
          </a:xfrm>
          <a:prstGeom prst="rect">
            <a:avLst/>
          </a:prstGeom>
          <a:solidFill>
            <a:srgbClr val="C00000"/>
          </a:solidFill>
          <a:ln w="28575">
            <a:noFill/>
            <a:round/>
            <a:headEnd/>
            <a:tailEnd/>
          </a:ln>
          <a:effectLst/>
        </p:spPr>
        <p:txBody>
          <a:bodyPr wrap="square" rtlCol="0" anchor="ctr"/>
          <a:lstStyle/>
          <a:p>
            <a:pPr algn="ctr"/>
            <a:r>
              <a:rPr lang="en-US" sz="1400" b="1" dirty="0">
                <a:solidFill>
                  <a:schemeClr val="bg1"/>
                </a:solidFill>
                <a:latin typeface="Arial" panose="020B0604020202020204" pitchFamily="34" charset="0"/>
                <a:cs typeface="Arial" panose="020B0604020202020204" pitchFamily="34" charset="0"/>
              </a:rPr>
              <a:t>Critical development area</a:t>
            </a:r>
          </a:p>
        </p:txBody>
      </p:sp>
      <p:sp>
        <p:nvSpPr>
          <p:cNvPr id="34" name="Rectangle 33">
            <a:extLst>
              <a:ext uri="{FF2B5EF4-FFF2-40B4-BE49-F238E27FC236}">
                <a16:creationId xmlns:a16="http://schemas.microsoft.com/office/drawing/2014/main" id="{84F48B58-D444-8C41-B0BE-AAF0FCDF39F5}"/>
              </a:ext>
            </a:extLst>
          </p:cNvPr>
          <p:cNvSpPr/>
          <p:nvPr/>
        </p:nvSpPr>
        <p:spPr bwMode="auto">
          <a:xfrm>
            <a:off x="5335209" y="1572111"/>
            <a:ext cx="3024000" cy="371125"/>
          </a:xfrm>
          <a:prstGeom prst="rect">
            <a:avLst/>
          </a:prstGeom>
          <a:solidFill>
            <a:schemeClr val="bg2"/>
          </a:solidFill>
          <a:ln w="28575">
            <a:noFill/>
            <a:round/>
            <a:headEnd/>
            <a:tailEnd/>
          </a:ln>
          <a:effectLst/>
        </p:spPr>
        <p:txBody>
          <a:bodyPr wrap="square" rtlCol="0" anchor="ctr"/>
          <a:lstStyle/>
          <a:p>
            <a:pPr algn="ctr"/>
            <a:r>
              <a:rPr lang="en-US" sz="1400" b="1" dirty="0">
                <a:solidFill>
                  <a:schemeClr val="bg1"/>
                </a:solidFill>
                <a:latin typeface="Arial" panose="020B0604020202020204" pitchFamily="34" charset="0"/>
                <a:cs typeface="Arial" panose="020B0604020202020204" pitchFamily="34" charset="0"/>
              </a:rPr>
              <a:t>Improvement opportunity</a:t>
            </a:r>
          </a:p>
        </p:txBody>
      </p:sp>
      <p:sp>
        <p:nvSpPr>
          <p:cNvPr id="35" name="Rectangle 34">
            <a:extLst>
              <a:ext uri="{FF2B5EF4-FFF2-40B4-BE49-F238E27FC236}">
                <a16:creationId xmlns:a16="http://schemas.microsoft.com/office/drawing/2014/main" id="{FBA28922-1E93-CB40-9D5A-974A7EB81AD7}"/>
              </a:ext>
            </a:extLst>
          </p:cNvPr>
          <p:cNvSpPr/>
          <p:nvPr/>
        </p:nvSpPr>
        <p:spPr bwMode="auto">
          <a:xfrm>
            <a:off x="2163086" y="1572111"/>
            <a:ext cx="3024000" cy="371125"/>
          </a:xfrm>
          <a:prstGeom prst="rect">
            <a:avLst/>
          </a:prstGeom>
          <a:solidFill>
            <a:schemeClr val="accent2"/>
          </a:solidFill>
          <a:ln w="28575">
            <a:noFill/>
            <a:round/>
            <a:headEnd/>
            <a:tailEnd/>
          </a:ln>
          <a:effectLst/>
        </p:spPr>
        <p:txBody>
          <a:bodyPr wrap="square" rtlCol="0" anchor="ctr"/>
          <a:lstStyle/>
          <a:p>
            <a:pPr algn="ctr"/>
            <a:r>
              <a:rPr lang="en-US" sz="1400" b="1" dirty="0">
                <a:solidFill>
                  <a:schemeClr val="bg1"/>
                </a:solidFill>
                <a:latin typeface="Arial" panose="020B0604020202020204" pitchFamily="34" charset="0"/>
                <a:cs typeface="Arial" panose="020B0604020202020204" pitchFamily="34" charset="0"/>
              </a:rPr>
              <a:t>Well supported</a:t>
            </a:r>
          </a:p>
        </p:txBody>
      </p:sp>
      <p:sp>
        <p:nvSpPr>
          <p:cNvPr id="92" name="Rectangle 91">
            <a:extLst>
              <a:ext uri="{FF2B5EF4-FFF2-40B4-BE49-F238E27FC236}">
                <a16:creationId xmlns:a16="http://schemas.microsoft.com/office/drawing/2014/main" id="{9C0040B8-DC28-564D-8817-81C8A33A1F0D}"/>
              </a:ext>
            </a:extLst>
          </p:cNvPr>
          <p:cNvSpPr/>
          <p:nvPr/>
        </p:nvSpPr>
        <p:spPr bwMode="auto">
          <a:xfrm>
            <a:off x="8507333" y="2915297"/>
            <a:ext cx="1458000" cy="706290"/>
          </a:xfrm>
          <a:prstGeom prst="rect">
            <a:avLst/>
          </a:prstGeom>
          <a:solidFill>
            <a:schemeClr val="bg1">
              <a:lumMod val="95000"/>
            </a:schemeClr>
          </a:solidFill>
          <a:ln w="28575">
            <a:solidFill>
              <a:schemeClr val="bg1"/>
            </a:solidFill>
            <a:round/>
            <a:headEnd/>
            <a:tailEnd/>
          </a:ln>
          <a:effectLst/>
        </p:spPr>
        <p:txBody>
          <a:bodyPr wrap="square" rtlCol="0" anchor="ctr"/>
          <a:lstStyle/>
          <a:p>
            <a:r>
              <a:rPr lang="en-US" sz="1100" dirty="0">
                <a:latin typeface="Arial" panose="020B0604020202020204" pitchFamily="34" charset="0"/>
                <a:cs typeface="Arial" panose="020B0604020202020204" pitchFamily="34" charset="0"/>
              </a:rPr>
              <a:t>Support enterprise cost efficiency improvement</a:t>
            </a:r>
          </a:p>
        </p:txBody>
      </p:sp>
      <p:sp>
        <p:nvSpPr>
          <p:cNvPr id="43" name="Rectangle 42">
            <a:extLst>
              <a:ext uri="{FF2B5EF4-FFF2-40B4-BE49-F238E27FC236}">
                <a16:creationId xmlns:a16="http://schemas.microsoft.com/office/drawing/2014/main" id="{F4A3C189-3D56-8245-8DE5-90B2978BB440}"/>
              </a:ext>
            </a:extLst>
          </p:cNvPr>
          <p:cNvSpPr/>
          <p:nvPr/>
        </p:nvSpPr>
        <p:spPr bwMode="auto">
          <a:xfrm>
            <a:off x="2163086" y="2080477"/>
            <a:ext cx="1440000" cy="707543"/>
          </a:xfrm>
          <a:prstGeom prst="rect">
            <a:avLst/>
          </a:prstGeom>
          <a:solidFill>
            <a:schemeClr val="bg1">
              <a:lumMod val="95000"/>
            </a:schemeClr>
          </a:solidFill>
          <a:ln w="28575">
            <a:solidFill>
              <a:schemeClr val="bg1"/>
            </a:solidFill>
            <a:round/>
            <a:headEnd/>
            <a:tailEnd/>
          </a:ln>
          <a:effectLst/>
        </p:spPr>
        <p:txBody>
          <a:bodyPr wrap="square" rtlCol="0" anchor="ctr"/>
          <a:lstStyle/>
          <a:p>
            <a:r>
              <a:rPr lang="en-US" sz="1100" dirty="0">
                <a:latin typeface="Arial" panose="020B0604020202020204" pitchFamily="34" charset="0"/>
                <a:cs typeface="Arial" panose="020B0604020202020204" pitchFamily="34" charset="0"/>
              </a:rPr>
              <a:t>Support enterprise growth strategies</a:t>
            </a:r>
          </a:p>
        </p:txBody>
      </p:sp>
      <p:sp>
        <p:nvSpPr>
          <p:cNvPr id="48" name="Rectangle 47">
            <a:extLst>
              <a:ext uri="{FF2B5EF4-FFF2-40B4-BE49-F238E27FC236}">
                <a16:creationId xmlns:a16="http://schemas.microsoft.com/office/drawing/2014/main" id="{C0618A3D-78C7-B648-804F-962A97DBD0F9}"/>
              </a:ext>
            </a:extLst>
          </p:cNvPr>
          <p:cNvSpPr/>
          <p:nvPr/>
        </p:nvSpPr>
        <p:spPr bwMode="auto">
          <a:xfrm>
            <a:off x="8507333" y="2080477"/>
            <a:ext cx="1440000" cy="706290"/>
          </a:xfrm>
          <a:prstGeom prst="rect">
            <a:avLst/>
          </a:prstGeom>
          <a:solidFill>
            <a:schemeClr val="bg1">
              <a:lumMod val="95000"/>
            </a:schemeClr>
          </a:solidFill>
          <a:ln w="28575">
            <a:solidFill>
              <a:schemeClr val="bg1"/>
            </a:solidFill>
            <a:round/>
            <a:headEnd/>
            <a:tailEnd/>
          </a:ln>
          <a:effectLst/>
        </p:spPr>
        <p:txBody>
          <a:bodyPr wrap="square" rtlCol="0" anchor="ctr"/>
          <a:lstStyle/>
          <a:p>
            <a:r>
              <a:rPr lang="en-US" sz="1100" dirty="0">
                <a:latin typeface="Arial" panose="020B0604020202020204" pitchFamily="34" charset="0"/>
                <a:cs typeface="Arial" panose="020B0604020202020204" pitchFamily="34" charset="0"/>
              </a:rPr>
              <a:t>Enable enterprise agility</a:t>
            </a:r>
          </a:p>
        </p:txBody>
      </p:sp>
      <p:sp>
        <p:nvSpPr>
          <p:cNvPr id="46" name="Rectangle 45">
            <a:extLst>
              <a:ext uri="{FF2B5EF4-FFF2-40B4-BE49-F238E27FC236}">
                <a16:creationId xmlns:a16="http://schemas.microsoft.com/office/drawing/2014/main" id="{43B365B6-5A31-044F-BAE2-7A34D6F95C81}"/>
              </a:ext>
            </a:extLst>
          </p:cNvPr>
          <p:cNvSpPr/>
          <p:nvPr/>
        </p:nvSpPr>
        <p:spPr bwMode="auto">
          <a:xfrm>
            <a:off x="10091333" y="2080477"/>
            <a:ext cx="1440000" cy="706290"/>
          </a:xfrm>
          <a:prstGeom prst="rect">
            <a:avLst/>
          </a:prstGeom>
          <a:solidFill>
            <a:schemeClr val="bg1">
              <a:lumMod val="95000"/>
            </a:schemeClr>
          </a:solidFill>
          <a:ln w="28575">
            <a:solidFill>
              <a:schemeClr val="bg1"/>
            </a:solidFill>
            <a:round/>
            <a:headEnd/>
            <a:tailEnd/>
          </a:ln>
          <a:effectLst/>
        </p:spPr>
        <p:txBody>
          <a:bodyPr wrap="square" rtlCol="0" anchor="ctr"/>
          <a:lstStyle/>
          <a:p>
            <a:r>
              <a:rPr lang="en-US" sz="1100" dirty="0">
                <a:latin typeface="Arial" panose="020B0604020202020204" pitchFamily="34" charset="0"/>
                <a:cs typeface="Arial" panose="020B0604020202020204" pitchFamily="34" charset="0"/>
              </a:rPr>
              <a:t>Enable enterprise analytics capability</a:t>
            </a:r>
          </a:p>
        </p:txBody>
      </p:sp>
      <p:sp>
        <p:nvSpPr>
          <p:cNvPr id="78" name="Rectangle 77">
            <a:extLst>
              <a:ext uri="{FF2B5EF4-FFF2-40B4-BE49-F238E27FC236}">
                <a16:creationId xmlns:a16="http://schemas.microsoft.com/office/drawing/2014/main" id="{8D5BEB47-22EC-DC48-8DDA-E5F94CDEEB7E}"/>
              </a:ext>
            </a:extLst>
          </p:cNvPr>
          <p:cNvSpPr/>
          <p:nvPr/>
        </p:nvSpPr>
        <p:spPr bwMode="auto">
          <a:xfrm>
            <a:off x="10091333" y="3735012"/>
            <a:ext cx="1440000" cy="706290"/>
          </a:xfrm>
          <a:prstGeom prst="rect">
            <a:avLst/>
          </a:prstGeom>
          <a:solidFill>
            <a:schemeClr val="bg1">
              <a:lumMod val="95000"/>
            </a:schemeClr>
          </a:solidFill>
          <a:ln w="28575">
            <a:solidFill>
              <a:schemeClr val="bg1"/>
            </a:solidFill>
            <a:round/>
            <a:headEnd/>
            <a:tailEnd/>
          </a:ln>
          <a:effectLst/>
        </p:spPr>
        <p:txBody>
          <a:bodyPr wrap="square" rtlCol="0" anchor="ctr"/>
          <a:lstStyle/>
          <a:p>
            <a:r>
              <a:rPr lang="en-US" sz="1100" dirty="0">
                <a:latin typeface="Arial" panose="020B0604020202020204" pitchFamily="34" charset="0"/>
                <a:cs typeface="Arial" panose="020B0604020202020204" pitchFamily="34" charset="0"/>
              </a:rPr>
              <a:t>Improve GBS agility</a:t>
            </a:r>
          </a:p>
        </p:txBody>
      </p:sp>
      <p:sp>
        <p:nvSpPr>
          <p:cNvPr id="49" name="Rectangle 48">
            <a:extLst>
              <a:ext uri="{FF2B5EF4-FFF2-40B4-BE49-F238E27FC236}">
                <a16:creationId xmlns:a16="http://schemas.microsoft.com/office/drawing/2014/main" id="{8D292FB6-AC73-494B-969C-260991FFAFF8}"/>
              </a:ext>
            </a:extLst>
          </p:cNvPr>
          <p:cNvSpPr/>
          <p:nvPr/>
        </p:nvSpPr>
        <p:spPr bwMode="auto">
          <a:xfrm>
            <a:off x="5335209" y="2080477"/>
            <a:ext cx="1440000" cy="706290"/>
          </a:xfrm>
          <a:prstGeom prst="rect">
            <a:avLst/>
          </a:prstGeom>
          <a:solidFill>
            <a:schemeClr val="bg1">
              <a:lumMod val="95000"/>
            </a:schemeClr>
          </a:solidFill>
          <a:ln w="28575">
            <a:solidFill>
              <a:schemeClr val="bg1"/>
            </a:solidFill>
            <a:round/>
            <a:headEnd/>
            <a:tailEnd/>
          </a:ln>
          <a:effectLst/>
        </p:spPr>
        <p:txBody>
          <a:bodyPr wrap="square" rtlCol="0" anchor="ctr"/>
          <a:lstStyle/>
          <a:p>
            <a:r>
              <a:rPr lang="en-US" sz="1100" dirty="0">
                <a:latin typeface="Arial" panose="020B0604020202020204" pitchFamily="34" charset="0"/>
                <a:cs typeface="Arial" panose="020B0604020202020204" pitchFamily="34" charset="0"/>
              </a:rPr>
              <a:t>Enable enterprise digital transformation</a:t>
            </a:r>
          </a:p>
        </p:txBody>
      </p:sp>
      <p:sp>
        <p:nvSpPr>
          <p:cNvPr id="79" name="Rectangle 78">
            <a:extLst>
              <a:ext uri="{FF2B5EF4-FFF2-40B4-BE49-F238E27FC236}">
                <a16:creationId xmlns:a16="http://schemas.microsoft.com/office/drawing/2014/main" id="{5B608A19-42FE-B84E-A94A-6A7ECC8733F5}"/>
              </a:ext>
            </a:extLst>
          </p:cNvPr>
          <p:cNvSpPr/>
          <p:nvPr/>
        </p:nvSpPr>
        <p:spPr bwMode="auto">
          <a:xfrm>
            <a:off x="6919209" y="3735012"/>
            <a:ext cx="1440000" cy="706290"/>
          </a:xfrm>
          <a:prstGeom prst="rect">
            <a:avLst/>
          </a:prstGeom>
          <a:solidFill>
            <a:schemeClr val="bg1">
              <a:lumMod val="95000"/>
            </a:schemeClr>
          </a:solidFill>
          <a:ln w="28575">
            <a:solidFill>
              <a:schemeClr val="bg1"/>
            </a:solidFill>
            <a:round/>
            <a:headEnd/>
            <a:tailEnd/>
          </a:ln>
          <a:effectLst/>
        </p:spPr>
        <p:txBody>
          <a:bodyPr wrap="square" rtlCol="0" anchor="ctr"/>
          <a:lstStyle/>
          <a:p>
            <a:pPr>
              <a:lnSpc>
                <a:spcPts val="1200"/>
              </a:lnSpc>
            </a:pPr>
            <a:r>
              <a:rPr lang="en-US" sz="1100" dirty="0">
                <a:latin typeface="Arial" panose="020B0604020202020204" pitchFamily="34" charset="0"/>
                <a:cs typeface="Arial" panose="020B0604020202020204" pitchFamily="34" charset="0"/>
              </a:rPr>
              <a:t>Improve performance measurement capability</a:t>
            </a:r>
          </a:p>
        </p:txBody>
      </p:sp>
      <p:sp>
        <p:nvSpPr>
          <p:cNvPr id="47" name="Rectangle 46">
            <a:extLst>
              <a:ext uri="{FF2B5EF4-FFF2-40B4-BE49-F238E27FC236}">
                <a16:creationId xmlns:a16="http://schemas.microsoft.com/office/drawing/2014/main" id="{C08E4027-F9C1-4C98-BB28-566A789A96FB}"/>
              </a:ext>
            </a:extLst>
          </p:cNvPr>
          <p:cNvSpPr/>
          <p:nvPr/>
        </p:nvSpPr>
        <p:spPr bwMode="auto">
          <a:xfrm>
            <a:off x="2163086" y="3733759"/>
            <a:ext cx="1440000" cy="707543"/>
          </a:xfrm>
          <a:prstGeom prst="rect">
            <a:avLst/>
          </a:prstGeom>
          <a:solidFill>
            <a:schemeClr val="bg1">
              <a:lumMod val="95000"/>
            </a:schemeClr>
          </a:solidFill>
          <a:ln w="28575">
            <a:solidFill>
              <a:schemeClr val="bg1"/>
            </a:solidFill>
            <a:round/>
            <a:headEnd/>
            <a:tailEnd/>
          </a:ln>
          <a:effectLst/>
        </p:spPr>
        <p:txBody>
          <a:bodyPr wrap="square" rtlCol="0" anchor="ctr"/>
          <a:lstStyle/>
          <a:p>
            <a:r>
              <a:rPr lang="en-US" sz="1100" dirty="0">
                <a:latin typeface="Arial" panose="020B0604020202020204" pitchFamily="34" charset="0"/>
                <a:cs typeface="Arial" panose="020B0604020202020204" pitchFamily="34" charset="0"/>
              </a:rPr>
              <a:t>Act as a strategic advisor to the business</a:t>
            </a:r>
          </a:p>
        </p:txBody>
      </p:sp>
      <p:sp>
        <p:nvSpPr>
          <p:cNvPr id="51" name="Rectangle 50">
            <a:extLst>
              <a:ext uri="{FF2B5EF4-FFF2-40B4-BE49-F238E27FC236}">
                <a16:creationId xmlns:a16="http://schemas.microsoft.com/office/drawing/2014/main" id="{23100855-8E4A-455E-AB3A-63BA88069F56}"/>
              </a:ext>
            </a:extLst>
          </p:cNvPr>
          <p:cNvSpPr/>
          <p:nvPr/>
        </p:nvSpPr>
        <p:spPr bwMode="auto">
          <a:xfrm>
            <a:off x="3747086" y="3733759"/>
            <a:ext cx="1440000" cy="707543"/>
          </a:xfrm>
          <a:prstGeom prst="rect">
            <a:avLst/>
          </a:prstGeom>
          <a:solidFill>
            <a:schemeClr val="bg1">
              <a:lumMod val="95000"/>
            </a:schemeClr>
          </a:solidFill>
          <a:ln w="28575">
            <a:solidFill>
              <a:schemeClr val="bg1"/>
            </a:solidFill>
            <a:round/>
            <a:headEnd/>
            <a:tailEnd/>
          </a:ln>
          <a:effectLst/>
        </p:spPr>
        <p:txBody>
          <a:bodyPr wrap="square" rtlCol="0" anchor="ctr"/>
          <a:lstStyle/>
          <a:p>
            <a:r>
              <a:rPr lang="en-US" sz="1100" dirty="0">
                <a:latin typeface="Arial" panose="020B0604020202020204" pitchFamily="34" charset="0"/>
                <a:cs typeface="Arial" panose="020B0604020202020204" pitchFamily="34" charset="0"/>
              </a:rPr>
              <a:t>Secure data and systems</a:t>
            </a:r>
          </a:p>
        </p:txBody>
      </p:sp>
      <p:sp>
        <p:nvSpPr>
          <p:cNvPr id="37" name="Rectangle 36">
            <a:extLst>
              <a:ext uri="{FF2B5EF4-FFF2-40B4-BE49-F238E27FC236}">
                <a16:creationId xmlns:a16="http://schemas.microsoft.com/office/drawing/2014/main" id="{DB2E3851-10E8-4426-BF94-4298D945339F}"/>
              </a:ext>
            </a:extLst>
          </p:cNvPr>
          <p:cNvSpPr/>
          <p:nvPr/>
        </p:nvSpPr>
        <p:spPr bwMode="auto">
          <a:xfrm>
            <a:off x="8507333" y="3735012"/>
            <a:ext cx="1440000" cy="707543"/>
          </a:xfrm>
          <a:prstGeom prst="rect">
            <a:avLst/>
          </a:prstGeom>
          <a:solidFill>
            <a:schemeClr val="bg1">
              <a:lumMod val="95000"/>
            </a:schemeClr>
          </a:solidFill>
          <a:ln w="28575">
            <a:solidFill>
              <a:schemeClr val="bg1"/>
            </a:solidFill>
            <a:round/>
            <a:headEnd/>
            <a:tailEnd/>
          </a:ln>
          <a:effectLst/>
        </p:spPr>
        <p:txBody>
          <a:bodyPr wrap="square" rtlCol="0" anchor="ctr"/>
          <a:lstStyle/>
          <a:p>
            <a:r>
              <a:rPr lang="en-US" sz="1100" dirty="0">
                <a:latin typeface="Arial" panose="020B0604020202020204" pitchFamily="34" charset="0"/>
                <a:cs typeface="Arial" panose="020B0604020202020204" pitchFamily="34" charset="0"/>
              </a:rPr>
              <a:t>Align skills and talent with business needs</a:t>
            </a:r>
          </a:p>
        </p:txBody>
      </p:sp>
      <p:sp>
        <p:nvSpPr>
          <p:cNvPr id="3" name="TextBox 2">
            <a:extLst>
              <a:ext uri="{FF2B5EF4-FFF2-40B4-BE49-F238E27FC236}">
                <a16:creationId xmlns:a16="http://schemas.microsoft.com/office/drawing/2014/main" id="{9683CF83-F6F1-47D2-AD0F-6803854A56BC}"/>
              </a:ext>
            </a:extLst>
          </p:cNvPr>
          <p:cNvSpPr txBox="1"/>
          <p:nvPr/>
        </p:nvSpPr>
        <p:spPr>
          <a:xfrm>
            <a:off x="485067" y="4169485"/>
            <a:ext cx="1597305" cy="523220"/>
          </a:xfrm>
          <a:prstGeom prst="rect">
            <a:avLst/>
          </a:prstGeom>
          <a:noFill/>
        </p:spPr>
        <p:txBody>
          <a:bodyPr wrap="square" rtlCol="0">
            <a:spAutoFit/>
          </a:bodyPr>
          <a:lstStyle/>
          <a:p>
            <a:r>
              <a:rPr lang="en-US" dirty="0">
                <a:latin typeface="Arial" pitchFamily="34" charset="0"/>
                <a:cs typeface="Arial" pitchFamily="34" charset="0"/>
              </a:rPr>
              <a:t>GBS </a:t>
            </a:r>
          </a:p>
          <a:p>
            <a:r>
              <a:rPr lang="en-US" dirty="0">
                <a:latin typeface="Arial" pitchFamily="34" charset="0"/>
                <a:cs typeface="Arial" pitchFamily="34" charset="0"/>
              </a:rPr>
              <a:t>objectives</a:t>
            </a:r>
          </a:p>
        </p:txBody>
      </p:sp>
      <p:sp>
        <p:nvSpPr>
          <p:cNvPr id="27" name="TextBox 26">
            <a:extLst>
              <a:ext uri="{FF2B5EF4-FFF2-40B4-BE49-F238E27FC236}">
                <a16:creationId xmlns:a16="http://schemas.microsoft.com/office/drawing/2014/main" id="{DE0DBCDE-C848-4656-98AC-24041A6C75BC}"/>
              </a:ext>
            </a:extLst>
          </p:cNvPr>
          <p:cNvSpPr txBox="1"/>
          <p:nvPr/>
        </p:nvSpPr>
        <p:spPr>
          <a:xfrm>
            <a:off x="419100" y="5548413"/>
            <a:ext cx="11343656" cy="523220"/>
          </a:xfrm>
          <a:prstGeom prst="rect">
            <a:avLst/>
          </a:prstGeom>
          <a:noFill/>
        </p:spPr>
        <p:txBody>
          <a:bodyPr wrap="square" rtlCol="0">
            <a:spAutoFit/>
          </a:bodyPr>
          <a:lstStyle/>
          <a:p>
            <a:pPr algn="l"/>
            <a:r>
              <a:rPr lang="en-US" b="0" dirty="0">
                <a:latin typeface="+mn-lt"/>
              </a:rPr>
              <a:t>Heat map colors are determined by relative size of gap between each objective’s priority level (importance ranking) and GBS’s current capability to support or achieve the objective. The smallest gaps are green, largest are red.</a:t>
            </a:r>
          </a:p>
        </p:txBody>
      </p:sp>
      <p:sp>
        <p:nvSpPr>
          <p:cNvPr id="29" name="Rectangle 28">
            <a:extLst>
              <a:ext uri="{FF2B5EF4-FFF2-40B4-BE49-F238E27FC236}">
                <a16:creationId xmlns:a16="http://schemas.microsoft.com/office/drawing/2014/main" id="{B8464397-14A8-4246-ACB5-E11A2184CEA7}"/>
              </a:ext>
            </a:extLst>
          </p:cNvPr>
          <p:cNvSpPr/>
          <p:nvPr/>
        </p:nvSpPr>
        <p:spPr bwMode="auto">
          <a:xfrm>
            <a:off x="10091333" y="4558994"/>
            <a:ext cx="1440000" cy="706290"/>
          </a:xfrm>
          <a:prstGeom prst="rect">
            <a:avLst/>
          </a:prstGeom>
          <a:solidFill>
            <a:schemeClr val="bg1">
              <a:lumMod val="95000"/>
            </a:schemeClr>
          </a:solidFill>
          <a:ln w="28575">
            <a:solidFill>
              <a:schemeClr val="bg1"/>
            </a:solidFill>
            <a:round/>
            <a:headEnd/>
            <a:tailEnd/>
          </a:ln>
          <a:effectLst/>
        </p:spPr>
        <p:txBody>
          <a:bodyPr wrap="square" rtlCol="0" anchor="ctr"/>
          <a:lstStyle/>
          <a:p>
            <a:r>
              <a:rPr lang="en-US" sz="1100" dirty="0">
                <a:latin typeface="Arial" panose="020B0604020202020204" pitchFamily="34" charset="0"/>
                <a:cs typeface="Arial" panose="020B0604020202020204" pitchFamily="34" charset="0"/>
              </a:rPr>
              <a:t>Modernize application platform(s)</a:t>
            </a:r>
          </a:p>
        </p:txBody>
      </p:sp>
      <p:sp>
        <p:nvSpPr>
          <p:cNvPr id="30" name="Rectangle 29">
            <a:extLst>
              <a:ext uri="{FF2B5EF4-FFF2-40B4-BE49-F238E27FC236}">
                <a16:creationId xmlns:a16="http://schemas.microsoft.com/office/drawing/2014/main" id="{690E389B-03A7-47A8-B880-4803CC67C212}"/>
              </a:ext>
            </a:extLst>
          </p:cNvPr>
          <p:cNvSpPr/>
          <p:nvPr/>
        </p:nvSpPr>
        <p:spPr bwMode="auto">
          <a:xfrm>
            <a:off x="6919209" y="4558994"/>
            <a:ext cx="1440000" cy="706290"/>
          </a:xfrm>
          <a:prstGeom prst="rect">
            <a:avLst/>
          </a:prstGeom>
          <a:solidFill>
            <a:schemeClr val="bg1">
              <a:lumMod val="95000"/>
            </a:schemeClr>
          </a:solidFill>
          <a:ln w="28575">
            <a:solidFill>
              <a:schemeClr val="bg1"/>
            </a:solidFill>
            <a:round/>
            <a:headEnd/>
            <a:tailEnd/>
          </a:ln>
          <a:effectLst/>
        </p:spPr>
        <p:txBody>
          <a:bodyPr wrap="square" rtlCol="0" anchor="ctr"/>
          <a:lstStyle/>
          <a:p>
            <a:r>
              <a:rPr lang="en-US" sz="1100" dirty="0">
                <a:latin typeface="Arial" panose="020B0604020202020204" pitchFamily="34" charset="0"/>
                <a:cs typeface="Arial" panose="020B0604020202020204" pitchFamily="34" charset="0"/>
              </a:rPr>
              <a:t>Improve GBS cost efficiency</a:t>
            </a:r>
          </a:p>
        </p:txBody>
      </p:sp>
      <p:sp>
        <p:nvSpPr>
          <p:cNvPr id="38" name="Rectangle 37">
            <a:extLst>
              <a:ext uri="{FF2B5EF4-FFF2-40B4-BE49-F238E27FC236}">
                <a16:creationId xmlns:a16="http://schemas.microsoft.com/office/drawing/2014/main" id="{C91983D6-1CF6-4AC8-B867-F12AF3763B45}"/>
              </a:ext>
            </a:extLst>
          </p:cNvPr>
          <p:cNvSpPr/>
          <p:nvPr/>
        </p:nvSpPr>
        <p:spPr bwMode="auto">
          <a:xfrm>
            <a:off x="5335209" y="3733759"/>
            <a:ext cx="1440000" cy="706290"/>
          </a:xfrm>
          <a:prstGeom prst="rect">
            <a:avLst/>
          </a:prstGeom>
          <a:solidFill>
            <a:schemeClr val="bg1">
              <a:lumMod val="95000"/>
            </a:schemeClr>
          </a:solidFill>
          <a:ln w="28575">
            <a:solidFill>
              <a:schemeClr val="bg1"/>
            </a:solidFill>
            <a:round/>
            <a:headEnd/>
            <a:tailEnd/>
          </a:ln>
          <a:effectLst/>
        </p:spPr>
        <p:txBody>
          <a:bodyPr wrap="square" rtlCol="0" anchor="ctr"/>
          <a:lstStyle/>
          <a:p>
            <a:r>
              <a:rPr lang="en-US" sz="1100" dirty="0">
                <a:latin typeface="Arial" panose="020B0604020202020204" pitchFamily="34" charset="0"/>
                <a:cs typeface="Arial" panose="020B0604020202020204" pitchFamily="34" charset="0"/>
              </a:rPr>
              <a:t>Improve analytical capability</a:t>
            </a:r>
          </a:p>
        </p:txBody>
      </p:sp>
      <p:sp>
        <p:nvSpPr>
          <p:cNvPr id="39" name="TextBox 38">
            <a:extLst>
              <a:ext uri="{FF2B5EF4-FFF2-40B4-BE49-F238E27FC236}">
                <a16:creationId xmlns:a16="http://schemas.microsoft.com/office/drawing/2014/main" id="{E93DC051-C9C8-4754-A9E5-2B90BB28AC3E}"/>
              </a:ext>
            </a:extLst>
          </p:cNvPr>
          <p:cNvSpPr txBox="1"/>
          <p:nvPr/>
        </p:nvSpPr>
        <p:spPr>
          <a:xfrm>
            <a:off x="485066" y="2517956"/>
            <a:ext cx="1597305" cy="523220"/>
          </a:xfrm>
          <a:prstGeom prst="rect">
            <a:avLst/>
          </a:prstGeom>
          <a:noFill/>
        </p:spPr>
        <p:txBody>
          <a:bodyPr wrap="square" rtlCol="0">
            <a:spAutoFit/>
          </a:bodyPr>
          <a:lstStyle/>
          <a:p>
            <a:r>
              <a:rPr lang="en-US" dirty="0">
                <a:latin typeface="Arial" pitchFamily="34" charset="0"/>
                <a:cs typeface="Arial" pitchFamily="34" charset="0"/>
              </a:rPr>
              <a:t>Enterprise</a:t>
            </a:r>
          </a:p>
          <a:p>
            <a:r>
              <a:rPr lang="en-US" dirty="0">
                <a:latin typeface="Arial" pitchFamily="34" charset="0"/>
                <a:cs typeface="Arial" pitchFamily="34" charset="0"/>
              </a:rPr>
              <a:t>objectives</a:t>
            </a:r>
          </a:p>
        </p:txBody>
      </p:sp>
    </p:spTree>
    <p:extLst>
      <p:ext uri="{BB962C8B-B14F-4D97-AF65-F5344CB8AC3E}">
        <p14:creationId xmlns:p14="http://schemas.microsoft.com/office/powerpoint/2010/main" val="983872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234CD3-C062-4363-86A9-BCEC35F5623C}"/>
              </a:ext>
            </a:extLst>
          </p:cNvPr>
          <p:cNvSpPr>
            <a:spLocks noGrp="1"/>
          </p:cNvSpPr>
          <p:nvPr>
            <p:ph type="body" sz="quarter" idx="11"/>
          </p:nvPr>
        </p:nvSpPr>
        <p:spPr/>
        <p:txBody>
          <a:bodyPr/>
          <a:lstStyle/>
          <a:p>
            <a:r>
              <a:rPr lang="en-US" dirty="0"/>
              <a:t>Cost efficiency improvement is the most prevalent GBS transformation focus area, followed by application modernization</a:t>
            </a:r>
          </a:p>
        </p:txBody>
      </p:sp>
      <p:sp>
        <p:nvSpPr>
          <p:cNvPr id="4" name="Title 3">
            <a:extLst>
              <a:ext uri="{FF2B5EF4-FFF2-40B4-BE49-F238E27FC236}">
                <a16:creationId xmlns:a16="http://schemas.microsoft.com/office/drawing/2014/main" id="{AD03701D-E4AF-47E5-A0CC-3E5540483C12}"/>
              </a:ext>
            </a:extLst>
          </p:cNvPr>
          <p:cNvSpPr>
            <a:spLocks noGrp="1"/>
          </p:cNvSpPr>
          <p:nvPr>
            <p:ph type="title"/>
          </p:nvPr>
        </p:nvSpPr>
        <p:spPr/>
        <p:txBody>
          <a:bodyPr/>
          <a:lstStyle/>
          <a:p>
            <a:r>
              <a:rPr lang="en-US" dirty="0"/>
              <a:t>GBS transformation activity focus</a:t>
            </a:r>
          </a:p>
        </p:txBody>
      </p:sp>
      <p:sp>
        <p:nvSpPr>
          <p:cNvPr id="5" name="Text Placeholder 4">
            <a:extLst>
              <a:ext uri="{FF2B5EF4-FFF2-40B4-BE49-F238E27FC236}">
                <a16:creationId xmlns:a16="http://schemas.microsoft.com/office/drawing/2014/main" id="{18D69A92-3CED-4708-8996-49DB1B6EA2FF}"/>
              </a:ext>
            </a:extLst>
          </p:cNvPr>
          <p:cNvSpPr>
            <a:spLocks noGrp="1"/>
          </p:cNvSpPr>
          <p:nvPr>
            <p:ph type="body" sz="quarter" idx="12"/>
          </p:nvPr>
        </p:nvSpPr>
        <p:spPr/>
        <p:txBody>
          <a:bodyPr/>
          <a:lstStyle/>
          <a:p>
            <a:r>
              <a:rPr lang="en-US" dirty="0"/>
              <a:t>Source: Key Issues Study, The Hackett Group, 2020</a:t>
            </a:r>
          </a:p>
        </p:txBody>
      </p:sp>
      <p:sp>
        <p:nvSpPr>
          <p:cNvPr id="6" name="Rectangle 5">
            <a:extLst>
              <a:ext uri="{FF2B5EF4-FFF2-40B4-BE49-F238E27FC236}">
                <a16:creationId xmlns:a16="http://schemas.microsoft.com/office/drawing/2014/main" id="{6B61E93E-B331-44B5-B0BF-1BA4CB824619}"/>
              </a:ext>
            </a:extLst>
          </p:cNvPr>
          <p:cNvSpPr/>
          <p:nvPr/>
        </p:nvSpPr>
        <p:spPr bwMode="auto">
          <a:xfrm>
            <a:off x="930032" y="1192307"/>
            <a:ext cx="9892059" cy="512064"/>
          </a:xfrm>
          <a:prstGeom prst="rect">
            <a:avLst/>
          </a:prstGeom>
          <a:noFill/>
          <a:ln w="28575">
            <a:noFill/>
            <a:round/>
            <a:headEnd/>
            <a:tailEnd/>
          </a:ln>
          <a:effectLst/>
        </p:spPr>
        <p:txBody>
          <a:bodyPr wrap="square" rtlCol="0" anchor="ctr"/>
          <a:lstStyle/>
          <a:p>
            <a:r>
              <a:rPr lang="en-US" sz="1600" dirty="0">
                <a:solidFill>
                  <a:schemeClr val="tx1">
                    <a:lumMod val="75000"/>
                  </a:schemeClr>
                </a:solidFill>
                <a:latin typeface="+mn-lt"/>
                <a:cs typeface="Arial" pitchFamily="34" charset="0"/>
              </a:rPr>
              <a:t>Percentage of GBS organizations with major improvement program planned or ongoing</a:t>
            </a:r>
          </a:p>
        </p:txBody>
      </p:sp>
      <p:graphicFrame>
        <p:nvGraphicFramePr>
          <p:cNvPr id="9" name="Chart 8">
            <a:extLst>
              <a:ext uri="{FF2B5EF4-FFF2-40B4-BE49-F238E27FC236}">
                <a16:creationId xmlns:a16="http://schemas.microsoft.com/office/drawing/2014/main" id="{C5613209-7342-4F3C-9477-702F82D428AE}"/>
              </a:ext>
            </a:extLst>
          </p:cNvPr>
          <p:cNvGraphicFramePr/>
          <p:nvPr/>
        </p:nvGraphicFramePr>
        <p:xfrm>
          <a:off x="426787" y="1686867"/>
          <a:ext cx="11338428" cy="4426528"/>
        </p:xfrm>
        <a:graphic>
          <a:graphicData uri="http://schemas.openxmlformats.org/drawingml/2006/chart">
            <c:chart xmlns:c="http://schemas.openxmlformats.org/drawingml/2006/chart" xmlns:r="http://schemas.openxmlformats.org/officeDocument/2006/relationships" r:id="rId2"/>
          </a:graphicData>
        </a:graphic>
      </p:graphicFrame>
      <p:grpSp>
        <p:nvGrpSpPr>
          <p:cNvPr id="2" name="Group 1">
            <a:extLst>
              <a:ext uri="{FF2B5EF4-FFF2-40B4-BE49-F238E27FC236}">
                <a16:creationId xmlns:a16="http://schemas.microsoft.com/office/drawing/2014/main" id="{5EFDEA57-EF10-4472-AB64-DDB244DE401B}"/>
              </a:ext>
            </a:extLst>
          </p:cNvPr>
          <p:cNvGrpSpPr/>
          <p:nvPr/>
        </p:nvGrpSpPr>
        <p:grpSpPr>
          <a:xfrm>
            <a:off x="8415198" y="5769526"/>
            <a:ext cx="2132102" cy="274320"/>
            <a:chOff x="8569444" y="5639298"/>
            <a:chExt cx="2132102" cy="274320"/>
          </a:xfrm>
        </p:grpSpPr>
        <p:sp>
          <p:nvSpPr>
            <p:cNvPr id="10" name="Oval 9">
              <a:extLst>
                <a:ext uri="{FF2B5EF4-FFF2-40B4-BE49-F238E27FC236}">
                  <a16:creationId xmlns:a16="http://schemas.microsoft.com/office/drawing/2014/main" id="{29EB0454-F2F1-4072-A06A-2D010329DF1A}"/>
                </a:ext>
              </a:extLst>
            </p:cNvPr>
            <p:cNvSpPr/>
            <p:nvPr/>
          </p:nvSpPr>
          <p:spPr bwMode="auto">
            <a:xfrm>
              <a:off x="8569444" y="5639298"/>
              <a:ext cx="274320" cy="274320"/>
            </a:xfrm>
            <a:prstGeom prst="ellipse">
              <a:avLst/>
            </a:prstGeom>
            <a:solidFill>
              <a:srgbClr val="C00000"/>
            </a:solidFill>
            <a:ln w="28575">
              <a:noFill/>
              <a:round/>
              <a:headEnd/>
              <a:tailEnd/>
            </a:ln>
            <a:effectLst/>
          </p:spPr>
          <p:txBody>
            <a:bodyPr wrap="none" rtlCol="0" anchor="ctr"/>
            <a:lstStyle/>
            <a:p>
              <a:pPr algn="ctr"/>
              <a:r>
                <a:rPr lang="en-US" dirty="0">
                  <a:solidFill>
                    <a:schemeClr val="bg1"/>
                  </a:solidFill>
                  <a:latin typeface="+mn-lt"/>
                </a:rPr>
                <a:t>C</a:t>
              </a:r>
            </a:p>
          </p:txBody>
        </p:sp>
        <p:sp>
          <p:nvSpPr>
            <p:cNvPr id="11" name="TextBox 10">
              <a:extLst>
                <a:ext uri="{FF2B5EF4-FFF2-40B4-BE49-F238E27FC236}">
                  <a16:creationId xmlns:a16="http://schemas.microsoft.com/office/drawing/2014/main" id="{5E4F2309-FF42-4B05-8015-2EDC53FAB02C}"/>
                </a:ext>
              </a:extLst>
            </p:cNvPr>
            <p:cNvSpPr txBox="1"/>
            <p:nvPr/>
          </p:nvSpPr>
          <p:spPr>
            <a:xfrm>
              <a:off x="8963891" y="5688741"/>
              <a:ext cx="1737655" cy="175433"/>
            </a:xfrm>
            <a:prstGeom prst="rect">
              <a:avLst/>
            </a:prstGeom>
            <a:noFill/>
          </p:spPr>
          <p:txBody>
            <a:bodyPr wrap="none" lIns="0" tIns="0" rIns="0" bIns="0" rtlCol="0">
              <a:spAutoFit/>
            </a:bodyPr>
            <a:lstStyle/>
            <a:p>
              <a:pPr algn="l">
                <a:lnSpc>
                  <a:spcPct val="95000"/>
                </a:lnSpc>
                <a:spcBef>
                  <a:spcPts val="300"/>
                </a:spcBef>
                <a:spcAft>
                  <a:spcPts val="600"/>
                </a:spcAft>
              </a:pPr>
              <a:r>
                <a:rPr lang="en-US" sz="1200" b="0" dirty="0">
                  <a:latin typeface="Arial" pitchFamily="34" charset="0"/>
                  <a:cs typeface="Arial" pitchFamily="34" charset="0"/>
                </a:rPr>
                <a:t>Critical development area</a:t>
              </a:r>
            </a:p>
          </p:txBody>
        </p:sp>
      </p:grpSp>
      <p:sp>
        <p:nvSpPr>
          <p:cNvPr id="12" name="Oval 11">
            <a:extLst>
              <a:ext uri="{FF2B5EF4-FFF2-40B4-BE49-F238E27FC236}">
                <a16:creationId xmlns:a16="http://schemas.microsoft.com/office/drawing/2014/main" id="{9C624BC8-715C-4C54-8B59-F88C9FF4E0BA}"/>
              </a:ext>
            </a:extLst>
          </p:cNvPr>
          <p:cNvSpPr/>
          <p:nvPr/>
        </p:nvSpPr>
        <p:spPr bwMode="auto">
          <a:xfrm>
            <a:off x="7994944" y="4767380"/>
            <a:ext cx="274320" cy="274320"/>
          </a:xfrm>
          <a:prstGeom prst="ellipse">
            <a:avLst/>
          </a:prstGeom>
          <a:solidFill>
            <a:srgbClr val="C00000"/>
          </a:solidFill>
          <a:ln w="28575">
            <a:noFill/>
            <a:round/>
            <a:headEnd/>
            <a:tailEnd/>
          </a:ln>
          <a:effectLst/>
        </p:spPr>
        <p:txBody>
          <a:bodyPr wrap="none" rtlCol="0" anchor="ctr"/>
          <a:lstStyle/>
          <a:p>
            <a:pPr algn="ctr"/>
            <a:r>
              <a:rPr lang="en-US" dirty="0">
                <a:solidFill>
                  <a:schemeClr val="bg1"/>
                </a:solidFill>
                <a:latin typeface="+mn-lt"/>
              </a:rPr>
              <a:t>C</a:t>
            </a:r>
          </a:p>
        </p:txBody>
      </p:sp>
      <p:sp>
        <p:nvSpPr>
          <p:cNvPr id="13" name="Oval 12">
            <a:extLst>
              <a:ext uri="{FF2B5EF4-FFF2-40B4-BE49-F238E27FC236}">
                <a16:creationId xmlns:a16="http://schemas.microsoft.com/office/drawing/2014/main" id="{22393375-2BB7-45A0-BD4E-5664700306B8}"/>
              </a:ext>
            </a:extLst>
          </p:cNvPr>
          <p:cNvSpPr/>
          <p:nvPr/>
        </p:nvSpPr>
        <p:spPr bwMode="auto">
          <a:xfrm>
            <a:off x="8627690" y="3153307"/>
            <a:ext cx="274320" cy="274320"/>
          </a:xfrm>
          <a:prstGeom prst="ellipse">
            <a:avLst/>
          </a:prstGeom>
          <a:solidFill>
            <a:srgbClr val="C00000"/>
          </a:solidFill>
          <a:ln w="28575">
            <a:noFill/>
            <a:round/>
            <a:headEnd/>
            <a:tailEnd/>
          </a:ln>
          <a:effectLst/>
        </p:spPr>
        <p:txBody>
          <a:bodyPr wrap="none" rtlCol="0" anchor="ctr"/>
          <a:lstStyle/>
          <a:p>
            <a:pPr algn="ctr"/>
            <a:r>
              <a:rPr lang="en-US" dirty="0">
                <a:solidFill>
                  <a:schemeClr val="bg1"/>
                </a:solidFill>
                <a:latin typeface="+mn-lt"/>
              </a:rPr>
              <a:t>C</a:t>
            </a:r>
          </a:p>
        </p:txBody>
      </p:sp>
      <p:sp>
        <p:nvSpPr>
          <p:cNvPr id="14" name="Oval 13">
            <a:extLst>
              <a:ext uri="{FF2B5EF4-FFF2-40B4-BE49-F238E27FC236}">
                <a16:creationId xmlns:a16="http://schemas.microsoft.com/office/drawing/2014/main" id="{6D328F0E-9B9E-4428-8A9D-DAD1D296A5BC}"/>
              </a:ext>
            </a:extLst>
          </p:cNvPr>
          <p:cNvSpPr/>
          <p:nvPr/>
        </p:nvSpPr>
        <p:spPr bwMode="auto">
          <a:xfrm>
            <a:off x="10110071" y="2365926"/>
            <a:ext cx="274320" cy="274320"/>
          </a:xfrm>
          <a:prstGeom prst="ellipse">
            <a:avLst/>
          </a:prstGeom>
          <a:solidFill>
            <a:srgbClr val="C00000"/>
          </a:solidFill>
          <a:ln w="28575">
            <a:noFill/>
            <a:round/>
            <a:headEnd/>
            <a:tailEnd/>
          </a:ln>
          <a:effectLst/>
        </p:spPr>
        <p:txBody>
          <a:bodyPr wrap="none" rtlCol="0" anchor="ctr"/>
          <a:lstStyle/>
          <a:p>
            <a:pPr algn="ctr"/>
            <a:r>
              <a:rPr lang="en-US" dirty="0">
                <a:solidFill>
                  <a:schemeClr val="bg1"/>
                </a:solidFill>
                <a:latin typeface="+mn-lt"/>
              </a:rPr>
              <a:t>C</a:t>
            </a:r>
          </a:p>
        </p:txBody>
      </p:sp>
    </p:spTree>
    <p:extLst>
      <p:ext uri="{BB962C8B-B14F-4D97-AF65-F5344CB8AC3E}">
        <p14:creationId xmlns:p14="http://schemas.microsoft.com/office/powerpoint/2010/main" val="2077665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2" name="Text Placeholder 1"/>
          <p:cNvSpPr>
            <a:spLocks noGrp="1"/>
          </p:cNvSpPr>
          <p:nvPr>
            <p:ph type="body" sz="quarter" idx="10"/>
          </p:nvPr>
        </p:nvSpPr>
        <p:spPr/>
        <p:txBody>
          <a:bodyPr/>
          <a:lstStyle/>
          <a:p>
            <a:r>
              <a:rPr lang="en-US" dirty="0"/>
              <a:t>Questions?</a:t>
            </a:r>
          </a:p>
        </p:txBody>
      </p:sp>
      <p:pic>
        <p:nvPicPr>
          <p:cNvPr id="4" name="Picture 3" descr="THG_2010_white.png"/>
          <p:cNvPicPr>
            <a:picLocks noChangeAspect="1"/>
          </p:cNvPicPr>
          <p:nvPr/>
        </p:nvPicPr>
        <p:blipFill>
          <a:blip r:embed="rId3" cstate="print"/>
          <a:stretch>
            <a:fillRect/>
          </a:stretch>
        </p:blipFill>
        <p:spPr>
          <a:xfrm>
            <a:off x="6861430" y="2438402"/>
            <a:ext cx="2662712" cy="432107"/>
          </a:xfrm>
          <a:prstGeom prst="rect">
            <a:avLst/>
          </a:prstGeom>
        </p:spPr>
      </p:pic>
    </p:spTree>
    <p:extLst>
      <p:ext uri="{BB962C8B-B14F-4D97-AF65-F5344CB8AC3E}">
        <p14:creationId xmlns:p14="http://schemas.microsoft.com/office/powerpoint/2010/main" val="211450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40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F19778-9989-49D1-B4DC-3F3184CC2DA1}"/>
              </a:ext>
            </a:extLst>
          </p:cNvPr>
          <p:cNvSpPr>
            <a:spLocks noGrp="1"/>
          </p:cNvSpPr>
          <p:nvPr>
            <p:ph type="body" sz="quarter" idx="11"/>
          </p:nvPr>
        </p:nvSpPr>
        <p:spPr>
          <a:xfrm>
            <a:off x="419100" y="673507"/>
            <a:ext cx="11353800" cy="569140"/>
          </a:xfrm>
        </p:spPr>
        <p:txBody>
          <a:bodyPr/>
          <a:lstStyle/>
          <a:p>
            <a:r>
              <a:rPr lang="en-US" dirty="0"/>
              <a:t>The most prevalent company mission is serving broad stakeholder interests, closely followed by long-term strategy execution</a:t>
            </a:r>
          </a:p>
        </p:txBody>
      </p:sp>
      <p:sp>
        <p:nvSpPr>
          <p:cNvPr id="4" name="Title 3">
            <a:extLst>
              <a:ext uri="{FF2B5EF4-FFF2-40B4-BE49-F238E27FC236}">
                <a16:creationId xmlns:a16="http://schemas.microsoft.com/office/drawing/2014/main" id="{A0C6FCE6-4174-4E16-AAE4-1E1546A02ADD}"/>
              </a:ext>
            </a:extLst>
          </p:cNvPr>
          <p:cNvSpPr>
            <a:spLocks noGrp="1"/>
          </p:cNvSpPr>
          <p:nvPr>
            <p:ph type="title"/>
          </p:nvPr>
        </p:nvSpPr>
        <p:spPr/>
        <p:txBody>
          <a:bodyPr/>
          <a:lstStyle/>
          <a:p>
            <a:r>
              <a:rPr lang="en-US" dirty="0"/>
              <a:t>Company Mission</a:t>
            </a:r>
          </a:p>
        </p:txBody>
      </p:sp>
      <p:sp>
        <p:nvSpPr>
          <p:cNvPr id="7" name="Rectangle 6">
            <a:extLst>
              <a:ext uri="{FF2B5EF4-FFF2-40B4-BE49-F238E27FC236}">
                <a16:creationId xmlns:a16="http://schemas.microsoft.com/office/drawing/2014/main" id="{07704B87-7E6C-4F7B-A1CF-2EBF29121DA0}"/>
              </a:ext>
            </a:extLst>
          </p:cNvPr>
          <p:cNvSpPr/>
          <p:nvPr/>
        </p:nvSpPr>
        <p:spPr bwMode="auto">
          <a:xfrm>
            <a:off x="419100" y="1146127"/>
            <a:ext cx="11353800" cy="512064"/>
          </a:xfrm>
          <a:prstGeom prst="rect">
            <a:avLst/>
          </a:prstGeom>
          <a:noFill/>
          <a:ln w="28575">
            <a:noFill/>
            <a:round/>
            <a:headEnd/>
            <a:tailEnd/>
          </a:ln>
          <a:effectLst/>
        </p:spPr>
        <p:txBody>
          <a:bodyPr wrap="square" rtlCol="0" anchor="ctr"/>
          <a:lstStyle/>
          <a:p>
            <a:r>
              <a:rPr lang="en-US" dirty="0">
                <a:solidFill>
                  <a:schemeClr val="tx1">
                    <a:lumMod val="75000"/>
                  </a:schemeClr>
                </a:solidFill>
                <a:latin typeface="+mn-lt"/>
                <a:cs typeface="Arial" pitchFamily="34" charset="0"/>
              </a:rPr>
              <a:t>Company mission</a:t>
            </a:r>
          </a:p>
          <a:p>
            <a:r>
              <a:rPr lang="en-US" b="0" dirty="0">
                <a:solidFill>
                  <a:schemeClr val="tx1">
                    <a:lumMod val="75000"/>
                  </a:schemeClr>
                </a:solidFill>
                <a:latin typeface="+mn-lt"/>
                <a:cs typeface="Arial" pitchFamily="34" charset="0"/>
              </a:rPr>
              <a:t>(percentage of companies selecting option best describing its mission)</a:t>
            </a:r>
          </a:p>
        </p:txBody>
      </p:sp>
      <p:sp>
        <p:nvSpPr>
          <p:cNvPr id="10" name="Rectangle 9">
            <a:extLst>
              <a:ext uri="{FF2B5EF4-FFF2-40B4-BE49-F238E27FC236}">
                <a16:creationId xmlns:a16="http://schemas.microsoft.com/office/drawing/2014/main" id="{6DD8363A-C794-40DB-A05A-C3B330AD349E}"/>
              </a:ext>
            </a:extLst>
          </p:cNvPr>
          <p:cNvSpPr/>
          <p:nvPr/>
        </p:nvSpPr>
        <p:spPr>
          <a:xfrm>
            <a:off x="9280433" y="6295715"/>
            <a:ext cx="2585964" cy="215444"/>
          </a:xfrm>
          <a:prstGeom prst="rect">
            <a:avLst/>
          </a:prstGeom>
        </p:spPr>
        <p:txBody>
          <a:bodyPr wrap="none">
            <a:spAutoFit/>
          </a:bodyPr>
          <a:lstStyle/>
          <a:p>
            <a:pPr algn="r"/>
            <a:r>
              <a:rPr lang="en-US" sz="800" b="0" dirty="0">
                <a:latin typeface="Arial" panose="020B0604020202020204" pitchFamily="34" charset="0"/>
                <a:cs typeface="Arial" panose="020B0604020202020204" pitchFamily="34" charset="0"/>
              </a:rPr>
              <a:t>Source: Key Issues Study, The Hackett Group, 2020</a:t>
            </a:r>
          </a:p>
        </p:txBody>
      </p:sp>
      <p:graphicFrame>
        <p:nvGraphicFramePr>
          <p:cNvPr id="8" name="Content Placeholder 9">
            <a:extLst>
              <a:ext uri="{FF2B5EF4-FFF2-40B4-BE49-F238E27FC236}">
                <a16:creationId xmlns:a16="http://schemas.microsoft.com/office/drawing/2014/main" id="{EEDAC79E-F469-420D-B48D-407C22F2F2BF}"/>
              </a:ext>
            </a:extLst>
          </p:cNvPr>
          <p:cNvGraphicFramePr>
            <a:graphicFrameLocks/>
          </p:cNvGraphicFramePr>
          <p:nvPr/>
        </p:nvGraphicFramePr>
        <p:xfrm>
          <a:off x="3884246" y="1603372"/>
          <a:ext cx="4712678" cy="4743095"/>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2988AC37-256D-4316-A65E-ABA85D768D3A}"/>
              </a:ext>
            </a:extLst>
          </p:cNvPr>
          <p:cNvSpPr/>
          <p:nvPr/>
        </p:nvSpPr>
        <p:spPr bwMode="auto">
          <a:xfrm>
            <a:off x="325603" y="6032945"/>
            <a:ext cx="11353800" cy="262770"/>
          </a:xfrm>
          <a:prstGeom prst="rect">
            <a:avLst/>
          </a:prstGeom>
          <a:noFill/>
          <a:ln w="28575">
            <a:noFill/>
            <a:round/>
            <a:headEnd/>
            <a:tailEnd/>
          </a:ln>
          <a:effectLst/>
        </p:spPr>
        <p:txBody>
          <a:bodyPr wrap="square" rtlCol="0" anchor="ctr"/>
          <a:lstStyle/>
          <a:p>
            <a:pPr algn="l"/>
            <a:r>
              <a:rPr lang="en-US" sz="1100" b="0" dirty="0">
                <a:solidFill>
                  <a:schemeClr val="tx1">
                    <a:lumMod val="75000"/>
                  </a:schemeClr>
                </a:solidFill>
                <a:latin typeface="+mn-lt"/>
                <a:cs typeface="Arial" pitchFamily="34" charset="0"/>
              </a:rPr>
              <a:t>* Shareholders, customers, suppliers, employees, communities, environment</a:t>
            </a:r>
          </a:p>
        </p:txBody>
      </p:sp>
    </p:spTree>
    <p:extLst>
      <p:ext uri="{BB962C8B-B14F-4D97-AF65-F5344CB8AC3E}">
        <p14:creationId xmlns:p14="http://schemas.microsoft.com/office/powerpoint/2010/main" val="2623706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EFB7E0-8A92-48F8-AE64-2E9D05F081C3}"/>
              </a:ext>
            </a:extLst>
          </p:cNvPr>
          <p:cNvSpPr>
            <a:spLocks noGrp="1"/>
          </p:cNvSpPr>
          <p:nvPr>
            <p:ph type="title"/>
          </p:nvPr>
        </p:nvSpPr>
        <p:spPr/>
        <p:txBody>
          <a:bodyPr/>
          <a:lstStyle/>
          <a:p>
            <a:r>
              <a:rPr lang="en-US" dirty="0"/>
              <a:t>Ranking of major initiatives on enterprise calendar</a:t>
            </a:r>
          </a:p>
        </p:txBody>
      </p:sp>
      <p:graphicFrame>
        <p:nvGraphicFramePr>
          <p:cNvPr id="14" name="Table 13">
            <a:extLst>
              <a:ext uri="{FF2B5EF4-FFF2-40B4-BE49-F238E27FC236}">
                <a16:creationId xmlns:a16="http://schemas.microsoft.com/office/drawing/2014/main" id="{3E5728A7-8497-4238-8F46-485E70BE4399}"/>
              </a:ext>
            </a:extLst>
          </p:cNvPr>
          <p:cNvGraphicFramePr>
            <a:graphicFrameLocks noGrp="1"/>
          </p:cNvGraphicFramePr>
          <p:nvPr/>
        </p:nvGraphicFramePr>
        <p:xfrm>
          <a:off x="419100" y="5563145"/>
          <a:ext cx="11353800" cy="644474"/>
        </p:xfrm>
        <a:graphic>
          <a:graphicData uri="http://schemas.openxmlformats.org/drawingml/2006/table">
            <a:tbl>
              <a:tblPr/>
              <a:tblGrid>
                <a:gridCol w="11353800">
                  <a:extLst>
                    <a:ext uri="{9D8B030D-6E8A-4147-A177-3AD203B41FA5}">
                      <a16:colId xmlns:a16="http://schemas.microsoft.com/office/drawing/2014/main" val="4265533471"/>
                    </a:ext>
                  </a:extLst>
                </a:gridCol>
              </a:tblGrid>
              <a:tr h="84427">
                <a:tc>
                  <a:txBody>
                    <a:bodyPr/>
                    <a:lstStyle/>
                    <a:p>
                      <a:pPr marL="0" indent="0" algn="l" fontAlgn="ctr">
                        <a:buFont typeface="Arial" panose="020B0604020202020204" pitchFamily="34" charset="0"/>
                        <a:buNone/>
                      </a:pPr>
                      <a:r>
                        <a:rPr lang="en-US" sz="1000" b="0" i="0" u="none" strike="noStrike" dirty="0">
                          <a:solidFill>
                            <a:srgbClr val="000000"/>
                          </a:solidFill>
                          <a:effectLst/>
                          <a:latin typeface="+mn-lt"/>
                        </a:rPr>
                        <a:t>* Product innovation, product development, acquisition of new product or service lines</a:t>
                      </a:r>
                    </a:p>
                    <a:p>
                      <a:pPr algn="l" fontAlgn="ctr"/>
                      <a:r>
                        <a:rPr lang="en-US" sz="1000" b="0" i="0" u="none" strike="noStrike" dirty="0">
                          <a:solidFill>
                            <a:srgbClr val="000000"/>
                          </a:solidFill>
                          <a:effectLst/>
                          <a:latin typeface="+mn-lt"/>
                        </a:rPr>
                        <a:t>**  E.g., entering new geographies, segments, development of new channels</a:t>
                      </a:r>
                    </a:p>
                  </a:txBody>
                  <a:tcPr marL="6350" marR="6350" marT="6350" marB="0" anchor="ctr">
                    <a:lnL>
                      <a:noFill/>
                    </a:lnL>
                    <a:lnR>
                      <a:noFill/>
                    </a:lnR>
                    <a:lnT>
                      <a:noFill/>
                    </a:lnT>
                    <a:lnB>
                      <a:noFill/>
                    </a:lnB>
                  </a:tcPr>
                </a:tc>
                <a:extLst>
                  <a:ext uri="{0D108BD9-81ED-4DB2-BD59-A6C34878D82A}">
                    <a16:rowId xmlns:a16="http://schemas.microsoft.com/office/drawing/2014/main" val="3381641381"/>
                  </a:ext>
                </a:extLst>
              </a:tr>
              <a:tr h="16666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mn-lt"/>
                        </a:rPr>
                        <a:t>*** Fundamental transformation of the way your organization operates, innovates, goes to market, engages with stakeholders and/or executes work, using digital technologies</a:t>
                      </a:r>
                    </a:p>
                  </a:txBody>
                  <a:tcPr marL="6350" marR="6350" marT="6350" marB="0" anchor="ctr">
                    <a:lnL>
                      <a:noFill/>
                    </a:lnL>
                    <a:lnR>
                      <a:noFill/>
                    </a:lnR>
                    <a:lnT>
                      <a:noFill/>
                    </a:lnT>
                    <a:lnB>
                      <a:noFill/>
                    </a:lnB>
                  </a:tcPr>
                </a:tc>
                <a:extLst>
                  <a:ext uri="{0D108BD9-81ED-4DB2-BD59-A6C34878D82A}">
                    <a16:rowId xmlns:a16="http://schemas.microsoft.com/office/drawing/2014/main" val="1523903682"/>
                  </a:ext>
                </a:extLst>
              </a:tr>
              <a:tr h="16666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mn-lt"/>
                        </a:rPr>
                        <a:t>**** Initiatives aimed at improving the company's social accountability. Includes environmental, philanthropic, responsible sourcing, community relations, business ethics and diversity/equality initiatives</a:t>
                      </a:r>
                    </a:p>
                  </a:txBody>
                  <a:tcPr marL="6350" marR="6350" marT="6350" marB="0" anchor="ctr">
                    <a:lnL>
                      <a:noFill/>
                    </a:lnL>
                    <a:lnR>
                      <a:noFill/>
                    </a:lnR>
                    <a:lnT>
                      <a:noFill/>
                    </a:lnT>
                    <a:lnB>
                      <a:noFill/>
                    </a:lnB>
                  </a:tcPr>
                </a:tc>
                <a:extLst>
                  <a:ext uri="{0D108BD9-81ED-4DB2-BD59-A6C34878D82A}">
                    <a16:rowId xmlns:a16="http://schemas.microsoft.com/office/drawing/2014/main" val="683532969"/>
                  </a:ext>
                </a:extLst>
              </a:tr>
            </a:tbl>
          </a:graphicData>
        </a:graphic>
      </p:graphicFrame>
      <p:sp>
        <p:nvSpPr>
          <p:cNvPr id="3" name="Text Placeholder 2">
            <a:extLst>
              <a:ext uri="{FF2B5EF4-FFF2-40B4-BE49-F238E27FC236}">
                <a16:creationId xmlns:a16="http://schemas.microsoft.com/office/drawing/2014/main" id="{6C0A88BB-653F-421F-8F74-D710956E5DF6}"/>
              </a:ext>
            </a:extLst>
          </p:cNvPr>
          <p:cNvSpPr>
            <a:spLocks noGrp="1"/>
          </p:cNvSpPr>
          <p:nvPr>
            <p:ph type="body" sz="quarter" idx="11"/>
          </p:nvPr>
        </p:nvSpPr>
        <p:spPr>
          <a:xfrm>
            <a:off x="419100" y="673506"/>
            <a:ext cx="11353800" cy="506617"/>
          </a:xfrm>
        </p:spPr>
        <p:txBody>
          <a:bodyPr/>
          <a:lstStyle/>
          <a:p>
            <a:r>
              <a:rPr lang="en-US" dirty="0"/>
              <a:t>Cost returns to top of enterprise agenda; technology issues have new prominence and shape business services functions agenda</a:t>
            </a:r>
          </a:p>
        </p:txBody>
      </p:sp>
      <p:sp>
        <p:nvSpPr>
          <p:cNvPr id="8" name="Rectangle 7">
            <a:extLst>
              <a:ext uri="{FF2B5EF4-FFF2-40B4-BE49-F238E27FC236}">
                <a16:creationId xmlns:a16="http://schemas.microsoft.com/office/drawing/2014/main" id="{58AE55D9-BEEA-43BA-9089-156A77122A5E}"/>
              </a:ext>
            </a:extLst>
          </p:cNvPr>
          <p:cNvSpPr/>
          <p:nvPr/>
        </p:nvSpPr>
        <p:spPr>
          <a:xfrm>
            <a:off x="9280433" y="6295715"/>
            <a:ext cx="2585964" cy="215444"/>
          </a:xfrm>
          <a:prstGeom prst="rect">
            <a:avLst/>
          </a:prstGeom>
        </p:spPr>
        <p:txBody>
          <a:bodyPr wrap="none">
            <a:spAutoFit/>
          </a:bodyPr>
          <a:lstStyle/>
          <a:p>
            <a:pPr algn="r"/>
            <a:r>
              <a:rPr lang="en-US" sz="800" b="0" dirty="0">
                <a:latin typeface="Arial" panose="020B0604020202020204" pitchFamily="34" charset="0"/>
                <a:cs typeface="Arial" panose="020B0604020202020204" pitchFamily="34" charset="0"/>
              </a:rPr>
              <a:t>Source: Key Issues Study, The Hackett Group, 2020</a:t>
            </a:r>
          </a:p>
        </p:txBody>
      </p:sp>
      <p:graphicFrame>
        <p:nvGraphicFramePr>
          <p:cNvPr id="9" name="Content Placeholder 5">
            <a:extLst>
              <a:ext uri="{FF2B5EF4-FFF2-40B4-BE49-F238E27FC236}">
                <a16:creationId xmlns:a16="http://schemas.microsoft.com/office/drawing/2014/main" id="{8D81C805-6DD9-4120-8073-B5A9B17BBC50}"/>
              </a:ext>
            </a:extLst>
          </p:cNvPr>
          <p:cNvGraphicFramePr>
            <a:graphicFrameLocks/>
          </p:cNvGraphicFramePr>
          <p:nvPr/>
        </p:nvGraphicFramePr>
        <p:xfrm>
          <a:off x="1149350" y="1659049"/>
          <a:ext cx="9893300" cy="3816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81CCCCA7-9542-4BAD-BF70-F043A2E08A65}"/>
              </a:ext>
            </a:extLst>
          </p:cNvPr>
          <p:cNvSpPr/>
          <p:nvPr/>
        </p:nvSpPr>
        <p:spPr bwMode="auto">
          <a:xfrm>
            <a:off x="419100" y="1146127"/>
            <a:ext cx="11353800" cy="512064"/>
          </a:xfrm>
          <a:prstGeom prst="rect">
            <a:avLst/>
          </a:prstGeom>
          <a:noFill/>
          <a:ln w="28575">
            <a:noFill/>
            <a:round/>
            <a:headEnd/>
            <a:tailEnd/>
          </a:ln>
          <a:effectLst/>
        </p:spPr>
        <p:txBody>
          <a:bodyPr wrap="square" rtlCol="0" anchor="ctr"/>
          <a:lstStyle/>
          <a:p>
            <a:r>
              <a:rPr lang="en-US" dirty="0">
                <a:solidFill>
                  <a:schemeClr val="tx1">
                    <a:lumMod val="75000"/>
                  </a:schemeClr>
                </a:solidFill>
                <a:latin typeface="+mn-lt"/>
                <a:cs typeface="Arial" pitchFamily="34" charset="0"/>
              </a:rPr>
              <a:t>Percentage of companies with major initiatives on 2020 agenda</a:t>
            </a:r>
          </a:p>
        </p:txBody>
      </p:sp>
      <p:grpSp>
        <p:nvGrpSpPr>
          <p:cNvPr id="11" name="Group 10">
            <a:extLst>
              <a:ext uri="{FF2B5EF4-FFF2-40B4-BE49-F238E27FC236}">
                <a16:creationId xmlns:a16="http://schemas.microsoft.com/office/drawing/2014/main" id="{78BD816D-105A-4507-85FB-A100F87E14F2}"/>
              </a:ext>
            </a:extLst>
          </p:cNvPr>
          <p:cNvGrpSpPr/>
          <p:nvPr/>
        </p:nvGrpSpPr>
        <p:grpSpPr>
          <a:xfrm>
            <a:off x="6888302" y="5411573"/>
            <a:ext cx="2821417" cy="127288"/>
            <a:chOff x="2961523" y="5567149"/>
            <a:chExt cx="2821417" cy="127288"/>
          </a:xfrm>
        </p:grpSpPr>
        <p:sp>
          <p:nvSpPr>
            <p:cNvPr id="12" name="Rectangle 11">
              <a:extLst>
                <a:ext uri="{FF2B5EF4-FFF2-40B4-BE49-F238E27FC236}">
                  <a16:creationId xmlns:a16="http://schemas.microsoft.com/office/drawing/2014/main" id="{12A779B9-DCF5-44A2-B414-2622B1A6E6C5}"/>
                </a:ext>
              </a:extLst>
            </p:cNvPr>
            <p:cNvSpPr/>
            <p:nvPr/>
          </p:nvSpPr>
          <p:spPr bwMode="auto">
            <a:xfrm>
              <a:off x="2961523" y="5570064"/>
              <a:ext cx="124373" cy="124373"/>
            </a:xfrm>
            <a:prstGeom prst="rect">
              <a:avLst/>
            </a:prstGeom>
            <a:solidFill>
              <a:schemeClr val="accent1"/>
            </a:solidFill>
            <a:ln w="9525">
              <a:noFill/>
              <a:round/>
              <a:headEnd/>
              <a:tailEnd/>
            </a:ln>
          </p:spPr>
          <p:txBody>
            <a:bodyPr wrap="none" lIns="457200" rtlCol="0" anchor="ctr"/>
            <a:lstStyle/>
            <a:p>
              <a:pPr lvl="0" algn="l"/>
              <a:r>
                <a:rPr lang="en-US" sz="1100" b="0" dirty="0">
                  <a:latin typeface="+mn-lt"/>
                  <a:cs typeface="Arial" pitchFamily="34" charset="0"/>
                </a:rPr>
                <a:t>Market</a:t>
              </a:r>
            </a:p>
          </p:txBody>
        </p:sp>
        <p:sp>
          <p:nvSpPr>
            <p:cNvPr id="13" name="Rectangle 12">
              <a:extLst>
                <a:ext uri="{FF2B5EF4-FFF2-40B4-BE49-F238E27FC236}">
                  <a16:creationId xmlns:a16="http://schemas.microsoft.com/office/drawing/2014/main" id="{9050554A-22BD-48B0-BAA9-F234D1971849}"/>
                </a:ext>
              </a:extLst>
            </p:cNvPr>
            <p:cNvSpPr/>
            <p:nvPr/>
          </p:nvSpPr>
          <p:spPr bwMode="auto">
            <a:xfrm>
              <a:off x="3761868" y="5570413"/>
              <a:ext cx="124373" cy="124024"/>
            </a:xfrm>
            <a:prstGeom prst="rect">
              <a:avLst/>
            </a:prstGeom>
            <a:solidFill>
              <a:schemeClr val="accent2"/>
            </a:solidFill>
            <a:ln w="9525">
              <a:noFill/>
              <a:round/>
              <a:headEnd/>
              <a:tailEnd/>
            </a:ln>
          </p:spPr>
          <p:txBody>
            <a:bodyPr wrap="none" lIns="457200" rtlCol="0" anchor="ctr"/>
            <a:lstStyle/>
            <a:p>
              <a:pPr lvl="0" algn="l"/>
              <a:r>
                <a:rPr lang="en-US" sz="1100" b="0" dirty="0">
                  <a:latin typeface="+mn-lt"/>
                  <a:cs typeface="Arial" pitchFamily="34" charset="0"/>
                </a:rPr>
                <a:t>Operations</a:t>
              </a:r>
            </a:p>
          </p:txBody>
        </p:sp>
        <p:sp>
          <p:nvSpPr>
            <p:cNvPr id="15" name="Rectangle 14">
              <a:extLst>
                <a:ext uri="{FF2B5EF4-FFF2-40B4-BE49-F238E27FC236}">
                  <a16:creationId xmlns:a16="http://schemas.microsoft.com/office/drawing/2014/main" id="{A772EA64-DBF7-4C70-A2BD-B095B906EF68}"/>
                </a:ext>
              </a:extLst>
            </p:cNvPr>
            <p:cNvSpPr/>
            <p:nvPr/>
          </p:nvSpPr>
          <p:spPr bwMode="auto">
            <a:xfrm>
              <a:off x="4844690" y="5567149"/>
              <a:ext cx="124373" cy="124373"/>
            </a:xfrm>
            <a:prstGeom prst="rect">
              <a:avLst/>
            </a:prstGeom>
            <a:solidFill>
              <a:schemeClr val="accent3"/>
            </a:solidFill>
            <a:ln w="9525">
              <a:noFill/>
              <a:round/>
              <a:headEnd/>
              <a:tailEnd/>
            </a:ln>
          </p:spPr>
          <p:txBody>
            <a:bodyPr wrap="none" lIns="457200" rtlCol="0" anchor="ctr"/>
            <a:lstStyle/>
            <a:p>
              <a:pPr lvl="0" algn="l"/>
              <a:r>
                <a:rPr lang="en-US" sz="1100" b="0" dirty="0">
                  <a:latin typeface="+mn-lt"/>
                  <a:cs typeface="Arial" pitchFamily="34" charset="0"/>
                </a:rPr>
                <a:t>Digital</a:t>
              </a:r>
            </a:p>
          </p:txBody>
        </p:sp>
        <p:sp>
          <p:nvSpPr>
            <p:cNvPr id="16" name="Rectangle 15">
              <a:extLst>
                <a:ext uri="{FF2B5EF4-FFF2-40B4-BE49-F238E27FC236}">
                  <a16:creationId xmlns:a16="http://schemas.microsoft.com/office/drawing/2014/main" id="{B1A2B0CA-F8B5-4200-9D0A-E95D0E63C926}"/>
                </a:ext>
              </a:extLst>
            </p:cNvPr>
            <p:cNvSpPr/>
            <p:nvPr/>
          </p:nvSpPr>
          <p:spPr bwMode="auto">
            <a:xfrm>
              <a:off x="5658567" y="5567149"/>
              <a:ext cx="124373" cy="124373"/>
            </a:xfrm>
            <a:prstGeom prst="rect">
              <a:avLst/>
            </a:prstGeom>
            <a:solidFill>
              <a:schemeClr val="accent4"/>
            </a:solidFill>
            <a:ln w="9525">
              <a:noFill/>
              <a:round/>
              <a:headEnd/>
              <a:tailEnd/>
            </a:ln>
          </p:spPr>
          <p:txBody>
            <a:bodyPr wrap="none" lIns="457200" rtlCol="0" anchor="ctr"/>
            <a:lstStyle/>
            <a:p>
              <a:pPr lvl="0" algn="l"/>
              <a:r>
                <a:rPr lang="en-US" sz="1100" b="0" dirty="0">
                  <a:latin typeface="+mn-lt"/>
                  <a:cs typeface="Arial" pitchFamily="34" charset="0"/>
                </a:rPr>
                <a:t>People</a:t>
              </a:r>
            </a:p>
          </p:txBody>
        </p:sp>
      </p:grpSp>
    </p:spTree>
    <p:extLst>
      <p:ext uri="{BB962C8B-B14F-4D97-AF65-F5344CB8AC3E}">
        <p14:creationId xmlns:p14="http://schemas.microsoft.com/office/powerpoint/2010/main" val="148113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7598EB-0AC5-4F34-BE92-FC6547552CAD}"/>
              </a:ext>
            </a:extLst>
          </p:cNvPr>
          <p:cNvSpPr>
            <a:spLocks noGrp="1"/>
          </p:cNvSpPr>
          <p:nvPr>
            <p:ph type="body" sz="quarter" idx="11"/>
          </p:nvPr>
        </p:nvSpPr>
        <p:spPr/>
        <p:txBody>
          <a:bodyPr/>
          <a:lstStyle/>
          <a:p>
            <a:r>
              <a:rPr lang="en-US" dirty="0"/>
              <a:t>Respondents are projecting a slowdown in revenue growth, a significant cutback in finance operating budget, and moderate increase in IT operating budget</a:t>
            </a:r>
            <a:endParaRPr lang="en-GB" dirty="0"/>
          </a:p>
          <a:p>
            <a:endParaRPr lang="en-US" dirty="0"/>
          </a:p>
        </p:txBody>
      </p:sp>
      <p:sp>
        <p:nvSpPr>
          <p:cNvPr id="4" name="Title 3">
            <a:extLst>
              <a:ext uri="{FF2B5EF4-FFF2-40B4-BE49-F238E27FC236}">
                <a16:creationId xmlns:a16="http://schemas.microsoft.com/office/drawing/2014/main" id="{35A3CC0A-1309-4ADF-8CE3-0355C8935BBA}"/>
              </a:ext>
            </a:extLst>
          </p:cNvPr>
          <p:cNvSpPr>
            <a:spLocks noGrp="1"/>
          </p:cNvSpPr>
          <p:nvPr>
            <p:ph type="title"/>
          </p:nvPr>
        </p:nvSpPr>
        <p:spPr/>
        <p:txBody>
          <a:bodyPr/>
          <a:lstStyle/>
          <a:p>
            <a:r>
              <a:rPr lang="en-US" dirty="0"/>
              <a:t>Projected revenue and functional budget YOY change, 2019-2020</a:t>
            </a:r>
          </a:p>
        </p:txBody>
      </p:sp>
      <p:sp>
        <p:nvSpPr>
          <p:cNvPr id="5" name="Text Placeholder 4">
            <a:extLst>
              <a:ext uri="{FF2B5EF4-FFF2-40B4-BE49-F238E27FC236}">
                <a16:creationId xmlns:a16="http://schemas.microsoft.com/office/drawing/2014/main" id="{5923FC8B-D2FD-4068-9F71-0B3E76AC636B}"/>
              </a:ext>
            </a:extLst>
          </p:cNvPr>
          <p:cNvSpPr>
            <a:spLocks noGrp="1"/>
          </p:cNvSpPr>
          <p:nvPr>
            <p:ph type="body" sz="quarter" idx="12"/>
          </p:nvPr>
        </p:nvSpPr>
        <p:spPr/>
        <p:txBody>
          <a:bodyPr/>
          <a:lstStyle/>
          <a:p>
            <a:r>
              <a:rPr lang="en-US" dirty="0"/>
              <a:t>Source: Key Issues Study, The Hackett Group, 2020</a:t>
            </a:r>
          </a:p>
          <a:p>
            <a:endParaRPr lang="en-US" dirty="0"/>
          </a:p>
        </p:txBody>
      </p:sp>
      <p:sp>
        <p:nvSpPr>
          <p:cNvPr id="6" name="Rectangle 5">
            <a:extLst>
              <a:ext uri="{FF2B5EF4-FFF2-40B4-BE49-F238E27FC236}">
                <a16:creationId xmlns:a16="http://schemas.microsoft.com/office/drawing/2014/main" id="{7119A5AA-550B-4CDC-991D-EE287D418E4C}"/>
              </a:ext>
            </a:extLst>
          </p:cNvPr>
          <p:cNvSpPr/>
          <p:nvPr/>
        </p:nvSpPr>
        <p:spPr bwMode="auto">
          <a:xfrm>
            <a:off x="431732" y="1540941"/>
            <a:ext cx="11341168" cy="608078"/>
          </a:xfrm>
          <a:prstGeom prst="rect">
            <a:avLst/>
          </a:prstGeom>
          <a:solidFill>
            <a:srgbClr val="F4F7FB"/>
          </a:solidFill>
          <a:ln w="28575">
            <a:noFill/>
            <a:round/>
            <a:headEnd/>
            <a:tailEnd/>
          </a:ln>
          <a:effectLst/>
        </p:spPr>
        <p:txBody>
          <a:bodyPr wrap="none" rtlCol="0" anchor="ctr"/>
          <a:lstStyle/>
          <a:p>
            <a:pPr lvl="0" algn="l"/>
            <a:r>
              <a:rPr lang="en-US" sz="1600" dirty="0">
                <a:solidFill>
                  <a:srgbClr val="333333"/>
                </a:solidFill>
                <a:latin typeface="Arial" panose="020B0604020202020204" pitchFamily="34" charset="0"/>
                <a:cs typeface="Arial" panose="020B0604020202020204" pitchFamily="34" charset="0"/>
              </a:rPr>
              <a:t>Revenue Growth</a:t>
            </a:r>
          </a:p>
        </p:txBody>
      </p:sp>
      <p:sp>
        <p:nvSpPr>
          <p:cNvPr id="7" name="Rectangle 6">
            <a:extLst>
              <a:ext uri="{FF2B5EF4-FFF2-40B4-BE49-F238E27FC236}">
                <a16:creationId xmlns:a16="http://schemas.microsoft.com/office/drawing/2014/main" id="{89D30FDD-9B02-43CC-9721-EC5E185B4087}"/>
              </a:ext>
            </a:extLst>
          </p:cNvPr>
          <p:cNvSpPr/>
          <p:nvPr/>
        </p:nvSpPr>
        <p:spPr bwMode="auto">
          <a:xfrm>
            <a:off x="813748" y="2943437"/>
            <a:ext cx="10959151" cy="383558"/>
          </a:xfrm>
          <a:prstGeom prst="rect">
            <a:avLst/>
          </a:prstGeom>
          <a:solidFill>
            <a:srgbClr val="E9EDF1"/>
          </a:solidFill>
          <a:ln w="28575">
            <a:noFill/>
            <a:round/>
            <a:headEnd/>
            <a:tailEnd/>
          </a:ln>
          <a:effectLst/>
        </p:spPr>
        <p:txBody>
          <a:bodyPr wrap="none" rtlCol="0" anchor="ctr"/>
          <a:lstStyle/>
          <a:p>
            <a:pPr algn="ctr"/>
            <a:endParaRPr lang="en-GB">
              <a:latin typeface="+mn-lt"/>
            </a:endParaRPr>
          </a:p>
        </p:txBody>
      </p:sp>
      <p:sp>
        <p:nvSpPr>
          <p:cNvPr id="8" name="Rectangle 7">
            <a:extLst>
              <a:ext uri="{FF2B5EF4-FFF2-40B4-BE49-F238E27FC236}">
                <a16:creationId xmlns:a16="http://schemas.microsoft.com/office/drawing/2014/main" id="{34928CD2-A1EF-443B-90B8-817DE30A24B2}"/>
              </a:ext>
            </a:extLst>
          </p:cNvPr>
          <p:cNvSpPr/>
          <p:nvPr/>
        </p:nvSpPr>
        <p:spPr bwMode="auto">
          <a:xfrm>
            <a:off x="813748" y="3321388"/>
            <a:ext cx="10959151" cy="2432961"/>
          </a:xfrm>
          <a:prstGeom prst="rect">
            <a:avLst/>
          </a:prstGeom>
          <a:solidFill>
            <a:srgbClr val="F4F7FB"/>
          </a:solidFill>
          <a:ln w="28575">
            <a:noFill/>
            <a:round/>
            <a:headEnd/>
            <a:tailEnd/>
          </a:ln>
          <a:effectLst/>
        </p:spPr>
        <p:txBody>
          <a:bodyPr wrap="none" rtlCol="0" anchor="ctr"/>
          <a:lstStyle/>
          <a:p>
            <a:pPr algn="ctr"/>
            <a:endParaRPr lang="en-GB">
              <a:latin typeface="+mn-lt"/>
            </a:endParaRPr>
          </a:p>
        </p:txBody>
      </p:sp>
      <p:sp>
        <p:nvSpPr>
          <p:cNvPr id="9" name="Rectangle 8">
            <a:extLst>
              <a:ext uri="{FF2B5EF4-FFF2-40B4-BE49-F238E27FC236}">
                <a16:creationId xmlns:a16="http://schemas.microsoft.com/office/drawing/2014/main" id="{231C8AC2-3C88-475B-876E-9234D1C00A4D}"/>
              </a:ext>
            </a:extLst>
          </p:cNvPr>
          <p:cNvSpPr/>
          <p:nvPr/>
        </p:nvSpPr>
        <p:spPr bwMode="auto">
          <a:xfrm>
            <a:off x="431732" y="2326563"/>
            <a:ext cx="11341168" cy="608078"/>
          </a:xfrm>
          <a:prstGeom prst="rect">
            <a:avLst/>
          </a:prstGeom>
          <a:solidFill>
            <a:srgbClr val="F4F7FB"/>
          </a:solidFill>
          <a:ln w="28575">
            <a:noFill/>
            <a:round/>
            <a:headEnd/>
            <a:tailEnd/>
          </a:ln>
          <a:effectLst/>
        </p:spPr>
        <p:txBody>
          <a:bodyPr wrap="none" rtlCol="0" anchor="ctr"/>
          <a:lstStyle/>
          <a:p>
            <a:pPr algn="l"/>
            <a:r>
              <a:rPr lang="en-US" sz="1600" dirty="0">
                <a:latin typeface="+mn-lt"/>
                <a:cs typeface="Arial" pitchFamily="34" charset="0"/>
              </a:rPr>
              <a:t>G&amp;A Operating budget</a:t>
            </a:r>
          </a:p>
        </p:txBody>
      </p:sp>
      <p:cxnSp>
        <p:nvCxnSpPr>
          <p:cNvPr id="10" name="Straight Connector 9">
            <a:extLst>
              <a:ext uri="{FF2B5EF4-FFF2-40B4-BE49-F238E27FC236}">
                <a16:creationId xmlns:a16="http://schemas.microsoft.com/office/drawing/2014/main" id="{ED824BA2-CBEE-4F41-8357-9AB366EACA02}"/>
              </a:ext>
            </a:extLst>
          </p:cNvPr>
          <p:cNvCxnSpPr>
            <a:cxnSpLocks/>
          </p:cNvCxnSpPr>
          <p:nvPr/>
        </p:nvCxnSpPr>
        <p:spPr bwMode="auto">
          <a:xfrm>
            <a:off x="5908317" y="1558883"/>
            <a:ext cx="0" cy="4212000"/>
          </a:xfrm>
          <a:prstGeom prst="line">
            <a:avLst/>
          </a:prstGeom>
          <a:solidFill>
            <a:schemeClr val="bg1"/>
          </a:solidFill>
          <a:ln w="6350" cap="flat" cmpd="sng" algn="ctr">
            <a:solidFill>
              <a:srgbClr val="7C878E"/>
            </a:solidFill>
            <a:prstDash val="dash"/>
            <a:round/>
            <a:headEnd type="none" w="med" len="med"/>
            <a:tailEnd type="none" w="med" len="med"/>
          </a:ln>
          <a:effectLst/>
        </p:spPr>
      </p:cxnSp>
      <p:sp>
        <p:nvSpPr>
          <p:cNvPr id="11" name="TextBox 10">
            <a:extLst>
              <a:ext uri="{FF2B5EF4-FFF2-40B4-BE49-F238E27FC236}">
                <a16:creationId xmlns:a16="http://schemas.microsoft.com/office/drawing/2014/main" id="{76ED6E1F-E2F4-4211-A052-04BD02A5F29B}"/>
              </a:ext>
            </a:extLst>
          </p:cNvPr>
          <p:cNvSpPr txBox="1"/>
          <p:nvPr/>
        </p:nvSpPr>
        <p:spPr>
          <a:xfrm>
            <a:off x="828988" y="3441399"/>
            <a:ext cx="3043912" cy="338554"/>
          </a:xfrm>
          <a:prstGeom prst="rect">
            <a:avLst/>
          </a:prstGeom>
          <a:noFill/>
        </p:spPr>
        <p:txBody>
          <a:bodyPr wrap="square" rtlCol="0">
            <a:spAutoFit/>
          </a:bodyPr>
          <a:lstStyle/>
          <a:p>
            <a:pPr algn="l"/>
            <a:r>
              <a:rPr lang="en-US" sz="1600" dirty="0">
                <a:latin typeface="+mn-lt"/>
                <a:cs typeface="Arial" pitchFamily="34" charset="0"/>
              </a:rPr>
              <a:t>Finance Operating budget</a:t>
            </a:r>
          </a:p>
        </p:txBody>
      </p:sp>
      <p:sp>
        <p:nvSpPr>
          <p:cNvPr id="12" name="TextBox 11">
            <a:extLst>
              <a:ext uri="{FF2B5EF4-FFF2-40B4-BE49-F238E27FC236}">
                <a16:creationId xmlns:a16="http://schemas.microsoft.com/office/drawing/2014/main" id="{56D3E991-EDC3-4954-BECA-C5E5F43E32FC}"/>
              </a:ext>
            </a:extLst>
          </p:cNvPr>
          <p:cNvSpPr txBox="1"/>
          <p:nvPr/>
        </p:nvSpPr>
        <p:spPr>
          <a:xfrm>
            <a:off x="828988" y="4064571"/>
            <a:ext cx="3043912" cy="338554"/>
          </a:xfrm>
          <a:prstGeom prst="rect">
            <a:avLst/>
          </a:prstGeom>
          <a:noFill/>
        </p:spPr>
        <p:txBody>
          <a:bodyPr wrap="square" rtlCol="0">
            <a:spAutoFit/>
          </a:bodyPr>
          <a:lstStyle/>
          <a:p>
            <a:pPr algn="l"/>
            <a:r>
              <a:rPr lang="en-US" sz="1600" dirty="0">
                <a:latin typeface="+mn-lt"/>
                <a:cs typeface="Arial" pitchFamily="34" charset="0"/>
              </a:rPr>
              <a:t>HR Operating budget</a:t>
            </a:r>
          </a:p>
        </p:txBody>
      </p:sp>
      <p:sp>
        <p:nvSpPr>
          <p:cNvPr id="13" name="TextBox 12">
            <a:extLst>
              <a:ext uri="{FF2B5EF4-FFF2-40B4-BE49-F238E27FC236}">
                <a16:creationId xmlns:a16="http://schemas.microsoft.com/office/drawing/2014/main" id="{D1BCBB22-16A1-474D-A311-FDAD008A6BA1}"/>
              </a:ext>
            </a:extLst>
          </p:cNvPr>
          <p:cNvSpPr txBox="1"/>
          <p:nvPr/>
        </p:nvSpPr>
        <p:spPr>
          <a:xfrm>
            <a:off x="828988" y="4687743"/>
            <a:ext cx="3043912" cy="338554"/>
          </a:xfrm>
          <a:prstGeom prst="rect">
            <a:avLst/>
          </a:prstGeom>
          <a:noFill/>
        </p:spPr>
        <p:txBody>
          <a:bodyPr wrap="square" rtlCol="0">
            <a:spAutoFit/>
          </a:bodyPr>
          <a:lstStyle/>
          <a:p>
            <a:pPr algn="l"/>
            <a:r>
              <a:rPr lang="en-US" sz="1600" dirty="0">
                <a:latin typeface="+mn-lt"/>
                <a:cs typeface="Arial" pitchFamily="34" charset="0"/>
              </a:rPr>
              <a:t>IT Operating budget</a:t>
            </a:r>
          </a:p>
        </p:txBody>
      </p:sp>
      <p:sp>
        <p:nvSpPr>
          <p:cNvPr id="14" name="TextBox 13">
            <a:extLst>
              <a:ext uri="{FF2B5EF4-FFF2-40B4-BE49-F238E27FC236}">
                <a16:creationId xmlns:a16="http://schemas.microsoft.com/office/drawing/2014/main" id="{034B6FE6-0E29-428A-9405-FE52329954DA}"/>
              </a:ext>
            </a:extLst>
          </p:cNvPr>
          <p:cNvSpPr txBox="1"/>
          <p:nvPr/>
        </p:nvSpPr>
        <p:spPr>
          <a:xfrm>
            <a:off x="828988" y="5239677"/>
            <a:ext cx="3534438" cy="338554"/>
          </a:xfrm>
          <a:prstGeom prst="rect">
            <a:avLst/>
          </a:prstGeom>
          <a:noFill/>
        </p:spPr>
        <p:txBody>
          <a:bodyPr wrap="square" rtlCol="0">
            <a:spAutoFit/>
          </a:bodyPr>
          <a:lstStyle/>
          <a:p>
            <a:pPr algn="l"/>
            <a:r>
              <a:rPr lang="en-US" sz="1600" dirty="0">
                <a:latin typeface="+mn-lt"/>
                <a:cs typeface="Arial" pitchFamily="34" charset="0"/>
              </a:rPr>
              <a:t>Procurement Operating budget</a:t>
            </a:r>
          </a:p>
        </p:txBody>
      </p:sp>
      <p:sp>
        <p:nvSpPr>
          <p:cNvPr id="15" name="TextBox 14">
            <a:extLst>
              <a:ext uri="{FF2B5EF4-FFF2-40B4-BE49-F238E27FC236}">
                <a16:creationId xmlns:a16="http://schemas.microsoft.com/office/drawing/2014/main" id="{3840D235-3F2F-4CCA-ACF6-9CF3A0E87EF8}"/>
              </a:ext>
            </a:extLst>
          </p:cNvPr>
          <p:cNvSpPr txBox="1"/>
          <p:nvPr/>
        </p:nvSpPr>
        <p:spPr>
          <a:xfrm>
            <a:off x="5659099" y="1157311"/>
            <a:ext cx="512961" cy="276999"/>
          </a:xfrm>
          <a:prstGeom prst="rect">
            <a:avLst/>
          </a:prstGeom>
          <a:noFill/>
        </p:spPr>
        <p:txBody>
          <a:bodyPr wrap="square" lIns="0" tIns="0" rIns="0" bIns="0" rtlCol="0">
            <a:spAutoFit/>
          </a:bodyPr>
          <a:lstStyle/>
          <a:p>
            <a:r>
              <a:rPr lang="en-US" sz="1800" dirty="0">
                <a:latin typeface="+mn-lt"/>
                <a:cs typeface="Arial" pitchFamily="34" charset="0"/>
              </a:rPr>
              <a:t>2019</a:t>
            </a:r>
          </a:p>
        </p:txBody>
      </p:sp>
      <p:sp>
        <p:nvSpPr>
          <p:cNvPr id="16" name="TextBox 15">
            <a:extLst>
              <a:ext uri="{FF2B5EF4-FFF2-40B4-BE49-F238E27FC236}">
                <a16:creationId xmlns:a16="http://schemas.microsoft.com/office/drawing/2014/main" id="{6DE41B46-01A2-4A66-9F03-714BD0636677}"/>
              </a:ext>
            </a:extLst>
          </p:cNvPr>
          <p:cNvSpPr txBox="1"/>
          <p:nvPr/>
        </p:nvSpPr>
        <p:spPr>
          <a:xfrm>
            <a:off x="9402043" y="1157311"/>
            <a:ext cx="512961" cy="276999"/>
          </a:xfrm>
          <a:prstGeom prst="rect">
            <a:avLst/>
          </a:prstGeom>
          <a:noFill/>
        </p:spPr>
        <p:txBody>
          <a:bodyPr wrap="square" lIns="0" tIns="0" rIns="0" bIns="0" rtlCol="0">
            <a:spAutoFit/>
          </a:bodyPr>
          <a:lstStyle/>
          <a:p>
            <a:r>
              <a:rPr lang="en-US" sz="1800" dirty="0">
                <a:latin typeface="+mn-lt"/>
                <a:cs typeface="Arial" pitchFamily="34" charset="0"/>
              </a:rPr>
              <a:t>2020</a:t>
            </a:r>
          </a:p>
        </p:txBody>
      </p:sp>
      <p:graphicFrame>
        <p:nvGraphicFramePr>
          <p:cNvPr id="17" name="Chart 16">
            <a:extLst>
              <a:ext uri="{FF2B5EF4-FFF2-40B4-BE49-F238E27FC236}">
                <a16:creationId xmlns:a16="http://schemas.microsoft.com/office/drawing/2014/main" id="{53A35C8E-1D73-496D-8220-4A96EE2726AC}"/>
              </a:ext>
            </a:extLst>
          </p:cNvPr>
          <p:cNvGraphicFramePr/>
          <p:nvPr/>
        </p:nvGraphicFramePr>
        <p:xfrm>
          <a:off x="3555464" y="3171193"/>
          <a:ext cx="3987255" cy="27344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a:extLst>
              <a:ext uri="{FF2B5EF4-FFF2-40B4-BE49-F238E27FC236}">
                <a16:creationId xmlns:a16="http://schemas.microsoft.com/office/drawing/2014/main" id="{947523C3-C369-49FF-84F9-47E162E86FAA}"/>
              </a:ext>
            </a:extLst>
          </p:cNvPr>
          <p:cNvGraphicFramePr/>
          <p:nvPr/>
        </p:nvGraphicFramePr>
        <p:xfrm>
          <a:off x="7042376" y="3171193"/>
          <a:ext cx="3987255" cy="2734461"/>
        </p:xfrm>
        <a:graphic>
          <a:graphicData uri="http://schemas.openxmlformats.org/drawingml/2006/chart">
            <c:chart xmlns:c="http://schemas.openxmlformats.org/drawingml/2006/chart" xmlns:r="http://schemas.openxmlformats.org/officeDocument/2006/relationships" r:id="rId3"/>
          </a:graphicData>
        </a:graphic>
      </p:graphicFrame>
      <p:cxnSp>
        <p:nvCxnSpPr>
          <p:cNvPr id="19" name="Straight Connector 18">
            <a:extLst>
              <a:ext uri="{FF2B5EF4-FFF2-40B4-BE49-F238E27FC236}">
                <a16:creationId xmlns:a16="http://schemas.microsoft.com/office/drawing/2014/main" id="{771537A2-9239-44E7-A9C3-4D5E11A41825}"/>
              </a:ext>
            </a:extLst>
          </p:cNvPr>
          <p:cNvCxnSpPr>
            <a:cxnSpLocks/>
          </p:cNvCxnSpPr>
          <p:nvPr/>
        </p:nvCxnSpPr>
        <p:spPr bwMode="auto">
          <a:xfrm>
            <a:off x="9651261" y="1558883"/>
            <a:ext cx="0" cy="4212000"/>
          </a:xfrm>
          <a:prstGeom prst="line">
            <a:avLst/>
          </a:prstGeom>
          <a:solidFill>
            <a:schemeClr val="bg1"/>
          </a:solidFill>
          <a:ln w="6350" cap="flat" cmpd="sng" algn="ctr">
            <a:solidFill>
              <a:srgbClr val="7C878E"/>
            </a:solidFill>
            <a:prstDash val="dash"/>
            <a:round/>
            <a:headEnd type="none" w="med" len="med"/>
            <a:tailEnd type="none" w="med" len="med"/>
          </a:ln>
          <a:effectLst/>
        </p:spPr>
      </p:cxnSp>
      <p:graphicFrame>
        <p:nvGraphicFramePr>
          <p:cNvPr id="20" name="Chart 19">
            <a:extLst>
              <a:ext uri="{FF2B5EF4-FFF2-40B4-BE49-F238E27FC236}">
                <a16:creationId xmlns:a16="http://schemas.microsoft.com/office/drawing/2014/main" id="{F61D7F80-F4D7-4FD1-89A3-55BF4EEF5906}"/>
              </a:ext>
            </a:extLst>
          </p:cNvPr>
          <p:cNvGraphicFramePr/>
          <p:nvPr/>
        </p:nvGraphicFramePr>
        <p:xfrm>
          <a:off x="5780439" y="1436789"/>
          <a:ext cx="3462578" cy="8046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Chart 20">
            <a:extLst>
              <a:ext uri="{FF2B5EF4-FFF2-40B4-BE49-F238E27FC236}">
                <a16:creationId xmlns:a16="http://schemas.microsoft.com/office/drawing/2014/main" id="{7A7E0D47-D4E4-4F3F-81C9-1D6908A087E6}"/>
              </a:ext>
            </a:extLst>
          </p:cNvPr>
          <p:cNvGraphicFramePr/>
          <p:nvPr/>
        </p:nvGraphicFramePr>
        <p:xfrm>
          <a:off x="9523304" y="1422384"/>
          <a:ext cx="2267575" cy="80467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Chart 21">
            <a:extLst>
              <a:ext uri="{FF2B5EF4-FFF2-40B4-BE49-F238E27FC236}">
                <a16:creationId xmlns:a16="http://schemas.microsoft.com/office/drawing/2014/main" id="{C436BAEA-3C25-4225-BC12-5F059036115E}"/>
              </a:ext>
            </a:extLst>
          </p:cNvPr>
          <p:cNvGraphicFramePr/>
          <p:nvPr/>
        </p:nvGraphicFramePr>
        <p:xfrm>
          <a:off x="5780439" y="2222411"/>
          <a:ext cx="932692" cy="80467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3" name="Chart 22">
            <a:extLst>
              <a:ext uri="{FF2B5EF4-FFF2-40B4-BE49-F238E27FC236}">
                <a16:creationId xmlns:a16="http://schemas.microsoft.com/office/drawing/2014/main" id="{565FC71E-CA73-48DB-9F2F-3D668CA7B3FA}"/>
              </a:ext>
            </a:extLst>
          </p:cNvPr>
          <p:cNvGraphicFramePr/>
          <p:nvPr/>
        </p:nvGraphicFramePr>
        <p:xfrm>
          <a:off x="8682833" y="2231972"/>
          <a:ext cx="1120368" cy="804672"/>
        </p:xfrm>
        <a:graphic>
          <a:graphicData uri="http://schemas.openxmlformats.org/drawingml/2006/chart">
            <c:chart xmlns:c="http://schemas.openxmlformats.org/drawingml/2006/chart" xmlns:r="http://schemas.openxmlformats.org/officeDocument/2006/relationships" r:id="rId7"/>
          </a:graphicData>
        </a:graphic>
      </p:graphicFrame>
      <p:sp>
        <p:nvSpPr>
          <p:cNvPr id="24" name="Right Triangle 23">
            <a:extLst>
              <a:ext uri="{FF2B5EF4-FFF2-40B4-BE49-F238E27FC236}">
                <a16:creationId xmlns:a16="http://schemas.microsoft.com/office/drawing/2014/main" id="{5F79E0DD-D358-42E8-B222-F9881A4AC272}"/>
              </a:ext>
            </a:extLst>
          </p:cNvPr>
          <p:cNvSpPr/>
          <p:nvPr/>
        </p:nvSpPr>
        <p:spPr bwMode="auto">
          <a:xfrm rot="10800000">
            <a:off x="423604" y="2942358"/>
            <a:ext cx="390144" cy="390144"/>
          </a:xfrm>
          <a:prstGeom prst="rtTriangle">
            <a:avLst/>
          </a:prstGeom>
          <a:solidFill>
            <a:srgbClr val="E9EDF1"/>
          </a:solidFill>
          <a:ln w="28575">
            <a:noFill/>
            <a:round/>
            <a:headEnd/>
            <a:tailEnd/>
          </a:ln>
          <a:effectLst/>
        </p:spPr>
        <p:txBody>
          <a:bodyPr wrap="none" rtlCol="0" anchor="ctr"/>
          <a:lstStyle/>
          <a:p>
            <a:pPr algn="ctr"/>
            <a:endParaRPr lang="en-US">
              <a:latin typeface="+mn-lt"/>
            </a:endParaRPr>
          </a:p>
        </p:txBody>
      </p:sp>
    </p:spTree>
    <p:extLst>
      <p:ext uri="{BB962C8B-B14F-4D97-AF65-F5344CB8AC3E}">
        <p14:creationId xmlns:p14="http://schemas.microsoft.com/office/powerpoint/2010/main" val="4151546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41E77C7-7B64-49E6-A357-0AD59C144683}"/>
              </a:ext>
            </a:extLst>
          </p:cNvPr>
          <p:cNvSpPr>
            <a:spLocks noGrp="1"/>
          </p:cNvSpPr>
          <p:nvPr>
            <p:ph type="body" sz="quarter" idx="11"/>
          </p:nvPr>
        </p:nvSpPr>
        <p:spPr>
          <a:xfrm>
            <a:off x="419100" y="673506"/>
            <a:ext cx="11353800" cy="633435"/>
          </a:xfrm>
        </p:spPr>
        <p:txBody>
          <a:bodyPr/>
          <a:lstStyle/>
          <a:p>
            <a:r>
              <a:rPr lang="en-US" dirty="0"/>
              <a:t>Projected GBS staffing growth far exceeds revenue growth and operating budget growth, indicating expanding workloads moved into GBS, and expansion of low cost (offshore) labor use, driving down the blended wage rate</a:t>
            </a:r>
          </a:p>
        </p:txBody>
      </p:sp>
      <p:sp>
        <p:nvSpPr>
          <p:cNvPr id="7" name="Title 6">
            <a:extLst>
              <a:ext uri="{FF2B5EF4-FFF2-40B4-BE49-F238E27FC236}">
                <a16:creationId xmlns:a16="http://schemas.microsoft.com/office/drawing/2014/main" id="{7FE92F69-AB6C-4733-82E2-BFC296DC5C42}"/>
              </a:ext>
            </a:extLst>
          </p:cNvPr>
          <p:cNvSpPr>
            <a:spLocks noGrp="1"/>
          </p:cNvSpPr>
          <p:nvPr>
            <p:ph type="title"/>
          </p:nvPr>
        </p:nvSpPr>
        <p:spPr/>
        <p:txBody>
          <a:bodyPr/>
          <a:lstStyle/>
          <a:p>
            <a:r>
              <a:rPr lang="en-US" dirty="0"/>
              <a:t>GBS staffing and operating budget change</a:t>
            </a:r>
          </a:p>
        </p:txBody>
      </p:sp>
      <p:sp>
        <p:nvSpPr>
          <p:cNvPr id="10" name="Text Placeholder 9">
            <a:extLst>
              <a:ext uri="{FF2B5EF4-FFF2-40B4-BE49-F238E27FC236}">
                <a16:creationId xmlns:a16="http://schemas.microsoft.com/office/drawing/2014/main" id="{386E727C-0686-43DA-85CA-A0B7F74D3344}"/>
              </a:ext>
            </a:extLst>
          </p:cNvPr>
          <p:cNvSpPr>
            <a:spLocks noGrp="1"/>
          </p:cNvSpPr>
          <p:nvPr>
            <p:ph type="body" sz="quarter" idx="12"/>
          </p:nvPr>
        </p:nvSpPr>
        <p:spPr/>
        <p:txBody>
          <a:bodyPr/>
          <a:lstStyle/>
          <a:p>
            <a:r>
              <a:rPr lang="en-US" dirty="0"/>
              <a:t>Source: Key Issues Study, The Hackett Group, 2020</a:t>
            </a:r>
          </a:p>
        </p:txBody>
      </p:sp>
      <p:graphicFrame>
        <p:nvGraphicFramePr>
          <p:cNvPr id="11" name="Content Placeholder 3">
            <a:extLst>
              <a:ext uri="{FF2B5EF4-FFF2-40B4-BE49-F238E27FC236}">
                <a16:creationId xmlns:a16="http://schemas.microsoft.com/office/drawing/2014/main" id="{2253B84A-2439-475F-AE31-A82F8B25A730}"/>
              </a:ext>
            </a:extLst>
          </p:cNvPr>
          <p:cNvGraphicFramePr>
            <a:graphicFrameLocks/>
          </p:cNvGraphicFramePr>
          <p:nvPr/>
        </p:nvGraphicFramePr>
        <p:xfrm>
          <a:off x="596900" y="1824103"/>
          <a:ext cx="11353800" cy="4632262"/>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11">
            <a:extLst>
              <a:ext uri="{FF2B5EF4-FFF2-40B4-BE49-F238E27FC236}">
                <a16:creationId xmlns:a16="http://schemas.microsoft.com/office/drawing/2014/main" id="{43FE363C-FEDB-400D-AD42-5B74DE71F051}"/>
              </a:ext>
            </a:extLst>
          </p:cNvPr>
          <p:cNvSpPr/>
          <p:nvPr/>
        </p:nvSpPr>
        <p:spPr bwMode="auto">
          <a:xfrm>
            <a:off x="1202078" y="1377953"/>
            <a:ext cx="2542566" cy="436418"/>
          </a:xfrm>
          <a:prstGeom prst="rect">
            <a:avLst/>
          </a:prstGeom>
          <a:noFill/>
          <a:ln w="28575">
            <a:noFill/>
            <a:round/>
            <a:headEnd/>
            <a:tailEnd/>
          </a:ln>
          <a:effectLst/>
        </p:spPr>
        <p:txBody>
          <a:bodyPr wrap="none" rtlCol="0" anchor="ctr"/>
          <a:lstStyle/>
          <a:p>
            <a:pPr algn="ctr"/>
            <a:r>
              <a:rPr lang="en-IN" sz="1600" dirty="0">
                <a:solidFill>
                  <a:schemeClr val="tx1">
                    <a:lumMod val="75000"/>
                  </a:schemeClr>
                </a:solidFill>
                <a:latin typeface="+mn-lt"/>
              </a:rPr>
              <a:t>Revenue Growth</a:t>
            </a:r>
            <a:endParaRPr lang="en-GB" sz="1600" dirty="0">
              <a:solidFill>
                <a:schemeClr val="tx1">
                  <a:lumMod val="75000"/>
                </a:schemeClr>
              </a:solidFill>
              <a:latin typeface="+mn-lt"/>
            </a:endParaRPr>
          </a:p>
        </p:txBody>
      </p:sp>
      <p:sp>
        <p:nvSpPr>
          <p:cNvPr id="13" name="Rectangle 12">
            <a:extLst>
              <a:ext uri="{FF2B5EF4-FFF2-40B4-BE49-F238E27FC236}">
                <a16:creationId xmlns:a16="http://schemas.microsoft.com/office/drawing/2014/main" id="{B9910A9D-7D78-4967-8674-F844A4848C2D}"/>
              </a:ext>
            </a:extLst>
          </p:cNvPr>
          <p:cNvSpPr/>
          <p:nvPr/>
        </p:nvSpPr>
        <p:spPr bwMode="auto">
          <a:xfrm>
            <a:off x="4863512" y="1377953"/>
            <a:ext cx="2542566" cy="436418"/>
          </a:xfrm>
          <a:prstGeom prst="rect">
            <a:avLst/>
          </a:prstGeom>
          <a:noFill/>
          <a:ln w="28575">
            <a:noFill/>
            <a:round/>
            <a:headEnd/>
            <a:tailEnd/>
          </a:ln>
          <a:effectLst/>
        </p:spPr>
        <p:txBody>
          <a:bodyPr wrap="none" rtlCol="0" anchor="ctr"/>
          <a:lstStyle/>
          <a:p>
            <a:pPr algn="ctr"/>
            <a:r>
              <a:rPr lang="en-IN" sz="1600" dirty="0">
                <a:solidFill>
                  <a:schemeClr val="tx1">
                    <a:lumMod val="75000"/>
                  </a:schemeClr>
                </a:solidFill>
                <a:latin typeface="+mn-lt"/>
              </a:rPr>
              <a:t>Number of staff (FTEs)</a:t>
            </a:r>
            <a:endParaRPr lang="en-GB" sz="1600" dirty="0">
              <a:solidFill>
                <a:schemeClr val="tx1">
                  <a:lumMod val="75000"/>
                </a:schemeClr>
              </a:solidFill>
              <a:latin typeface="+mn-lt"/>
            </a:endParaRPr>
          </a:p>
        </p:txBody>
      </p:sp>
      <p:sp>
        <p:nvSpPr>
          <p:cNvPr id="14" name="Rectangle 13">
            <a:extLst>
              <a:ext uri="{FF2B5EF4-FFF2-40B4-BE49-F238E27FC236}">
                <a16:creationId xmlns:a16="http://schemas.microsoft.com/office/drawing/2014/main" id="{A12EC4BA-97FB-452A-AA64-1CFD0B7E5E54}"/>
              </a:ext>
            </a:extLst>
          </p:cNvPr>
          <p:cNvSpPr/>
          <p:nvPr/>
        </p:nvSpPr>
        <p:spPr bwMode="auto">
          <a:xfrm>
            <a:off x="8651839" y="1377953"/>
            <a:ext cx="2542566" cy="436418"/>
          </a:xfrm>
          <a:prstGeom prst="rect">
            <a:avLst/>
          </a:prstGeom>
          <a:noFill/>
          <a:ln w="28575">
            <a:noFill/>
            <a:round/>
            <a:headEnd/>
            <a:tailEnd/>
          </a:ln>
          <a:effectLst/>
        </p:spPr>
        <p:txBody>
          <a:bodyPr wrap="none" rtlCol="0" anchor="ctr"/>
          <a:lstStyle/>
          <a:p>
            <a:pPr algn="ctr"/>
            <a:r>
              <a:rPr lang="en-IN" sz="1600" dirty="0">
                <a:solidFill>
                  <a:schemeClr val="tx1">
                    <a:lumMod val="75000"/>
                  </a:schemeClr>
                </a:solidFill>
                <a:latin typeface="+mn-lt"/>
              </a:rPr>
              <a:t>Operating Budget</a:t>
            </a:r>
            <a:endParaRPr lang="en-GB" sz="1600" dirty="0">
              <a:solidFill>
                <a:schemeClr val="tx1">
                  <a:lumMod val="75000"/>
                </a:schemeClr>
              </a:solidFill>
              <a:latin typeface="+mn-lt"/>
            </a:endParaRPr>
          </a:p>
        </p:txBody>
      </p:sp>
    </p:spTree>
    <p:extLst>
      <p:ext uri="{BB962C8B-B14F-4D97-AF65-F5344CB8AC3E}">
        <p14:creationId xmlns:p14="http://schemas.microsoft.com/office/powerpoint/2010/main" val="369791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67EB29FF-CCA3-49C8-B45F-1DFEFEF139F8}"/>
              </a:ext>
            </a:extLst>
          </p:cNvPr>
          <p:cNvCxnSpPr>
            <a:cxnSpLocks/>
          </p:cNvCxnSpPr>
          <p:nvPr/>
        </p:nvCxnSpPr>
        <p:spPr bwMode="auto">
          <a:xfrm flipV="1">
            <a:off x="9131923" y="4015194"/>
            <a:ext cx="0" cy="690562"/>
          </a:xfrm>
          <a:prstGeom prst="line">
            <a:avLst/>
          </a:prstGeom>
          <a:solidFill>
            <a:schemeClr val="bg1"/>
          </a:solidFill>
          <a:ln w="28575" cap="flat" cmpd="sng" algn="ctr">
            <a:solidFill>
              <a:schemeClr val="accent5"/>
            </a:solidFill>
            <a:prstDash val="solid"/>
            <a:round/>
            <a:headEnd type="none" w="med" len="med"/>
            <a:tailEnd type="triangle" w="lg" len="med"/>
          </a:ln>
          <a:effectLst/>
        </p:spPr>
      </p:cxnSp>
      <p:cxnSp>
        <p:nvCxnSpPr>
          <p:cNvPr id="23" name="Straight Connector 22">
            <a:extLst>
              <a:ext uri="{FF2B5EF4-FFF2-40B4-BE49-F238E27FC236}">
                <a16:creationId xmlns:a16="http://schemas.microsoft.com/office/drawing/2014/main" id="{4ADB5389-5DDA-40F3-9D65-5F3C83DC1C84}"/>
              </a:ext>
            </a:extLst>
          </p:cNvPr>
          <p:cNvCxnSpPr>
            <a:cxnSpLocks/>
          </p:cNvCxnSpPr>
          <p:nvPr/>
        </p:nvCxnSpPr>
        <p:spPr bwMode="auto">
          <a:xfrm flipV="1">
            <a:off x="10440023" y="3445756"/>
            <a:ext cx="0" cy="1260000"/>
          </a:xfrm>
          <a:prstGeom prst="line">
            <a:avLst/>
          </a:prstGeom>
          <a:solidFill>
            <a:schemeClr val="bg1"/>
          </a:solidFill>
          <a:ln w="28575" cap="flat" cmpd="sng" algn="ctr">
            <a:solidFill>
              <a:schemeClr val="accent5"/>
            </a:solidFill>
            <a:prstDash val="solid"/>
            <a:round/>
            <a:headEnd type="none" w="med" len="med"/>
            <a:tailEnd type="triangle" w="lg" len="med"/>
          </a:ln>
          <a:effectLst/>
        </p:spPr>
      </p:cxnSp>
      <p:cxnSp>
        <p:nvCxnSpPr>
          <p:cNvPr id="24" name="Straight Connector 23">
            <a:extLst>
              <a:ext uri="{FF2B5EF4-FFF2-40B4-BE49-F238E27FC236}">
                <a16:creationId xmlns:a16="http://schemas.microsoft.com/office/drawing/2014/main" id="{5AAAD282-17CD-4C39-8580-43CCF24F888B}"/>
              </a:ext>
            </a:extLst>
          </p:cNvPr>
          <p:cNvCxnSpPr>
            <a:cxnSpLocks/>
          </p:cNvCxnSpPr>
          <p:nvPr/>
        </p:nvCxnSpPr>
        <p:spPr bwMode="auto">
          <a:xfrm flipV="1">
            <a:off x="11478248" y="3949756"/>
            <a:ext cx="0" cy="756000"/>
          </a:xfrm>
          <a:prstGeom prst="line">
            <a:avLst/>
          </a:prstGeom>
          <a:solidFill>
            <a:schemeClr val="bg1"/>
          </a:solidFill>
          <a:ln w="28575" cap="flat" cmpd="sng" algn="ctr">
            <a:solidFill>
              <a:schemeClr val="accent5"/>
            </a:solidFill>
            <a:prstDash val="solid"/>
            <a:round/>
            <a:headEnd type="none" w="med" len="med"/>
            <a:tailEnd type="triangle" w="lg" len="med"/>
          </a:ln>
          <a:effectLst/>
        </p:spPr>
      </p:cxnSp>
      <p:cxnSp>
        <p:nvCxnSpPr>
          <p:cNvPr id="25" name="Straight Connector 24">
            <a:extLst>
              <a:ext uri="{FF2B5EF4-FFF2-40B4-BE49-F238E27FC236}">
                <a16:creationId xmlns:a16="http://schemas.microsoft.com/office/drawing/2014/main" id="{31EAFB6A-7971-4B73-9D20-88D55F280654}"/>
              </a:ext>
            </a:extLst>
          </p:cNvPr>
          <p:cNvCxnSpPr>
            <a:cxnSpLocks/>
          </p:cNvCxnSpPr>
          <p:nvPr/>
        </p:nvCxnSpPr>
        <p:spPr bwMode="auto">
          <a:xfrm flipV="1">
            <a:off x="6753848" y="4345756"/>
            <a:ext cx="0" cy="360000"/>
          </a:xfrm>
          <a:prstGeom prst="line">
            <a:avLst/>
          </a:prstGeom>
          <a:solidFill>
            <a:schemeClr val="bg1"/>
          </a:solidFill>
          <a:ln w="28575" cap="flat" cmpd="sng" algn="ctr">
            <a:solidFill>
              <a:schemeClr val="accent5"/>
            </a:solidFill>
            <a:prstDash val="solid"/>
            <a:round/>
            <a:headEnd type="none" w="med" len="med"/>
            <a:tailEnd type="triangle" w="lg" len="med"/>
          </a:ln>
          <a:effectLst/>
        </p:spPr>
      </p:cxnSp>
      <p:cxnSp>
        <p:nvCxnSpPr>
          <p:cNvPr id="26" name="Straight Connector 25">
            <a:extLst>
              <a:ext uri="{FF2B5EF4-FFF2-40B4-BE49-F238E27FC236}">
                <a16:creationId xmlns:a16="http://schemas.microsoft.com/office/drawing/2014/main" id="{C0857A31-B923-4B2C-BFA7-3DFF28A1F8B3}"/>
              </a:ext>
            </a:extLst>
          </p:cNvPr>
          <p:cNvCxnSpPr>
            <a:cxnSpLocks/>
          </p:cNvCxnSpPr>
          <p:nvPr/>
        </p:nvCxnSpPr>
        <p:spPr bwMode="auto">
          <a:xfrm flipV="1">
            <a:off x="5502898" y="3841756"/>
            <a:ext cx="0" cy="864000"/>
          </a:xfrm>
          <a:prstGeom prst="line">
            <a:avLst/>
          </a:prstGeom>
          <a:solidFill>
            <a:schemeClr val="bg1"/>
          </a:solidFill>
          <a:ln w="28575" cap="flat" cmpd="sng" algn="ctr">
            <a:solidFill>
              <a:schemeClr val="accent5"/>
            </a:solidFill>
            <a:prstDash val="solid"/>
            <a:round/>
            <a:headEnd type="none" w="med" len="med"/>
            <a:tailEnd type="triangle" w="lg" len="med"/>
          </a:ln>
          <a:effectLst/>
        </p:spPr>
      </p:cxnSp>
      <p:cxnSp>
        <p:nvCxnSpPr>
          <p:cNvPr id="27" name="Straight Connector 26">
            <a:extLst>
              <a:ext uri="{FF2B5EF4-FFF2-40B4-BE49-F238E27FC236}">
                <a16:creationId xmlns:a16="http://schemas.microsoft.com/office/drawing/2014/main" id="{C4350457-851E-4248-8A8C-DD2DF4280247}"/>
              </a:ext>
            </a:extLst>
          </p:cNvPr>
          <p:cNvCxnSpPr>
            <a:cxnSpLocks/>
          </p:cNvCxnSpPr>
          <p:nvPr/>
        </p:nvCxnSpPr>
        <p:spPr bwMode="auto">
          <a:xfrm flipV="1">
            <a:off x="4280523" y="3877756"/>
            <a:ext cx="0" cy="828000"/>
          </a:xfrm>
          <a:prstGeom prst="line">
            <a:avLst/>
          </a:prstGeom>
          <a:solidFill>
            <a:schemeClr val="bg1"/>
          </a:solidFill>
          <a:ln w="28575" cap="flat" cmpd="sng" algn="ctr">
            <a:solidFill>
              <a:schemeClr val="accent5"/>
            </a:solidFill>
            <a:prstDash val="solid"/>
            <a:round/>
            <a:headEnd type="none" w="med" len="med"/>
            <a:tailEnd type="triangle" w="lg" len="med"/>
          </a:ln>
          <a:effectLst/>
        </p:spPr>
      </p:cxnSp>
      <p:cxnSp>
        <p:nvCxnSpPr>
          <p:cNvPr id="28" name="Straight Connector 27">
            <a:extLst>
              <a:ext uri="{FF2B5EF4-FFF2-40B4-BE49-F238E27FC236}">
                <a16:creationId xmlns:a16="http://schemas.microsoft.com/office/drawing/2014/main" id="{1877BFCB-D1BA-4AF1-B944-046B6384CE6E}"/>
              </a:ext>
            </a:extLst>
          </p:cNvPr>
          <p:cNvCxnSpPr>
            <a:cxnSpLocks/>
          </p:cNvCxnSpPr>
          <p:nvPr/>
        </p:nvCxnSpPr>
        <p:spPr bwMode="auto">
          <a:xfrm flipV="1">
            <a:off x="3029573" y="4021756"/>
            <a:ext cx="0" cy="684000"/>
          </a:xfrm>
          <a:prstGeom prst="line">
            <a:avLst/>
          </a:prstGeom>
          <a:solidFill>
            <a:schemeClr val="bg1"/>
          </a:solidFill>
          <a:ln w="28575" cap="flat" cmpd="sng" algn="ctr">
            <a:solidFill>
              <a:schemeClr val="accent5"/>
            </a:solidFill>
            <a:prstDash val="solid"/>
            <a:round/>
            <a:headEnd type="none" w="med" len="med"/>
            <a:tailEnd type="triangle" w="lg" len="med"/>
          </a:ln>
          <a:effectLst/>
        </p:spPr>
      </p:cxnSp>
      <p:cxnSp>
        <p:nvCxnSpPr>
          <p:cNvPr id="29" name="Straight Connector 28">
            <a:extLst>
              <a:ext uri="{FF2B5EF4-FFF2-40B4-BE49-F238E27FC236}">
                <a16:creationId xmlns:a16="http://schemas.microsoft.com/office/drawing/2014/main" id="{CA315CB5-81AA-41F3-A7FC-2BD0F4346D67}"/>
              </a:ext>
            </a:extLst>
          </p:cNvPr>
          <p:cNvCxnSpPr>
            <a:cxnSpLocks/>
          </p:cNvCxnSpPr>
          <p:nvPr/>
        </p:nvCxnSpPr>
        <p:spPr bwMode="auto">
          <a:xfrm flipV="1">
            <a:off x="1753223" y="3429000"/>
            <a:ext cx="0" cy="1276756"/>
          </a:xfrm>
          <a:prstGeom prst="line">
            <a:avLst/>
          </a:prstGeom>
          <a:solidFill>
            <a:schemeClr val="bg1"/>
          </a:solidFill>
          <a:ln w="28575" cap="flat" cmpd="sng" algn="ctr">
            <a:solidFill>
              <a:schemeClr val="accent5"/>
            </a:solidFill>
            <a:prstDash val="solid"/>
            <a:round/>
            <a:headEnd type="none" w="med" len="med"/>
            <a:tailEnd type="triangle" w="lg" len="med"/>
          </a:ln>
          <a:effectLst/>
        </p:spPr>
      </p:cxnSp>
      <p:cxnSp>
        <p:nvCxnSpPr>
          <p:cNvPr id="30" name="Straight Connector 29">
            <a:extLst>
              <a:ext uri="{FF2B5EF4-FFF2-40B4-BE49-F238E27FC236}">
                <a16:creationId xmlns:a16="http://schemas.microsoft.com/office/drawing/2014/main" id="{6636F0B3-F6F6-44E1-AAC7-5D491D9F5E07}"/>
              </a:ext>
            </a:extLst>
          </p:cNvPr>
          <p:cNvCxnSpPr>
            <a:cxnSpLocks/>
          </p:cNvCxnSpPr>
          <p:nvPr/>
        </p:nvCxnSpPr>
        <p:spPr bwMode="auto">
          <a:xfrm flipV="1">
            <a:off x="7955194" y="3769756"/>
            <a:ext cx="0" cy="936000"/>
          </a:xfrm>
          <a:prstGeom prst="line">
            <a:avLst/>
          </a:prstGeom>
          <a:solidFill>
            <a:schemeClr val="bg1"/>
          </a:solidFill>
          <a:ln w="28575" cap="flat" cmpd="sng" algn="ctr">
            <a:solidFill>
              <a:schemeClr val="accent5"/>
            </a:solidFill>
            <a:prstDash val="solid"/>
            <a:round/>
            <a:headEnd type="none" w="med" len="med"/>
            <a:tailEnd type="triangle" w="lg" len="med"/>
          </a:ln>
          <a:effectLst/>
        </p:spPr>
      </p:cxnSp>
      <p:sp>
        <p:nvSpPr>
          <p:cNvPr id="3" name="Text Placeholder 2">
            <a:extLst>
              <a:ext uri="{FF2B5EF4-FFF2-40B4-BE49-F238E27FC236}">
                <a16:creationId xmlns:a16="http://schemas.microsoft.com/office/drawing/2014/main" id="{AFCF0F90-2B99-4BE6-BD8E-23F374D35626}"/>
              </a:ext>
            </a:extLst>
          </p:cNvPr>
          <p:cNvSpPr>
            <a:spLocks noGrp="1"/>
          </p:cNvSpPr>
          <p:nvPr>
            <p:ph type="body" sz="quarter" idx="11"/>
          </p:nvPr>
        </p:nvSpPr>
        <p:spPr>
          <a:xfrm>
            <a:off x="419100" y="673506"/>
            <a:ext cx="11179865" cy="422193"/>
          </a:xfrm>
        </p:spPr>
        <p:txBody>
          <a:bodyPr/>
          <a:lstStyle/>
          <a:p>
            <a:r>
              <a:rPr lang="en-US" dirty="0"/>
              <a:t>Cybersecurity tops the list business risks and is expected to increase significantly at almost the same rate as disruptive innovation, which will see the largest increase</a:t>
            </a:r>
          </a:p>
        </p:txBody>
      </p:sp>
      <p:sp>
        <p:nvSpPr>
          <p:cNvPr id="4" name="Title 3">
            <a:extLst>
              <a:ext uri="{FF2B5EF4-FFF2-40B4-BE49-F238E27FC236}">
                <a16:creationId xmlns:a16="http://schemas.microsoft.com/office/drawing/2014/main" id="{43343555-3853-466A-A841-A80AD0FCB51D}"/>
              </a:ext>
            </a:extLst>
          </p:cNvPr>
          <p:cNvSpPr>
            <a:spLocks noGrp="1"/>
          </p:cNvSpPr>
          <p:nvPr>
            <p:ph type="title"/>
          </p:nvPr>
        </p:nvSpPr>
        <p:spPr/>
        <p:txBody>
          <a:bodyPr/>
          <a:lstStyle/>
          <a:p>
            <a:r>
              <a:rPr lang="en-US"/>
              <a:t>Current and projected business risk</a:t>
            </a:r>
          </a:p>
        </p:txBody>
      </p:sp>
      <p:graphicFrame>
        <p:nvGraphicFramePr>
          <p:cNvPr id="6" name="Content Placeholder 5">
            <a:extLst>
              <a:ext uri="{FF2B5EF4-FFF2-40B4-BE49-F238E27FC236}">
                <a16:creationId xmlns:a16="http://schemas.microsoft.com/office/drawing/2014/main" id="{E91148FD-E791-48DC-8C65-BB1BFA82EC9E}"/>
              </a:ext>
            </a:extLst>
          </p:cNvPr>
          <p:cNvGraphicFramePr>
            <a:graphicFrameLocks noGrp="1"/>
          </p:cNvGraphicFramePr>
          <p:nvPr>
            <p:ph sz="quarter" idx="10"/>
          </p:nvPr>
        </p:nvGraphicFramePr>
        <p:xfrm>
          <a:off x="419100" y="1412875"/>
          <a:ext cx="11361738" cy="4797425"/>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89951065-258A-4F9B-81B5-1839AA1B889D}"/>
              </a:ext>
            </a:extLst>
          </p:cNvPr>
          <p:cNvSpPr/>
          <p:nvPr/>
        </p:nvSpPr>
        <p:spPr>
          <a:xfrm>
            <a:off x="4997637" y="5568085"/>
            <a:ext cx="6361037" cy="307777"/>
          </a:xfrm>
          <a:prstGeom prst="rect">
            <a:avLst/>
          </a:prstGeom>
        </p:spPr>
        <p:txBody>
          <a:bodyPr wrap="none">
            <a:spAutoFit/>
          </a:bodyPr>
          <a:lstStyle/>
          <a:p>
            <a:r>
              <a:rPr lang="en-US" sz="1400" b="0">
                <a:latin typeface="+mn-lt"/>
              </a:rPr>
              <a:t>Net risk increase (respondents projecting increase minus projecting decrease)</a:t>
            </a:r>
          </a:p>
        </p:txBody>
      </p:sp>
      <p:graphicFrame>
        <p:nvGraphicFramePr>
          <p:cNvPr id="32" name="Chart 31">
            <a:extLst>
              <a:ext uri="{FF2B5EF4-FFF2-40B4-BE49-F238E27FC236}">
                <a16:creationId xmlns:a16="http://schemas.microsoft.com/office/drawing/2014/main" id="{7B87ECEF-ADC5-453B-902E-50BBA25471F2}"/>
              </a:ext>
            </a:extLst>
          </p:cNvPr>
          <p:cNvGraphicFramePr/>
          <p:nvPr/>
        </p:nvGraphicFramePr>
        <p:xfrm>
          <a:off x="921953" y="1642521"/>
          <a:ext cx="11351098" cy="4433382"/>
        </p:xfrm>
        <a:graphic>
          <a:graphicData uri="http://schemas.openxmlformats.org/drawingml/2006/chart">
            <c:chart xmlns:c="http://schemas.openxmlformats.org/drawingml/2006/chart" xmlns:r="http://schemas.openxmlformats.org/officeDocument/2006/relationships" r:id="rId4"/>
          </a:graphicData>
        </a:graphic>
      </p:graphicFrame>
      <p:cxnSp>
        <p:nvCxnSpPr>
          <p:cNvPr id="22" name="Straight Connector 21">
            <a:extLst>
              <a:ext uri="{FF2B5EF4-FFF2-40B4-BE49-F238E27FC236}">
                <a16:creationId xmlns:a16="http://schemas.microsoft.com/office/drawing/2014/main" id="{A7DFC84E-E221-4A60-A6B9-3FDB6E3C7E32}"/>
              </a:ext>
            </a:extLst>
          </p:cNvPr>
          <p:cNvCxnSpPr>
            <a:cxnSpLocks/>
          </p:cNvCxnSpPr>
          <p:nvPr/>
        </p:nvCxnSpPr>
        <p:spPr bwMode="auto">
          <a:xfrm flipV="1">
            <a:off x="5518615" y="5603341"/>
            <a:ext cx="0" cy="216000"/>
          </a:xfrm>
          <a:prstGeom prst="line">
            <a:avLst/>
          </a:prstGeom>
          <a:solidFill>
            <a:schemeClr val="bg1"/>
          </a:solidFill>
          <a:ln w="28575" cap="flat" cmpd="sng" algn="ctr">
            <a:solidFill>
              <a:schemeClr val="accent5"/>
            </a:solidFill>
            <a:prstDash val="solid"/>
            <a:round/>
            <a:headEnd type="none" w="med" len="med"/>
            <a:tailEnd type="triangle" w="lg" len="med"/>
          </a:ln>
          <a:effectLst/>
        </p:spPr>
      </p:cxnSp>
      <p:sp>
        <p:nvSpPr>
          <p:cNvPr id="20" name="Rectangle 19">
            <a:extLst>
              <a:ext uri="{FF2B5EF4-FFF2-40B4-BE49-F238E27FC236}">
                <a16:creationId xmlns:a16="http://schemas.microsoft.com/office/drawing/2014/main" id="{E20B6539-C963-489F-A636-B4379167C1D0}"/>
              </a:ext>
            </a:extLst>
          </p:cNvPr>
          <p:cNvSpPr/>
          <p:nvPr/>
        </p:nvSpPr>
        <p:spPr>
          <a:xfrm>
            <a:off x="9280433" y="6295715"/>
            <a:ext cx="2585964" cy="215444"/>
          </a:xfrm>
          <a:prstGeom prst="rect">
            <a:avLst/>
          </a:prstGeom>
        </p:spPr>
        <p:txBody>
          <a:bodyPr wrap="none">
            <a:spAutoFit/>
          </a:bodyPr>
          <a:lstStyle/>
          <a:p>
            <a:pPr algn="r"/>
            <a:r>
              <a:rPr lang="en-US" sz="800" b="0" dirty="0">
                <a:latin typeface="Arial" panose="020B0604020202020204" pitchFamily="34" charset="0"/>
                <a:cs typeface="Arial" panose="020B0604020202020204" pitchFamily="34" charset="0"/>
              </a:rPr>
              <a:t>Source: Key Issues Study, The Hackett Group, 2020</a:t>
            </a:r>
          </a:p>
        </p:txBody>
      </p:sp>
      <p:sp>
        <p:nvSpPr>
          <p:cNvPr id="21" name="Rectangle 20">
            <a:extLst>
              <a:ext uri="{FF2B5EF4-FFF2-40B4-BE49-F238E27FC236}">
                <a16:creationId xmlns:a16="http://schemas.microsoft.com/office/drawing/2014/main" id="{8280799C-5AA7-406B-8708-C930BFB0E067}"/>
              </a:ext>
            </a:extLst>
          </p:cNvPr>
          <p:cNvSpPr/>
          <p:nvPr/>
        </p:nvSpPr>
        <p:spPr bwMode="auto">
          <a:xfrm>
            <a:off x="2462546" y="1354784"/>
            <a:ext cx="7266909" cy="512064"/>
          </a:xfrm>
          <a:prstGeom prst="rect">
            <a:avLst/>
          </a:prstGeom>
          <a:noFill/>
          <a:ln w="28575">
            <a:noFill/>
            <a:round/>
            <a:headEnd/>
            <a:tailEnd/>
          </a:ln>
          <a:effectLst/>
        </p:spPr>
        <p:txBody>
          <a:bodyPr wrap="square" rtlCol="0" anchor="ctr"/>
          <a:lstStyle/>
          <a:p>
            <a:r>
              <a:rPr lang="en-US" dirty="0">
                <a:solidFill>
                  <a:schemeClr val="tx1">
                    <a:lumMod val="75000"/>
                  </a:schemeClr>
                </a:solidFill>
                <a:latin typeface="+mn-lt"/>
                <a:cs typeface="Arial" pitchFamily="34" charset="0"/>
              </a:rPr>
              <a:t>Current level of concerns about business risk and projected change</a:t>
            </a:r>
          </a:p>
        </p:txBody>
      </p:sp>
    </p:spTree>
    <p:extLst>
      <p:ext uri="{BB962C8B-B14F-4D97-AF65-F5344CB8AC3E}">
        <p14:creationId xmlns:p14="http://schemas.microsoft.com/office/powerpoint/2010/main" val="427332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Bildergebnis fÃ¼r equinor logo">
            <a:extLst>
              <a:ext uri="{FF2B5EF4-FFF2-40B4-BE49-F238E27FC236}">
                <a16:creationId xmlns:a16="http://schemas.microsoft.com/office/drawing/2014/main" id="{BBD82654-A46F-4216-AF77-AAE589DF6D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4530" y="1486322"/>
            <a:ext cx="673702" cy="378763"/>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bwMode="auto">
          <a:xfrm>
            <a:off x="10156980" y="1229192"/>
            <a:ext cx="1400406" cy="4385628"/>
          </a:xfrm>
          <a:prstGeom prst="rect">
            <a:avLst/>
          </a:prstGeom>
          <a:solidFill>
            <a:schemeClr val="bg1">
              <a:lumMod val="95000"/>
            </a:schemeClr>
          </a:solidFill>
          <a:ln w="28575">
            <a:noFill/>
            <a:round/>
            <a:headEnd/>
            <a:tailEnd/>
          </a:ln>
          <a:effectLst/>
        </p:spPr>
        <p:txBody>
          <a:bodyPr wrap="none" rtlCol="0" anchor="ctr"/>
          <a:lstStyle/>
          <a:p>
            <a:pPr algn="ctr"/>
            <a:endParaRPr lang="en-US" sz="1350" dirty="0"/>
          </a:p>
        </p:txBody>
      </p:sp>
      <p:sp>
        <p:nvSpPr>
          <p:cNvPr id="5" name="Freeform 14"/>
          <p:cNvSpPr>
            <a:spLocks/>
          </p:cNvSpPr>
          <p:nvPr/>
        </p:nvSpPr>
        <p:spPr bwMode="auto">
          <a:xfrm>
            <a:off x="3373459" y="1513312"/>
            <a:ext cx="3957638" cy="4243997"/>
          </a:xfrm>
          <a:custGeom>
            <a:avLst/>
            <a:gdLst>
              <a:gd name="T0" fmla="*/ 0 w 3408"/>
              <a:gd name="T1" fmla="*/ 2147483647 h 2022"/>
              <a:gd name="T2" fmla="*/ 2147483647 w 3408"/>
              <a:gd name="T3" fmla="*/ 2147483647 h 2022"/>
              <a:gd name="T4" fmla="*/ 2147483647 w 3408"/>
              <a:gd name="T5" fmla="*/ 2147483647 h 2022"/>
              <a:gd name="T6" fmla="*/ 2147483647 w 3408"/>
              <a:gd name="T7" fmla="*/ 2147483647 h 2022"/>
              <a:gd name="T8" fmla="*/ 2147483647 w 3408"/>
              <a:gd name="T9" fmla="*/ 2147483647 h 2022"/>
              <a:gd name="T10" fmla="*/ 2147483647 w 3408"/>
              <a:gd name="T11" fmla="*/ 2147483647 h 2022"/>
              <a:gd name="T12" fmla="*/ 0 60000 65536"/>
              <a:gd name="T13" fmla="*/ 0 60000 65536"/>
              <a:gd name="T14" fmla="*/ 0 60000 65536"/>
              <a:gd name="T15" fmla="*/ 0 60000 65536"/>
              <a:gd name="T16" fmla="*/ 0 60000 65536"/>
              <a:gd name="T17" fmla="*/ 0 60000 65536"/>
              <a:gd name="T18" fmla="*/ 0 w 3408"/>
              <a:gd name="T19" fmla="*/ 0 h 2022"/>
              <a:gd name="T20" fmla="*/ 3408 w 3408"/>
              <a:gd name="T21" fmla="*/ 2022 h 2022"/>
            </a:gdLst>
            <a:ahLst/>
            <a:cxnLst>
              <a:cxn ang="T12">
                <a:pos x="T0" y="T1"/>
              </a:cxn>
              <a:cxn ang="T13">
                <a:pos x="T2" y="T3"/>
              </a:cxn>
              <a:cxn ang="T14">
                <a:pos x="T4" y="T5"/>
              </a:cxn>
              <a:cxn ang="T15">
                <a:pos x="T6" y="T7"/>
              </a:cxn>
              <a:cxn ang="T16">
                <a:pos x="T8" y="T9"/>
              </a:cxn>
              <a:cxn ang="T17">
                <a:pos x="T10" y="T11"/>
              </a:cxn>
            </a:cxnLst>
            <a:rect l="T18" t="T19" r="T20" b="T21"/>
            <a:pathLst>
              <a:path w="3408" h="2022">
                <a:moveTo>
                  <a:pt x="0" y="2022"/>
                </a:moveTo>
                <a:cubicBezTo>
                  <a:pt x="185" y="1986"/>
                  <a:pt x="816" y="1961"/>
                  <a:pt x="1112" y="1809"/>
                </a:cubicBezTo>
                <a:cubicBezTo>
                  <a:pt x="1408" y="1657"/>
                  <a:pt x="1553" y="1354"/>
                  <a:pt x="1776" y="1110"/>
                </a:cubicBezTo>
                <a:cubicBezTo>
                  <a:pt x="1999" y="866"/>
                  <a:pt x="2254" y="517"/>
                  <a:pt x="2448" y="342"/>
                </a:cubicBezTo>
                <a:cubicBezTo>
                  <a:pt x="2642" y="167"/>
                  <a:pt x="2781" y="112"/>
                  <a:pt x="2941" y="56"/>
                </a:cubicBezTo>
                <a:cubicBezTo>
                  <a:pt x="3101" y="0"/>
                  <a:pt x="3311" y="16"/>
                  <a:pt x="3408" y="6"/>
                </a:cubicBezTo>
              </a:path>
            </a:pathLst>
          </a:custGeom>
          <a:noFill/>
          <a:ln w="38100">
            <a:solidFill>
              <a:srgbClr val="14708F"/>
            </a:solidFill>
            <a:round/>
            <a:headEnd/>
            <a:tailEnd/>
          </a:ln>
        </p:spPr>
        <p:txBody>
          <a:bodyPr anchor="ctr"/>
          <a:lstStyle/>
          <a:p>
            <a:pPr algn="ctr" eaLnBrk="0" fontAlgn="base" hangingPunct="0">
              <a:spcBef>
                <a:spcPct val="0"/>
              </a:spcBef>
              <a:spcAft>
                <a:spcPct val="0"/>
              </a:spcAft>
            </a:pPr>
            <a:endParaRPr lang="en-US" sz="1050" b="1" dirty="0">
              <a:solidFill>
                <a:srgbClr val="14708F"/>
              </a:solidFill>
            </a:endParaRPr>
          </a:p>
        </p:txBody>
      </p:sp>
      <p:sp>
        <p:nvSpPr>
          <p:cNvPr id="4" name="Freeform 11"/>
          <p:cNvSpPr>
            <a:spLocks/>
          </p:cNvSpPr>
          <p:nvPr/>
        </p:nvSpPr>
        <p:spPr bwMode="auto">
          <a:xfrm>
            <a:off x="2187544" y="1245271"/>
            <a:ext cx="5391974" cy="4624464"/>
          </a:xfrm>
          <a:custGeom>
            <a:avLst/>
            <a:gdLst>
              <a:gd name="T0" fmla="*/ 0 w 4608"/>
              <a:gd name="T1" fmla="*/ 0 h 2448"/>
              <a:gd name="T2" fmla="*/ 0 w 4608"/>
              <a:gd name="T3" fmla="*/ 2147483647 h 2448"/>
              <a:gd name="T4" fmla="*/ 2147483647 w 4608"/>
              <a:gd name="T5" fmla="*/ 2147483647 h 2448"/>
              <a:gd name="T6" fmla="*/ 0 60000 65536"/>
              <a:gd name="T7" fmla="*/ 0 60000 65536"/>
              <a:gd name="T8" fmla="*/ 0 60000 65536"/>
              <a:gd name="T9" fmla="*/ 0 w 4608"/>
              <a:gd name="T10" fmla="*/ 0 h 2448"/>
              <a:gd name="T11" fmla="*/ 4608 w 4608"/>
              <a:gd name="T12" fmla="*/ 2448 h 2448"/>
            </a:gdLst>
            <a:ahLst/>
            <a:cxnLst>
              <a:cxn ang="T6">
                <a:pos x="T0" y="T1"/>
              </a:cxn>
              <a:cxn ang="T7">
                <a:pos x="T2" y="T3"/>
              </a:cxn>
              <a:cxn ang="T8">
                <a:pos x="T4" y="T5"/>
              </a:cxn>
            </a:cxnLst>
            <a:rect l="T9" t="T10" r="T11" b="T12"/>
            <a:pathLst>
              <a:path w="4608" h="2448">
                <a:moveTo>
                  <a:pt x="0" y="0"/>
                </a:moveTo>
                <a:lnTo>
                  <a:pt x="0" y="2448"/>
                </a:lnTo>
                <a:lnTo>
                  <a:pt x="4608" y="2448"/>
                </a:lnTo>
              </a:path>
            </a:pathLst>
          </a:custGeom>
          <a:noFill/>
          <a:ln w="28575" cmpd="sng">
            <a:solidFill>
              <a:srgbClr val="073A6C"/>
            </a:solidFill>
            <a:round/>
            <a:headEnd type="triangle" w="med" len="med"/>
            <a:tailEnd type="triangle" w="med" len="med"/>
          </a:ln>
        </p:spPr>
        <p:txBody>
          <a:bodyPr wrap="none" anchor="ctr">
            <a:noAutofit/>
          </a:bodyPr>
          <a:lstStyle/>
          <a:p>
            <a:pPr algn="ctr" eaLnBrk="0" fontAlgn="base" hangingPunct="0">
              <a:spcBef>
                <a:spcPct val="0"/>
              </a:spcBef>
              <a:spcAft>
                <a:spcPct val="0"/>
              </a:spcAft>
            </a:pPr>
            <a:endParaRPr lang="en-US" sz="900" b="1" dirty="0">
              <a:solidFill>
                <a:srgbClr val="000000"/>
              </a:solidFill>
              <a:latin typeface="Arial" pitchFamily="34" charset="0"/>
              <a:cs typeface="Arial" pitchFamily="34" charset="0"/>
            </a:endParaRPr>
          </a:p>
        </p:txBody>
      </p:sp>
      <p:sp>
        <p:nvSpPr>
          <p:cNvPr id="6" name="Text Box 5"/>
          <p:cNvSpPr txBox="1">
            <a:spLocks noChangeArrowheads="1"/>
          </p:cNvSpPr>
          <p:nvPr/>
        </p:nvSpPr>
        <p:spPr bwMode="auto">
          <a:xfrm>
            <a:off x="1383656" y="1621217"/>
            <a:ext cx="803888" cy="796628"/>
          </a:xfrm>
          <a:prstGeom prst="rect">
            <a:avLst/>
          </a:prstGeom>
          <a:noFill/>
          <a:ln w="12700" algn="ctr">
            <a:noFill/>
            <a:miter lim="800000"/>
            <a:headEnd/>
            <a:tailEnd/>
          </a:ln>
        </p:spPr>
        <p:txBody>
          <a:bodyPr wrap="square">
            <a:spAutoFit/>
          </a:bodyPr>
          <a:lstStyle/>
          <a:p>
            <a:pPr algn="ctr" eaLnBrk="0" fontAlgn="base" hangingPunct="0">
              <a:lnSpc>
                <a:spcPct val="80000"/>
              </a:lnSpc>
              <a:spcBef>
                <a:spcPct val="0"/>
              </a:spcBef>
              <a:spcAft>
                <a:spcPts val="450"/>
              </a:spcAft>
            </a:pPr>
            <a:r>
              <a:rPr lang="en-US" sz="1600" b="1" dirty="0">
                <a:solidFill>
                  <a:srgbClr val="14708F"/>
                </a:solidFill>
                <a:latin typeface="Arial" pitchFamily="34" charset="0"/>
                <a:cs typeface="Arial" pitchFamily="34" charset="0"/>
              </a:rPr>
              <a:t>Stage</a:t>
            </a:r>
          </a:p>
          <a:p>
            <a:pPr algn="ctr" eaLnBrk="0" fontAlgn="base" hangingPunct="0">
              <a:lnSpc>
                <a:spcPct val="80000"/>
              </a:lnSpc>
              <a:spcBef>
                <a:spcPct val="0"/>
              </a:spcBef>
              <a:spcAft>
                <a:spcPct val="0"/>
              </a:spcAft>
            </a:pPr>
            <a:r>
              <a:rPr lang="en-US" sz="3600" b="1" dirty="0">
                <a:solidFill>
                  <a:schemeClr val="accent1"/>
                </a:solidFill>
                <a:latin typeface="Arial" pitchFamily="34" charset="0"/>
                <a:cs typeface="Arial" pitchFamily="34" charset="0"/>
              </a:rPr>
              <a:t>3</a:t>
            </a:r>
          </a:p>
        </p:txBody>
      </p:sp>
      <p:sp>
        <p:nvSpPr>
          <p:cNvPr id="7" name="Text Box 6"/>
          <p:cNvSpPr txBox="1">
            <a:spLocks noChangeArrowheads="1"/>
          </p:cNvSpPr>
          <p:nvPr/>
        </p:nvSpPr>
        <p:spPr bwMode="auto">
          <a:xfrm>
            <a:off x="1334370" y="3174152"/>
            <a:ext cx="902460" cy="821250"/>
          </a:xfrm>
          <a:prstGeom prst="rect">
            <a:avLst/>
          </a:prstGeom>
          <a:noFill/>
          <a:ln w="12700" algn="ctr">
            <a:noFill/>
            <a:miter lim="800000"/>
            <a:headEnd/>
            <a:tailEnd/>
          </a:ln>
        </p:spPr>
        <p:txBody>
          <a:bodyPr wrap="square">
            <a:spAutoFit/>
          </a:bodyPr>
          <a:lstStyle/>
          <a:p>
            <a:pPr algn="ctr" eaLnBrk="0" fontAlgn="base" hangingPunct="0">
              <a:lnSpc>
                <a:spcPct val="80000"/>
              </a:lnSpc>
              <a:spcBef>
                <a:spcPct val="0"/>
              </a:spcBef>
              <a:spcAft>
                <a:spcPts val="450"/>
              </a:spcAft>
            </a:pPr>
            <a:r>
              <a:rPr lang="en-US" sz="1600" b="1" dirty="0">
                <a:solidFill>
                  <a:srgbClr val="14708F"/>
                </a:solidFill>
                <a:latin typeface="Arial" pitchFamily="34" charset="0"/>
                <a:cs typeface="Arial" pitchFamily="34" charset="0"/>
              </a:rPr>
              <a:t>Stage</a:t>
            </a:r>
          </a:p>
          <a:p>
            <a:pPr algn="ctr" eaLnBrk="0" fontAlgn="base" hangingPunct="0">
              <a:lnSpc>
                <a:spcPct val="80000"/>
              </a:lnSpc>
              <a:spcBef>
                <a:spcPct val="0"/>
              </a:spcBef>
              <a:spcAft>
                <a:spcPct val="0"/>
              </a:spcAft>
            </a:pPr>
            <a:r>
              <a:rPr lang="en-US" sz="3600" b="1" dirty="0">
                <a:solidFill>
                  <a:schemeClr val="accent1"/>
                </a:solidFill>
                <a:latin typeface="Arial" pitchFamily="34" charset="0"/>
                <a:cs typeface="Arial" pitchFamily="34" charset="0"/>
              </a:rPr>
              <a:t>2</a:t>
            </a:r>
          </a:p>
        </p:txBody>
      </p:sp>
      <p:sp>
        <p:nvSpPr>
          <p:cNvPr id="8" name="Text Box 7"/>
          <p:cNvSpPr txBox="1">
            <a:spLocks noChangeArrowheads="1"/>
          </p:cNvSpPr>
          <p:nvPr/>
        </p:nvSpPr>
        <p:spPr bwMode="auto">
          <a:xfrm>
            <a:off x="1383656" y="4731483"/>
            <a:ext cx="803888" cy="796628"/>
          </a:xfrm>
          <a:prstGeom prst="rect">
            <a:avLst/>
          </a:prstGeom>
          <a:noFill/>
          <a:ln w="12700" algn="ctr">
            <a:noFill/>
            <a:miter lim="800000"/>
            <a:headEnd/>
            <a:tailEnd/>
          </a:ln>
        </p:spPr>
        <p:txBody>
          <a:bodyPr wrap="square">
            <a:spAutoFit/>
          </a:bodyPr>
          <a:lstStyle/>
          <a:p>
            <a:pPr algn="ctr" eaLnBrk="0" fontAlgn="base" hangingPunct="0">
              <a:lnSpc>
                <a:spcPct val="80000"/>
              </a:lnSpc>
              <a:spcBef>
                <a:spcPct val="0"/>
              </a:spcBef>
              <a:spcAft>
                <a:spcPts val="450"/>
              </a:spcAft>
            </a:pPr>
            <a:r>
              <a:rPr lang="en-US" sz="1600" b="1" dirty="0">
                <a:solidFill>
                  <a:srgbClr val="14708F"/>
                </a:solidFill>
                <a:latin typeface="Arial" pitchFamily="34" charset="0"/>
                <a:cs typeface="Arial" pitchFamily="34" charset="0"/>
              </a:rPr>
              <a:t>Stage</a:t>
            </a:r>
          </a:p>
          <a:p>
            <a:pPr algn="ctr" eaLnBrk="0" fontAlgn="base" hangingPunct="0">
              <a:lnSpc>
                <a:spcPct val="80000"/>
              </a:lnSpc>
              <a:spcBef>
                <a:spcPct val="0"/>
              </a:spcBef>
              <a:spcAft>
                <a:spcPct val="0"/>
              </a:spcAft>
            </a:pPr>
            <a:r>
              <a:rPr lang="en-US" sz="3600" b="1" dirty="0">
                <a:solidFill>
                  <a:schemeClr val="accent1"/>
                </a:solidFill>
                <a:latin typeface="Arial" pitchFamily="34" charset="0"/>
                <a:cs typeface="Arial" pitchFamily="34" charset="0"/>
              </a:rPr>
              <a:t>1</a:t>
            </a:r>
          </a:p>
        </p:txBody>
      </p:sp>
      <p:sp>
        <p:nvSpPr>
          <p:cNvPr id="9" name="Text Box 9"/>
          <p:cNvSpPr txBox="1">
            <a:spLocks noChangeArrowheads="1"/>
          </p:cNvSpPr>
          <p:nvPr/>
        </p:nvSpPr>
        <p:spPr bwMode="auto">
          <a:xfrm>
            <a:off x="6347236" y="3430773"/>
            <a:ext cx="1413986" cy="523220"/>
          </a:xfrm>
          <a:prstGeom prst="rect">
            <a:avLst/>
          </a:prstGeom>
          <a:noFill/>
          <a:ln w="12700" algn="ctr">
            <a:noFill/>
            <a:miter lim="800000"/>
            <a:headEnd/>
            <a:tailEnd/>
          </a:ln>
        </p:spPr>
        <p:txBody>
          <a:bodyPr wrap="square">
            <a:spAutoFit/>
          </a:bodyPr>
          <a:lstStyle/>
          <a:p>
            <a:pPr algn="ctr" eaLnBrk="0" fontAlgn="base" hangingPunct="0">
              <a:spcBef>
                <a:spcPct val="0"/>
              </a:spcBef>
              <a:spcAft>
                <a:spcPct val="0"/>
              </a:spcAft>
            </a:pPr>
            <a:r>
              <a:rPr lang="en-US" sz="1400" b="1" dirty="0">
                <a:solidFill>
                  <a:srgbClr val="14708F"/>
                </a:solidFill>
                <a:latin typeface="Arial" pitchFamily="34" charset="0"/>
                <a:cs typeface="Arial" pitchFamily="34" charset="0"/>
              </a:rPr>
              <a:t>Multi-function integration</a:t>
            </a:r>
          </a:p>
        </p:txBody>
      </p:sp>
      <p:sp>
        <p:nvSpPr>
          <p:cNvPr id="10" name="Text Box 8"/>
          <p:cNvSpPr txBox="1">
            <a:spLocks noChangeArrowheads="1"/>
          </p:cNvSpPr>
          <p:nvPr/>
        </p:nvSpPr>
        <p:spPr bwMode="auto">
          <a:xfrm>
            <a:off x="6374796" y="4833232"/>
            <a:ext cx="1350740" cy="738664"/>
          </a:xfrm>
          <a:prstGeom prst="rect">
            <a:avLst/>
          </a:prstGeom>
          <a:noFill/>
          <a:ln w="12700" algn="ctr">
            <a:noFill/>
            <a:miter lim="800000"/>
            <a:headEnd/>
            <a:tailEnd/>
          </a:ln>
        </p:spPr>
        <p:txBody>
          <a:bodyPr wrap="square">
            <a:spAutoFit/>
          </a:bodyPr>
          <a:lstStyle/>
          <a:p>
            <a:pPr algn="ctr" eaLnBrk="0" fontAlgn="base" hangingPunct="0">
              <a:spcBef>
                <a:spcPct val="0"/>
              </a:spcBef>
              <a:spcAft>
                <a:spcPct val="0"/>
              </a:spcAft>
            </a:pPr>
            <a:r>
              <a:rPr lang="en-US" sz="1400" b="1" dirty="0">
                <a:solidFill>
                  <a:srgbClr val="14708F"/>
                </a:solidFill>
                <a:latin typeface="Arial" pitchFamily="34" charset="0"/>
                <a:cs typeface="Arial" pitchFamily="34" charset="0"/>
              </a:rPr>
              <a:t>Single function consolidation</a:t>
            </a:r>
          </a:p>
        </p:txBody>
      </p:sp>
      <p:sp>
        <p:nvSpPr>
          <p:cNvPr id="11" name="TextBox 37"/>
          <p:cNvSpPr txBox="1">
            <a:spLocks noChangeArrowheads="1"/>
          </p:cNvSpPr>
          <p:nvPr/>
        </p:nvSpPr>
        <p:spPr bwMode="auto">
          <a:xfrm>
            <a:off x="2193682" y="4650163"/>
            <a:ext cx="2982642" cy="1223412"/>
          </a:xfrm>
          <a:prstGeom prst="rect">
            <a:avLst/>
          </a:prstGeom>
          <a:noFill/>
          <a:ln w="9525">
            <a:noFill/>
            <a:miter lim="800000"/>
            <a:headEnd/>
            <a:tailEnd/>
          </a:ln>
        </p:spPr>
        <p:txBody>
          <a:bodyPr wrap="square">
            <a:spAutoFit/>
          </a:bodyPr>
          <a:lstStyle/>
          <a:p>
            <a:pPr marL="27000" indent="135000" algn="l" eaLnBrk="0" fontAlgn="base" hangingPunct="0">
              <a:spcBef>
                <a:spcPct val="0"/>
              </a:spcBef>
              <a:spcAft>
                <a:spcPct val="0"/>
              </a:spcAft>
              <a:buFont typeface="Wingdings" pitchFamily="2" charset="2"/>
              <a:buChar char="§"/>
            </a:pPr>
            <a:r>
              <a:rPr lang="en-US" sz="1050" b="0" dirty="0">
                <a:solidFill>
                  <a:srgbClr val="02152C"/>
                </a:solidFill>
                <a:latin typeface="Arial" pitchFamily="34" charset="0"/>
                <a:cs typeface="Arial" pitchFamily="34" charset="0"/>
              </a:rPr>
              <a:t>Functionally focused &amp; owned platform</a:t>
            </a:r>
          </a:p>
          <a:p>
            <a:pPr marL="27000" indent="135000" algn="l" eaLnBrk="0" fontAlgn="base" hangingPunct="0">
              <a:spcBef>
                <a:spcPct val="0"/>
              </a:spcBef>
              <a:spcAft>
                <a:spcPct val="0"/>
              </a:spcAft>
              <a:buFont typeface="Wingdings" pitchFamily="2" charset="2"/>
              <a:buChar char="§"/>
            </a:pPr>
            <a:r>
              <a:rPr lang="en-US" sz="1050" b="0" dirty="0">
                <a:solidFill>
                  <a:srgbClr val="02152C"/>
                </a:solidFill>
                <a:latin typeface="Arial" pitchFamily="34" charset="0"/>
                <a:cs typeface="Arial" pitchFamily="34" charset="0"/>
              </a:rPr>
              <a:t>Transactional standardization</a:t>
            </a:r>
          </a:p>
          <a:p>
            <a:pPr marL="27000" indent="135000" algn="l" eaLnBrk="0" fontAlgn="base" hangingPunct="0">
              <a:spcBef>
                <a:spcPct val="0"/>
              </a:spcBef>
              <a:spcAft>
                <a:spcPct val="0"/>
              </a:spcAft>
              <a:buClr>
                <a:schemeClr val="tx1"/>
              </a:buClr>
              <a:buFont typeface="Wingdings" pitchFamily="2" charset="2"/>
              <a:buChar char="§"/>
            </a:pPr>
            <a:r>
              <a:rPr lang="en-US" sz="1050" b="0" dirty="0">
                <a:solidFill>
                  <a:srgbClr val="FFC000"/>
                </a:solidFill>
                <a:latin typeface="Arial" pitchFamily="34" charset="0"/>
                <a:cs typeface="Arial" pitchFamily="34" charset="0"/>
              </a:rPr>
              <a:t>Regional</a:t>
            </a:r>
            <a:r>
              <a:rPr lang="en-US" sz="1050" b="0" dirty="0">
                <a:solidFill>
                  <a:srgbClr val="02152C"/>
                </a:solidFill>
                <a:latin typeface="Arial" pitchFamily="34" charset="0"/>
                <a:cs typeface="Arial" pitchFamily="34" charset="0"/>
              </a:rPr>
              <a:t> </a:t>
            </a:r>
            <a:r>
              <a:rPr lang="en-US" sz="1050" b="0" dirty="0">
                <a:solidFill>
                  <a:srgbClr val="FFC000"/>
                </a:solidFill>
                <a:latin typeface="Arial" pitchFamily="34" charset="0"/>
                <a:cs typeface="Arial" pitchFamily="34" charset="0"/>
              </a:rPr>
              <a:t>Shared Services </a:t>
            </a:r>
            <a:r>
              <a:rPr lang="en-US" sz="1050" b="0" dirty="0">
                <a:latin typeface="Arial" pitchFamily="34" charset="0"/>
                <a:cs typeface="Arial" pitchFamily="34" charset="0"/>
              </a:rPr>
              <a:t>consolidation</a:t>
            </a:r>
          </a:p>
          <a:p>
            <a:pPr marL="27000" indent="135000" algn="l" eaLnBrk="0" fontAlgn="base" hangingPunct="0">
              <a:spcBef>
                <a:spcPct val="0"/>
              </a:spcBef>
              <a:spcAft>
                <a:spcPct val="0"/>
              </a:spcAft>
              <a:buFont typeface="Wingdings" pitchFamily="2" charset="2"/>
              <a:buChar char="§"/>
            </a:pPr>
            <a:r>
              <a:rPr lang="en-US" sz="1050" b="0" dirty="0">
                <a:solidFill>
                  <a:srgbClr val="02152C"/>
                </a:solidFill>
                <a:latin typeface="Arial" pitchFamily="34" charset="0"/>
                <a:cs typeface="Arial" pitchFamily="34" charset="0"/>
              </a:rPr>
              <a:t>Transactional automation</a:t>
            </a:r>
          </a:p>
          <a:p>
            <a:pPr marL="27000" indent="135000" algn="l" eaLnBrk="0" fontAlgn="base" hangingPunct="0">
              <a:spcBef>
                <a:spcPct val="0"/>
              </a:spcBef>
              <a:spcAft>
                <a:spcPct val="0"/>
              </a:spcAft>
              <a:buFont typeface="Wingdings" pitchFamily="2" charset="2"/>
              <a:buChar char="§"/>
            </a:pPr>
            <a:r>
              <a:rPr lang="en-US" sz="1050" b="0" dirty="0">
                <a:solidFill>
                  <a:schemeClr val="accent2"/>
                </a:solidFill>
                <a:latin typeface="Arial" pitchFamily="34" charset="0"/>
                <a:cs typeface="Arial" pitchFamily="34" charset="0"/>
              </a:rPr>
              <a:t>Cost reduction focus</a:t>
            </a:r>
          </a:p>
          <a:p>
            <a:pPr marL="27000" indent="135000" algn="l" eaLnBrk="0" fontAlgn="base" hangingPunct="0">
              <a:spcBef>
                <a:spcPct val="0"/>
              </a:spcBef>
              <a:spcAft>
                <a:spcPct val="0"/>
              </a:spcAft>
              <a:buFont typeface="Wingdings" pitchFamily="2" charset="2"/>
              <a:buChar char="§"/>
            </a:pPr>
            <a:endParaRPr lang="en-US" sz="1050" b="0" dirty="0">
              <a:solidFill>
                <a:srgbClr val="02152C"/>
              </a:solidFill>
              <a:latin typeface="Arial" pitchFamily="34" charset="0"/>
              <a:cs typeface="Arial" pitchFamily="34" charset="0"/>
            </a:endParaRPr>
          </a:p>
          <a:p>
            <a:pPr marL="27000" indent="135000" algn="l" eaLnBrk="0" fontAlgn="base" hangingPunct="0">
              <a:spcBef>
                <a:spcPct val="0"/>
              </a:spcBef>
              <a:spcAft>
                <a:spcPct val="0"/>
              </a:spcAft>
              <a:buFont typeface="Wingdings" pitchFamily="2" charset="2"/>
              <a:buChar char="§"/>
            </a:pPr>
            <a:endParaRPr lang="en-US" sz="1050" b="0" dirty="0">
              <a:solidFill>
                <a:srgbClr val="02152C"/>
              </a:solidFill>
              <a:latin typeface="Arial" pitchFamily="34" charset="0"/>
              <a:cs typeface="Arial" pitchFamily="34" charset="0"/>
            </a:endParaRPr>
          </a:p>
        </p:txBody>
      </p:sp>
      <p:sp>
        <p:nvSpPr>
          <p:cNvPr id="12" name="TextBox 38"/>
          <p:cNvSpPr txBox="1">
            <a:spLocks noChangeArrowheads="1"/>
          </p:cNvSpPr>
          <p:nvPr/>
        </p:nvSpPr>
        <p:spPr bwMode="auto">
          <a:xfrm>
            <a:off x="2193681" y="2648181"/>
            <a:ext cx="3509998" cy="1708160"/>
          </a:xfrm>
          <a:prstGeom prst="rect">
            <a:avLst/>
          </a:prstGeom>
          <a:noFill/>
          <a:ln w="9525">
            <a:noFill/>
            <a:miter lim="800000"/>
            <a:headEnd/>
            <a:tailEnd/>
          </a:ln>
        </p:spPr>
        <p:txBody>
          <a:bodyPr wrap="square">
            <a:spAutoFit/>
          </a:bodyPr>
          <a:lstStyle/>
          <a:p>
            <a:pPr marL="27000" indent="135000" algn="l" eaLnBrk="0" fontAlgn="base" hangingPunct="0">
              <a:spcBef>
                <a:spcPct val="0"/>
              </a:spcBef>
              <a:spcAft>
                <a:spcPct val="0"/>
              </a:spcAft>
              <a:buFont typeface="Wingdings" pitchFamily="2" charset="2"/>
              <a:buChar char="§"/>
            </a:pPr>
            <a:r>
              <a:rPr lang="en-US" sz="1050" b="0" dirty="0">
                <a:solidFill>
                  <a:srgbClr val="02152C"/>
                </a:solidFill>
                <a:latin typeface="Arial" pitchFamily="34" charset="0"/>
                <a:cs typeface="Arial" pitchFamily="34" charset="0"/>
              </a:rPr>
              <a:t>Multi-function </a:t>
            </a:r>
            <a:r>
              <a:rPr lang="en-US" sz="1050" b="0" dirty="0">
                <a:solidFill>
                  <a:srgbClr val="FFC000"/>
                </a:solidFill>
                <a:latin typeface="Arial" pitchFamily="34" charset="0"/>
                <a:cs typeface="Arial" pitchFamily="34" charset="0"/>
              </a:rPr>
              <a:t>Global Business Services </a:t>
            </a:r>
            <a:r>
              <a:rPr lang="en-US" sz="1050" b="0" dirty="0">
                <a:solidFill>
                  <a:srgbClr val="02152C"/>
                </a:solidFill>
                <a:latin typeface="Arial" pitchFamily="34" charset="0"/>
                <a:cs typeface="Arial" pitchFamily="34" charset="0"/>
              </a:rPr>
              <a:t>org</a:t>
            </a:r>
          </a:p>
          <a:p>
            <a:pPr marL="27000" indent="135000" algn="l" eaLnBrk="0" fontAlgn="base" hangingPunct="0">
              <a:spcBef>
                <a:spcPct val="0"/>
              </a:spcBef>
              <a:spcAft>
                <a:spcPct val="0"/>
              </a:spcAft>
              <a:buFont typeface="Wingdings" pitchFamily="2" charset="2"/>
              <a:buChar char="§"/>
            </a:pPr>
            <a:r>
              <a:rPr lang="en-US" sz="1050" b="0" dirty="0">
                <a:solidFill>
                  <a:srgbClr val="02152C"/>
                </a:solidFill>
                <a:latin typeface="Arial" pitchFamily="34" charset="0"/>
                <a:cs typeface="Arial" pitchFamily="34" charset="0"/>
              </a:rPr>
              <a:t>End-to-end process orientation</a:t>
            </a:r>
          </a:p>
          <a:p>
            <a:pPr marL="27000" indent="135000" algn="l" eaLnBrk="0" fontAlgn="base" hangingPunct="0">
              <a:spcBef>
                <a:spcPct val="0"/>
              </a:spcBef>
              <a:spcAft>
                <a:spcPct val="0"/>
              </a:spcAft>
              <a:buFont typeface="Wingdings" pitchFamily="2" charset="2"/>
              <a:buChar char="§"/>
            </a:pPr>
            <a:r>
              <a:rPr lang="en-US" sz="1050" b="0" dirty="0">
                <a:solidFill>
                  <a:srgbClr val="02152C"/>
                </a:solidFill>
                <a:latin typeface="Arial" pitchFamily="34" charset="0"/>
                <a:cs typeface="Arial" pitchFamily="34" charset="0"/>
              </a:rPr>
              <a:t>Global Process Ownership</a:t>
            </a:r>
          </a:p>
          <a:p>
            <a:pPr marL="27000" indent="135000" algn="l" eaLnBrk="0" fontAlgn="base" hangingPunct="0">
              <a:spcBef>
                <a:spcPct val="0"/>
              </a:spcBef>
              <a:spcAft>
                <a:spcPct val="0"/>
              </a:spcAft>
              <a:buFont typeface="Wingdings" pitchFamily="2" charset="2"/>
              <a:buChar char="§"/>
            </a:pPr>
            <a:r>
              <a:rPr lang="en-US" sz="1050" b="0" dirty="0">
                <a:solidFill>
                  <a:srgbClr val="02152C"/>
                </a:solidFill>
                <a:latin typeface="Arial" pitchFamily="34" charset="0"/>
                <a:cs typeface="Arial" pitchFamily="34" charset="0"/>
              </a:rPr>
              <a:t>Integrated, infrastructure, or hybrid center model</a:t>
            </a:r>
          </a:p>
          <a:p>
            <a:pPr marL="27000" indent="135000" algn="l" eaLnBrk="0" fontAlgn="base" hangingPunct="0">
              <a:spcBef>
                <a:spcPct val="0"/>
              </a:spcBef>
              <a:spcAft>
                <a:spcPct val="0"/>
              </a:spcAft>
              <a:buFont typeface="Wingdings" pitchFamily="2" charset="2"/>
              <a:buChar char="§"/>
            </a:pPr>
            <a:r>
              <a:rPr lang="en-US" sz="1050" b="0" dirty="0">
                <a:solidFill>
                  <a:srgbClr val="02152C"/>
                </a:solidFill>
                <a:latin typeface="Arial" pitchFamily="34" charset="0"/>
                <a:cs typeface="Arial" pitchFamily="34" charset="0"/>
              </a:rPr>
              <a:t>Service management implementation</a:t>
            </a:r>
          </a:p>
          <a:p>
            <a:pPr marL="27000" indent="135000" algn="l" eaLnBrk="0" fontAlgn="base" hangingPunct="0">
              <a:spcBef>
                <a:spcPct val="0"/>
              </a:spcBef>
              <a:spcAft>
                <a:spcPct val="0"/>
              </a:spcAft>
              <a:buFont typeface="Wingdings" pitchFamily="2" charset="2"/>
              <a:buChar char="§"/>
            </a:pPr>
            <a:r>
              <a:rPr lang="en-US" sz="1050" b="0" dirty="0">
                <a:solidFill>
                  <a:srgbClr val="02152C"/>
                </a:solidFill>
                <a:latin typeface="Arial" pitchFamily="34" charset="0"/>
                <a:cs typeface="Arial" pitchFamily="34" charset="0"/>
              </a:rPr>
              <a:t>Enterprise standards driven</a:t>
            </a:r>
          </a:p>
          <a:p>
            <a:pPr marL="27000" indent="135000" algn="l" eaLnBrk="0" fontAlgn="base" hangingPunct="0">
              <a:spcBef>
                <a:spcPct val="0"/>
              </a:spcBef>
              <a:spcAft>
                <a:spcPct val="0"/>
              </a:spcAft>
              <a:buFont typeface="Wingdings" pitchFamily="2" charset="2"/>
              <a:buChar char="§"/>
            </a:pPr>
            <a:r>
              <a:rPr lang="en-US" sz="1050" b="0" dirty="0">
                <a:solidFill>
                  <a:srgbClr val="02152C"/>
                </a:solidFill>
                <a:latin typeface="Arial" pitchFamily="34" charset="0"/>
                <a:cs typeface="Arial" pitchFamily="34" charset="0"/>
              </a:rPr>
              <a:t>Performance technology improvement</a:t>
            </a:r>
          </a:p>
          <a:p>
            <a:pPr marL="27000" indent="135000" algn="l" eaLnBrk="0" fontAlgn="base" hangingPunct="0">
              <a:spcBef>
                <a:spcPct val="0"/>
              </a:spcBef>
              <a:spcAft>
                <a:spcPct val="0"/>
              </a:spcAft>
              <a:buFont typeface="Wingdings" pitchFamily="2" charset="2"/>
              <a:buChar char="§"/>
            </a:pPr>
            <a:r>
              <a:rPr lang="en-US" sz="1050" b="0" dirty="0">
                <a:solidFill>
                  <a:srgbClr val="02152C"/>
                </a:solidFill>
                <a:latin typeface="Arial" pitchFamily="34" charset="0"/>
                <a:cs typeface="Arial" pitchFamily="34" charset="0"/>
              </a:rPr>
              <a:t>Knowledge centers of excellence</a:t>
            </a:r>
          </a:p>
          <a:p>
            <a:pPr marL="27000" indent="135000" algn="l" eaLnBrk="0" fontAlgn="base" hangingPunct="0">
              <a:spcBef>
                <a:spcPct val="0"/>
              </a:spcBef>
              <a:spcAft>
                <a:spcPct val="0"/>
              </a:spcAft>
              <a:buFont typeface="Wingdings" pitchFamily="2" charset="2"/>
              <a:buChar char="§"/>
            </a:pPr>
            <a:r>
              <a:rPr lang="en-US" sz="1050" b="0" dirty="0">
                <a:solidFill>
                  <a:srgbClr val="02152C"/>
                </a:solidFill>
                <a:latin typeface="Arial" pitchFamily="34" charset="0"/>
                <a:cs typeface="Arial" pitchFamily="34" charset="0"/>
              </a:rPr>
              <a:t>BPO &amp; managed services outsourcing</a:t>
            </a:r>
          </a:p>
          <a:p>
            <a:pPr marL="27000" indent="135000" algn="l" eaLnBrk="0" fontAlgn="base" hangingPunct="0">
              <a:spcBef>
                <a:spcPct val="0"/>
              </a:spcBef>
              <a:spcAft>
                <a:spcPct val="0"/>
              </a:spcAft>
              <a:buFont typeface="Wingdings" pitchFamily="2" charset="2"/>
              <a:buChar char="§"/>
            </a:pPr>
            <a:r>
              <a:rPr lang="en-US" sz="1050" b="0" dirty="0">
                <a:solidFill>
                  <a:schemeClr val="accent2"/>
                </a:solidFill>
                <a:latin typeface="Arial" pitchFamily="34" charset="0"/>
                <a:cs typeface="Arial" pitchFamily="34" charset="0"/>
              </a:rPr>
              <a:t>Service effectiveness focus</a:t>
            </a:r>
          </a:p>
        </p:txBody>
      </p:sp>
      <p:sp>
        <p:nvSpPr>
          <p:cNvPr id="13" name="TextBox 39"/>
          <p:cNvSpPr txBox="1">
            <a:spLocks noChangeArrowheads="1"/>
          </p:cNvSpPr>
          <p:nvPr/>
        </p:nvSpPr>
        <p:spPr bwMode="auto">
          <a:xfrm>
            <a:off x="2180929" y="1278875"/>
            <a:ext cx="4511281" cy="1223412"/>
          </a:xfrm>
          <a:prstGeom prst="rect">
            <a:avLst/>
          </a:prstGeom>
          <a:noFill/>
          <a:ln w="9525">
            <a:noFill/>
            <a:miter lim="800000"/>
            <a:headEnd/>
            <a:tailEnd/>
          </a:ln>
        </p:spPr>
        <p:txBody>
          <a:bodyPr wrap="square">
            <a:spAutoFit/>
          </a:bodyPr>
          <a:lstStyle/>
          <a:p>
            <a:pPr marL="27000" indent="135000" algn="l" eaLnBrk="0" fontAlgn="base" hangingPunct="0">
              <a:spcBef>
                <a:spcPct val="0"/>
              </a:spcBef>
              <a:spcAft>
                <a:spcPct val="0"/>
              </a:spcAft>
              <a:buFont typeface="Wingdings" pitchFamily="2" charset="2"/>
              <a:buChar char="§"/>
            </a:pPr>
            <a:r>
              <a:rPr lang="en-US" sz="1050" b="0" dirty="0">
                <a:solidFill>
                  <a:srgbClr val="02152C"/>
                </a:solidFill>
                <a:latin typeface="Arial" pitchFamily="34" charset="0"/>
                <a:cs typeface="Arial" pitchFamily="34" charset="0"/>
              </a:rPr>
              <a:t>Service-oriented </a:t>
            </a:r>
            <a:r>
              <a:rPr lang="en-US" sz="1050" b="0" dirty="0">
                <a:solidFill>
                  <a:srgbClr val="FFC000"/>
                </a:solidFill>
                <a:latin typeface="Arial" pitchFamily="34" charset="0"/>
                <a:cs typeface="Arial" pitchFamily="34" charset="0"/>
              </a:rPr>
              <a:t>Integrated Business Services </a:t>
            </a:r>
            <a:r>
              <a:rPr lang="en-US" sz="1050" b="0" dirty="0">
                <a:latin typeface="Arial" pitchFamily="34" charset="0"/>
                <a:cs typeface="Arial" pitchFamily="34" charset="0"/>
              </a:rPr>
              <a:t>stand-alone</a:t>
            </a:r>
            <a:r>
              <a:rPr lang="en-US" sz="1050" b="0" dirty="0">
                <a:solidFill>
                  <a:srgbClr val="14708F"/>
                </a:solidFill>
                <a:latin typeface="Arial" pitchFamily="34" charset="0"/>
                <a:cs typeface="Arial" pitchFamily="34" charset="0"/>
              </a:rPr>
              <a:t> </a:t>
            </a:r>
            <a:r>
              <a:rPr lang="en-US" sz="1050" b="0" dirty="0">
                <a:solidFill>
                  <a:srgbClr val="02152C"/>
                </a:solidFill>
                <a:latin typeface="Arial" pitchFamily="34" charset="0"/>
                <a:cs typeface="Arial" pitchFamily="34" charset="0"/>
              </a:rPr>
              <a:t>entity</a:t>
            </a:r>
          </a:p>
          <a:p>
            <a:pPr marL="27000" indent="135000" algn="l" eaLnBrk="0" fontAlgn="base" hangingPunct="0">
              <a:spcBef>
                <a:spcPct val="0"/>
              </a:spcBef>
              <a:spcAft>
                <a:spcPct val="0"/>
              </a:spcAft>
              <a:buFont typeface="Wingdings" pitchFamily="2" charset="2"/>
              <a:buChar char="§"/>
            </a:pPr>
            <a:r>
              <a:rPr lang="en-US" sz="1050" b="0" dirty="0">
                <a:solidFill>
                  <a:srgbClr val="02152C"/>
                </a:solidFill>
                <a:latin typeface="Arial" pitchFamily="34" charset="0"/>
                <a:cs typeface="Arial" pitchFamily="34" charset="0"/>
              </a:rPr>
              <a:t>Commercial performance profile</a:t>
            </a:r>
          </a:p>
          <a:p>
            <a:pPr marL="27000" indent="135000" algn="l" eaLnBrk="0" fontAlgn="base" hangingPunct="0">
              <a:spcBef>
                <a:spcPct val="0"/>
              </a:spcBef>
              <a:spcAft>
                <a:spcPct val="0"/>
              </a:spcAft>
              <a:buFont typeface="Wingdings" pitchFamily="2" charset="2"/>
              <a:buChar char="§"/>
            </a:pPr>
            <a:r>
              <a:rPr lang="en-US" sz="1050" b="0" dirty="0">
                <a:solidFill>
                  <a:srgbClr val="02152C"/>
                </a:solidFill>
                <a:latin typeface="Arial" pitchFamily="34" charset="0"/>
                <a:cs typeface="Arial" pitchFamily="34" charset="0"/>
              </a:rPr>
              <a:t>Service catalog centric</a:t>
            </a:r>
          </a:p>
          <a:p>
            <a:pPr marL="27000" indent="135000" algn="l" eaLnBrk="0" fontAlgn="base" hangingPunct="0">
              <a:spcBef>
                <a:spcPct val="0"/>
              </a:spcBef>
              <a:spcAft>
                <a:spcPct val="0"/>
              </a:spcAft>
              <a:buFont typeface="Wingdings" pitchFamily="2" charset="2"/>
              <a:buChar char="§"/>
            </a:pPr>
            <a:r>
              <a:rPr lang="en-US" sz="1050" b="0" dirty="0">
                <a:solidFill>
                  <a:srgbClr val="02152C"/>
                </a:solidFill>
                <a:latin typeface="Arial" pitchFamily="34" charset="0"/>
                <a:cs typeface="Arial" pitchFamily="34" charset="0"/>
              </a:rPr>
              <a:t>Beginning-to-end service orientation</a:t>
            </a:r>
          </a:p>
          <a:p>
            <a:pPr marL="27000" indent="135000" algn="l" eaLnBrk="0" fontAlgn="base" hangingPunct="0">
              <a:spcBef>
                <a:spcPct val="0"/>
              </a:spcBef>
              <a:spcAft>
                <a:spcPct val="0"/>
              </a:spcAft>
              <a:buFont typeface="Wingdings" pitchFamily="2" charset="2"/>
              <a:buChar char="§"/>
            </a:pPr>
            <a:r>
              <a:rPr lang="en-US" sz="1050" b="0" dirty="0">
                <a:solidFill>
                  <a:srgbClr val="02152C"/>
                </a:solidFill>
                <a:latin typeface="Arial" pitchFamily="34" charset="0"/>
                <a:cs typeface="Arial" pitchFamily="34" charset="0"/>
              </a:rPr>
              <a:t>Revenue-enabling knowledge centers of excellence</a:t>
            </a:r>
          </a:p>
          <a:p>
            <a:pPr marL="27000" indent="135000" algn="l" eaLnBrk="0" fontAlgn="base" hangingPunct="0">
              <a:spcBef>
                <a:spcPct val="0"/>
              </a:spcBef>
              <a:spcAft>
                <a:spcPct val="0"/>
              </a:spcAft>
              <a:buFont typeface="Wingdings" pitchFamily="2" charset="2"/>
              <a:buChar char="§"/>
            </a:pPr>
            <a:r>
              <a:rPr lang="en-US" sz="1050" b="0" dirty="0">
                <a:solidFill>
                  <a:srgbClr val="02152C"/>
                </a:solidFill>
                <a:latin typeface="Arial" pitchFamily="34" charset="0"/>
                <a:cs typeface="Arial" pitchFamily="34" charset="0"/>
              </a:rPr>
              <a:t>Innovation contributors</a:t>
            </a:r>
          </a:p>
          <a:p>
            <a:pPr marL="27000" indent="135000" algn="l" eaLnBrk="0" fontAlgn="base" hangingPunct="0">
              <a:spcBef>
                <a:spcPct val="0"/>
              </a:spcBef>
              <a:spcAft>
                <a:spcPct val="0"/>
              </a:spcAft>
              <a:buFont typeface="Wingdings" pitchFamily="2" charset="2"/>
              <a:buChar char="§"/>
            </a:pPr>
            <a:r>
              <a:rPr lang="en-US" sz="1050" b="0" dirty="0">
                <a:solidFill>
                  <a:schemeClr val="accent2"/>
                </a:solidFill>
                <a:latin typeface="Arial" pitchFamily="34" charset="0"/>
                <a:cs typeface="Arial" pitchFamily="34" charset="0"/>
              </a:rPr>
              <a:t>Total business value focus</a:t>
            </a:r>
          </a:p>
        </p:txBody>
      </p:sp>
      <p:sp>
        <p:nvSpPr>
          <p:cNvPr id="14" name="TextBox 13"/>
          <p:cNvSpPr txBox="1"/>
          <p:nvPr/>
        </p:nvSpPr>
        <p:spPr>
          <a:xfrm rot="16200000">
            <a:off x="-347948" y="3426124"/>
            <a:ext cx="3187838" cy="338554"/>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chemeClr val="accent1"/>
                </a:solidFill>
                <a:latin typeface="Arial" pitchFamily="34" charset="0"/>
                <a:cs typeface="Arial" pitchFamily="34" charset="0"/>
              </a:rPr>
              <a:t>Maturity Stage</a:t>
            </a:r>
          </a:p>
        </p:txBody>
      </p:sp>
      <p:sp>
        <p:nvSpPr>
          <p:cNvPr id="15" name="Text Box 10"/>
          <p:cNvSpPr txBox="1">
            <a:spLocks noChangeArrowheads="1"/>
          </p:cNvSpPr>
          <p:nvPr/>
        </p:nvSpPr>
        <p:spPr bwMode="auto">
          <a:xfrm>
            <a:off x="6301359" y="1745747"/>
            <a:ext cx="1519276" cy="738664"/>
          </a:xfrm>
          <a:prstGeom prst="rect">
            <a:avLst/>
          </a:prstGeom>
          <a:noFill/>
          <a:ln w="12700" algn="ctr">
            <a:noFill/>
            <a:miter lim="800000"/>
            <a:headEnd/>
            <a:tailEnd/>
          </a:ln>
        </p:spPr>
        <p:txBody>
          <a:bodyPr wrap="square">
            <a:spAutoFit/>
          </a:bodyPr>
          <a:lstStyle/>
          <a:p>
            <a:pPr algn="ctr" eaLnBrk="0" fontAlgn="base" hangingPunct="0">
              <a:spcBef>
                <a:spcPct val="0"/>
              </a:spcBef>
              <a:spcAft>
                <a:spcPct val="0"/>
              </a:spcAft>
            </a:pPr>
            <a:r>
              <a:rPr lang="en-US" sz="1400" b="1" dirty="0">
                <a:solidFill>
                  <a:srgbClr val="14708F"/>
                </a:solidFill>
                <a:latin typeface="Arial" pitchFamily="34" charset="0"/>
                <a:cs typeface="Arial" pitchFamily="34" charset="0"/>
              </a:rPr>
              <a:t>Integrated </a:t>
            </a:r>
          </a:p>
          <a:p>
            <a:pPr algn="ctr" eaLnBrk="0" fontAlgn="base" hangingPunct="0">
              <a:spcBef>
                <a:spcPct val="0"/>
              </a:spcBef>
              <a:spcAft>
                <a:spcPct val="0"/>
              </a:spcAft>
            </a:pPr>
            <a:r>
              <a:rPr lang="en-US" sz="1400" b="1" dirty="0">
                <a:solidFill>
                  <a:srgbClr val="14708F"/>
                </a:solidFill>
                <a:latin typeface="Arial" pitchFamily="34" charset="0"/>
                <a:cs typeface="Arial" pitchFamily="34" charset="0"/>
              </a:rPr>
              <a:t>services </a:t>
            </a:r>
          </a:p>
          <a:p>
            <a:pPr algn="ctr" eaLnBrk="0" fontAlgn="base" hangingPunct="0">
              <a:spcBef>
                <a:spcPct val="0"/>
              </a:spcBef>
              <a:spcAft>
                <a:spcPct val="0"/>
              </a:spcAft>
            </a:pPr>
            <a:r>
              <a:rPr lang="en-US" sz="1400" b="1" dirty="0">
                <a:solidFill>
                  <a:srgbClr val="14708F"/>
                </a:solidFill>
                <a:latin typeface="Arial" pitchFamily="34" charset="0"/>
                <a:cs typeface="Arial" pitchFamily="34" charset="0"/>
              </a:rPr>
              <a:t>operations</a:t>
            </a:r>
          </a:p>
        </p:txBody>
      </p:sp>
      <p:sp>
        <p:nvSpPr>
          <p:cNvPr id="16" name="Oval 15"/>
          <p:cNvSpPr>
            <a:spLocks noChangeAspect="1"/>
          </p:cNvSpPr>
          <p:nvPr/>
        </p:nvSpPr>
        <p:spPr bwMode="auto">
          <a:xfrm>
            <a:off x="10727715" y="1822744"/>
            <a:ext cx="387573" cy="387572"/>
          </a:xfrm>
          <a:prstGeom prst="ellipse">
            <a:avLst/>
          </a:prstGeom>
          <a:noFill/>
          <a:ln>
            <a:noFill/>
            <a:headEnd/>
            <a:tailEnd/>
          </a:ln>
          <a:effectLst/>
        </p:spPr>
        <p:style>
          <a:lnRef idx="1">
            <a:schemeClr val="accent2"/>
          </a:lnRef>
          <a:fillRef idx="3">
            <a:schemeClr val="accent2"/>
          </a:fillRef>
          <a:effectRef idx="2">
            <a:schemeClr val="accent2"/>
          </a:effectRef>
          <a:fontRef idx="minor">
            <a:schemeClr val="lt1"/>
          </a:fontRef>
        </p:style>
        <p:txBody>
          <a:bodyPr wrap="none" rtlCol="0" anchor="ctr"/>
          <a:lstStyle/>
          <a:p>
            <a:pPr algn="ctr" eaLnBrk="0" fontAlgn="base" hangingPunct="0">
              <a:spcBef>
                <a:spcPct val="0"/>
              </a:spcBef>
              <a:spcAft>
                <a:spcPct val="0"/>
              </a:spcAft>
            </a:pPr>
            <a:r>
              <a:rPr lang="en-GB" sz="2100" dirty="0">
                <a:solidFill>
                  <a:schemeClr val="tx1"/>
                </a:solidFill>
                <a:latin typeface="Arial" pitchFamily="34" charset="0"/>
                <a:cs typeface="Arial" pitchFamily="34" charset="0"/>
              </a:rPr>
              <a:t>9</a:t>
            </a:r>
            <a:r>
              <a:rPr lang="en-GB" sz="2100" b="1" dirty="0">
                <a:solidFill>
                  <a:schemeClr val="tx1"/>
                </a:solidFill>
                <a:latin typeface="Arial" pitchFamily="34" charset="0"/>
                <a:cs typeface="Arial" pitchFamily="34" charset="0"/>
              </a:rPr>
              <a:t>%</a:t>
            </a:r>
          </a:p>
        </p:txBody>
      </p:sp>
      <p:sp>
        <p:nvSpPr>
          <p:cNvPr id="17" name="Oval 16"/>
          <p:cNvSpPr>
            <a:spLocks noChangeAspect="1"/>
          </p:cNvSpPr>
          <p:nvPr/>
        </p:nvSpPr>
        <p:spPr bwMode="auto">
          <a:xfrm>
            <a:off x="10667157" y="3452407"/>
            <a:ext cx="508689" cy="508689"/>
          </a:xfrm>
          <a:prstGeom prst="ellipse">
            <a:avLst/>
          </a:prstGeom>
          <a:noFill/>
          <a:ln>
            <a:noFill/>
            <a:headEnd/>
            <a:tailEnd/>
          </a:ln>
          <a:effectLst/>
        </p:spPr>
        <p:style>
          <a:lnRef idx="1">
            <a:schemeClr val="accent2"/>
          </a:lnRef>
          <a:fillRef idx="3">
            <a:schemeClr val="accent2"/>
          </a:fillRef>
          <a:effectRef idx="2">
            <a:schemeClr val="accent2"/>
          </a:effectRef>
          <a:fontRef idx="minor">
            <a:schemeClr val="lt1"/>
          </a:fontRef>
        </p:style>
        <p:txBody>
          <a:bodyPr wrap="none" rtlCol="0" anchor="ctr"/>
          <a:lstStyle/>
          <a:p>
            <a:pPr algn="ctr" eaLnBrk="0" fontAlgn="base" hangingPunct="0">
              <a:spcBef>
                <a:spcPct val="0"/>
              </a:spcBef>
              <a:spcAft>
                <a:spcPct val="0"/>
              </a:spcAft>
            </a:pPr>
            <a:r>
              <a:rPr lang="en-GB" sz="2100" dirty="0">
                <a:solidFill>
                  <a:schemeClr val="tx1"/>
                </a:solidFill>
                <a:latin typeface="Arial" pitchFamily="34" charset="0"/>
                <a:cs typeface="Arial" pitchFamily="34" charset="0"/>
              </a:rPr>
              <a:t>44</a:t>
            </a:r>
            <a:r>
              <a:rPr lang="en-GB" sz="2100" b="1" dirty="0">
                <a:solidFill>
                  <a:schemeClr val="tx1"/>
                </a:solidFill>
                <a:latin typeface="Arial" pitchFamily="34" charset="0"/>
                <a:cs typeface="Arial" pitchFamily="34" charset="0"/>
              </a:rPr>
              <a:t>%</a:t>
            </a:r>
          </a:p>
        </p:txBody>
      </p:sp>
      <p:sp>
        <p:nvSpPr>
          <p:cNvPr id="18" name="Oval 17"/>
          <p:cNvSpPr>
            <a:spLocks noChangeAspect="1"/>
          </p:cNvSpPr>
          <p:nvPr/>
        </p:nvSpPr>
        <p:spPr bwMode="auto">
          <a:xfrm>
            <a:off x="10609587" y="4897141"/>
            <a:ext cx="623828" cy="623828"/>
          </a:xfrm>
          <a:prstGeom prst="ellipse">
            <a:avLst/>
          </a:prstGeom>
          <a:noFill/>
          <a:ln>
            <a:noFill/>
            <a:headEnd/>
            <a:tailEnd/>
          </a:ln>
          <a:effectLst/>
        </p:spPr>
        <p:style>
          <a:lnRef idx="1">
            <a:schemeClr val="accent2"/>
          </a:lnRef>
          <a:fillRef idx="3">
            <a:schemeClr val="accent2"/>
          </a:fillRef>
          <a:effectRef idx="2">
            <a:schemeClr val="accent2"/>
          </a:effectRef>
          <a:fontRef idx="minor">
            <a:schemeClr val="lt1"/>
          </a:fontRef>
        </p:style>
        <p:txBody>
          <a:bodyPr wrap="none" rtlCol="0" anchor="ctr"/>
          <a:lstStyle/>
          <a:p>
            <a:pPr algn="ctr" eaLnBrk="0" fontAlgn="base" hangingPunct="0">
              <a:spcBef>
                <a:spcPct val="0"/>
              </a:spcBef>
              <a:spcAft>
                <a:spcPct val="0"/>
              </a:spcAft>
            </a:pPr>
            <a:r>
              <a:rPr lang="en-GB" sz="2100" dirty="0">
                <a:solidFill>
                  <a:schemeClr val="tx1"/>
                </a:solidFill>
                <a:latin typeface="Arial" pitchFamily="34" charset="0"/>
                <a:cs typeface="Arial" pitchFamily="34" charset="0"/>
              </a:rPr>
              <a:t>47</a:t>
            </a:r>
            <a:r>
              <a:rPr lang="en-GB" sz="2100" b="1" dirty="0">
                <a:solidFill>
                  <a:schemeClr val="tx1"/>
                </a:solidFill>
                <a:latin typeface="Arial" pitchFamily="34" charset="0"/>
                <a:cs typeface="Arial" pitchFamily="34" charset="0"/>
              </a:rPr>
              <a:t>%</a:t>
            </a:r>
          </a:p>
        </p:txBody>
      </p:sp>
      <p:sp>
        <p:nvSpPr>
          <p:cNvPr id="19" name="Oval 18"/>
          <p:cNvSpPr>
            <a:spLocks noChangeAspect="1"/>
          </p:cNvSpPr>
          <p:nvPr/>
        </p:nvSpPr>
        <p:spPr bwMode="auto">
          <a:xfrm>
            <a:off x="5849697" y="2665627"/>
            <a:ext cx="161427" cy="161426"/>
          </a:xfrm>
          <a:prstGeom prst="ellipse">
            <a:avLst/>
          </a:prstGeom>
          <a:solidFill>
            <a:srgbClr val="14708F"/>
          </a:solidFill>
          <a:ln>
            <a:noFill/>
            <a:headEnd/>
            <a:tailEnd/>
          </a:ln>
          <a:effectLst/>
        </p:spPr>
        <p:style>
          <a:lnRef idx="1">
            <a:schemeClr val="accent2"/>
          </a:lnRef>
          <a:fillRef idx="3">
            <a:schemeClr val="accent2"/>
          </a:fillRef>
          <a:effectRef idx="2">
            <a:schemeClr val="accent2"/>
          </a:effectRef>
          <a:fontRef idx="minor">
            <a:schemeClr val="lt1"/>
          </a:fontRef>
        </p:style>
        <p:txBody>
          <a:bodyPr wrap="none" rtlCol="0" anchor="ctr"/>
          <a:lstStyle/>
          <a:p>
            <a:pPr algn="ctr" eaLnBrk="0" fontAlgn="base" hangingPunct="0">
              <a:spcBef>
                <a:spcPct val="0"/>
              </a:spcBef>
              <a:spcAft>
                <a:spcPct val="0"/>
              </a:spcAft>
            </a:pPr>
            <a:endParaRPr lang="en-GB" sz="1500" b="1" dirty="0">
              <a:solidFill>
                <a:srgbClr val="FFFFFF"/>
              </a:solidFill>
              <a:latin typeface="Arial" pitchFamily="34" charset="0"/>
              <a:cs typeface="Arial" pitchFamily="34" charset="0"/>
            </a:endParaRPr>
          </a:p>
        </p:txBody>
      </p:sp>
      <p:sp>
        <p:nvSpPr>
          <p:cNvPr id="20" name="Oval 19"/>
          <p:cNvSpPr>
            <a:spLocks noChangeAspect="1"/>
          </p:cNvSpPr>
          <p:nvPr/>
        </p:nvSpPr>
        <p:spPr bwMode="auto">
          <a:xfrm>
            <a:off x="5439687" y="3584777"/>
            <a:ext cx="161427" cy="161426"/>
          </a:xfrm>
          <a:prstGeom prst="ellipse">
            <a:avLst/>
          </a:prstGeom>
          <a:solidFill>
            <a:srgbClr val="14708F"/>
          </a:solidFill>
          <a:ln>
            <a:noFill/>
            <a:headEnd/>
            <a:tailEnd/>
          </a:ln>
          <a:effectLst/>
        </p:spPr>
        <p:style>
          <a:lnRef idx="1">
            <a:schemeClr val="accent2"/>
          </a:lnRef>
          <a:fillRef idx="3">
            <a:schemeClr val="accent2"/>
          </a:fillRef>
          <a:effectRef idx="2">
            <a:schemeClr val="accent2"/>
          </a:effectRef>
          <a:fontRef idx="minor">
            <a:schemeClr val="lt1"/>
          </a:fontRef>
        </p:style>
        <p:txBody>
          <a:bodyPr wrap="none" rtlCol="0" anchor="ctr"/>
          <a:lstStyle/>
          <a:p>
            <a:pPr algn="ctr" eaLnBrk="0" fontAlgn="base" hangingPunct="0">
              <a:spcBef>
                <a:spcPct val="0"/>
              </a:spcBef>
              <a:spcAft>
                <a:spcPct val="0"/>
              </a:spcAft>
            </a:pPr>
            <a:endParaRPr lang="en-GB" sz="1500" b="1" dirty="0">
              <a:solidFill>
                <a:srgbClr val="FFFFFF"/>
              </a:solidFill>
              <a:latin typeface="Arial" pitchFamily="34" charset="0"/>
              <a:cs typeface="Arial" pitchFamily="34" charset="0"/>
            </a:endParaRPr>
          </a:p>
        </p:txBody>
      </p:sp>
      <p:sp>
        <p:nvSpPr>
          <p:cNvPr id="21" name="Oval 20"/>
          <p:cNvSpPr>
            <a:spLocks noChangeAspect="1"/>
          </p:cNvSpPr>
          <p:nvPr/>
        </p:nvSpPr>
        <p:spPr bwMode="auto">
          <a:xfrm>
            <a:off x="5014897" y="4508476"/>
            <a:ext cx="161427" cy="161426"/>
          </a:xfrm>
          <a:prstGeom prst="ellipse">
            <a:avLst/>
          </a:prstGeom>
          <a:solidFill>
            <a:srgbClr val="14708F"/>
          </a:solidFill>
          <a:ln>
            <a:noFill/>
            <a:headEnd/>
            <a:tailEnd/>
          </a:ln>
          <a:effectLst/>
        </p:spPr>
        <p:style>
          <a:lnRef idx="1">
            <a:schemeClr val="accent2"/>
          </a:lnRef>
          <a:fillRef idx="3">
            <a:schemeClr val="accent2"/>
          </a:fillRef>
          <a:effectRef idx="2">
            <a:schemeClr val="accent2"/>
          </a:effectRef>
          <a:fontRef idx="minor">
            <a:schemeClr val="lt1"/>
          </a:fontRef>
        </p:style>
        <p:txBody>
          <a:bodyPr wrap="none" rtlCol="0" anchor="ctr"/>
          <a:lstStyle/>
          <a:p>
            <a:pPr algn="ctr" eaLnBrk="0" fontAlgn="base" hangingPunct="0">
              <a:spcBef>
                <a:spcPct val="0"/>
              </a:spcBef>
              <a:spcAft>
                <a:spcPct val="0"/>
              </a:spcAft>
            </a:pPr>
            <a:endParaRPr lang="en-GB" sz="1500" b="1" dirty="0">
              <a:solidFill>
                <a:srgbClr val="FFFFFF"/>
              </a:solidFill>
              <a:latin typeface="Arial" pitchFamily="34" charset="0"/>
              <a:cs typeface="Arial" pitchFamily="34" charset="0"/>
            </a:endParaRPr>
          </a:p>
        </p:txBody>
      </p:sp>
      <p:sp>
        <p:nvSpPr>
          <p:cNvPr id="22" name="Oval 21"/>
          <p:cNvSpPr>
            <a:spLocks noChangeAspect="1"/>
          </p:cNvSpPr>
          <p:nvPr/>
        </p:nvSpPr>
        <p:spPr bwMode="auto">
          <a:xfrm>
            <a:off x="3292745" y="5650615"/>
            <a:ext cx="161427" cy="161426"/>
          </a:xfrm>
          <a:prstGeom prst="ellipse">
            <a:avLst/>
          </a:prstGeom>
          <a:solidFill>
            <a:srgbClr val="14708F"/>
          </a:solidFill>
          <a:ln>
            <a:noFill/>
            <a:headEnd/>
            <a:tailEnd/>
          </a:ln>
          <a:effectLst/>
        </p:spPr>
        <p:style>
          <a:lnRef idx="1">
            <a:schemeClr val="accent2"/>
          </a:lnRef>
          <a:fillRef idx="3">
            <a:schemeClr val="accent2"/>
          </a:fillRef>
          <a:effectRef idx="2">
            <a:schemeClr val="accent2"/>
          </a:effectRef>
          <a:fontRef idx="minor">
            <a:schemeClr val="lt1"/>
          </a:fontRef>
        </p:style>
        <p:txBody>
          <a:bodyPr wrap="none" rtlCol="0" anchor="ctr"/>
          <a:lstStyle/>
          <a:p>
            <a:pPr algn="ctr" eaLnBrk="0" fontAlgn="base" hangingPunct="0">
              <a:spcBef>
                <a:spcPct val="0"/>
              </a:spcBef>
              <a:spcAft>
                <a:spcPct val="0"/>
              </a:spcAft>
            </a:pPr>
            <a:endParaRPr lang="en-GB" sz="1500" b="1" dirty="0">
              <a:solidFill>
                <a:srgbClr val="FFFFFF"/>
              </a:solidFill>
              <a:latin typeface="Arial" pitchFamily="34" charset="0"/>
              <a:cs typeface="Arial" pitchFamily="34" charset="0"/>
            </a:endParaRPr>
          </a:p>
        </p:txBody>
      </p:sp>
      <p:sp>
        <p:nvSpPr>
          <p:cNvPr id="23" name="Text Box 28"/>
          <p:cNvSpPr txBox="1">
            <a:spLocks noChangeArrowheads="1"/>
          </p:cNvSpPr>
          <p:nvPr/>
        </p:nvSpPr>
        <p:spPr bwMode="auto">
          <a:xfrm>
            <a:off x="6819469" y="5889526"/>
            <a:ext cx="787395" cy="338554"/>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600" b="1" dirty="0">
                <a:solidFill>
                  <a:schemeClr val="accent2"/>
                </a:solidFill>
                <a:latin typeface="Arial" pitchFamily="34" charset="0"/>
                <a:cs typeface="Arial" pitchFamily="34" charset="0"/>
              </a:rPr>
              <a:t>Focus</a:t>
            </a:r>
          </a:p>
        </p:txBody>
      </p:sp>
      <p:sp>
        <p:nvSpPr>
          <p:cNvPr id="24" name="Oval 23"/>
          <p:cNvSpPr>
            <a:spLocks noChangeAspect="1"/>
          </p:cNvSpPr>
          <p:nvPr/>
        </p:nvSpPr>
        <p:spPr bwMode="auto">
          <a:xfrm>
            <a:off x="7266331" y="1367648"/>
            <a:ext cx="161427" cy="161426"/>
          </a:xfrm>
          <a:prstGeom prst="ellipse">
            <a:avLst/>
          </a:prstGeom>
          <a:solidFill>
            <a:srgbClr val="14708F"/>
          </a:solidFill>
          <a:ln>
            <a:noFill/>
            <a:headEnd/>
            <a:tailEnd/>
          </a:ln>
          <a:effectLst/>
        </p:spPr>
        <p:style>
          <a:lnRef idx="1">
            <a:schemeClr val="accent2"/>
          </a:lnRef>
          <a:fillRef idx="3">
            <a:schemeClr val="accent2"/>
          </a:fillRef>
          <a:effectRef idx="2">
            <a:schemeClr val="accent2"/>
          </a:effectRef>
          <a:fontRef idx="minor">
            <a:schemeClr val="lt1"/>
          </a:fontRef>
        </p:style>
        <p:txBody>
          <a:bodyPr wrap="none" rtlCol="0" anchor="ctr"/>
          <a:lstStyle/>
          <a:p>
            <a:pPr algn="ctr" eaLnBrk="0" fontAlgn="base" hangingPunct="0">
              <a:spcBef>
                <a:spcPct val="0"/>
              </a:spcBef>
              <a:spcAft>
                <a:spcPct val="0"/>
              </a:spcAft>
            </a:pPr>
            <a:endParaRPr lang="en-GB" sz="1500" b="1" dirty="0">
              <a:solidFill>
                <a:srgbClr val="FFFFFF"/>
              </a:solidFill>
              <a:latin typeface="Arial" pitchFamily="34" charset="0"/>
              <a:cs typeface="Arial" pitchFamily="34" charset="0"/>
            </a:endParaRPr>
          </a:p>
        </p:txBody>
      </p:sp>
      <p:sp>
        <p:nvSpPr>
          <p:cNvPr id="26" name="TextBox 25"/>
          <p:cNvSpPr txBox="1"/>
          <p:nvPr/>
        </p:nvSpPr>
        <p:spPr>
          <a:xfrm>
            <a:off x="7820635" y="6344991"/>
            <a:ext cx="3933515" cy="219291"/>
          </a:xfrm>
          <a:prstGeom prst="rect">
            <a:avLst/>
          </a:prstGeom>
          <a:noFill/>
        </p:spPr>
        <p:txBody>
          <a:bodyPr wrap="square" rtlCol="0">
            <a:spAutoFit/>
          </a:bodyPr>
          <a:lstStyle/>
          <a:p>
            <a:pPr algn="r"/>
            <a:r>
              <a:rPr lang="en-US" sz="825" b="1" dirty="0">
                <a:solidFill>
                  <a:schemeClr val="accent1"/>
                </a:solidFill>
                <a:latin typeface="Arial"/>
              </a:rPr>
              <a:t>Indicates % of Shared Services / GBS organizations at that Stage</a:t>
            </a:r>
          </a:p>
        </p:txBody>
      </p:sp>
      <p:sp>
        <p:nvSpPr>
          <p:cNvPr id="27" name="TextBox 26"/>
          <p:cNvSpPr txBox="1"/>
          <p:nvPr/>
        </p:nvSpPr>
        <p:spPr>
          <a:xfrm>
            <a:off x="9868246" y="1336630"/>
            <a:ext cx="1917701" cy="307777"/>
          </a:xfrm>
          <a:prstGeom prst="rect">
            <a:avLst/>
          </a:prstGeom>
          <a:noFill/>
        </p:spPr>
        <p:txBody>
          <a:bodyPr wrap="square" rtlCol="0">
            <a:spAutoFit/>
          </a:bodyPr>
          <a:lstStyle/>
          <a:p>
            <a:r>
              <a:rPr lang="en-US" b="1" u="sng" dirty="0">
                <a:latin typeface="Arial" pitchFamily="34" charset="0"/>
                <a:cs typeface="Arial" pitchFamily="34" charset="0"/>
              </a:rPr>
              <a:t>Today</a:t>
            </a:r>
            <a:r>
              <a:rPr lang="en-US" b="1" dirty="0">
                <a:latin typeface="Arial" pitchFamily="34" charset="0"/>
                <a:cs typeface="Arial" pitchFamily="34" charset="0"/>
              </a:rPr>
              <a:t>      </a:t>
            </a:r>
            <a:endParaRPr lang="en-US" b="1" u="sng" dirty="0">
              <a:latin typeface="Arial" pitchFamily="34" charset="0"/>
              <a:cs typeface="Arial" pitchFamily="34" charset="0"/>
            </a:endParaRPr>
          </a:p>
        </p:txBody>
      </p:sp>
      <p:pic>
        <p:nvPicPr>
          <p:cNvPr id="33" name="Picture 2" descr="Dow Chemical Company logo"/>
          <p:cNvPicPr>
            <a:picLocks noChangeAspect="1" noChangeArrowheads="1"/>
          </p:cNvPicPr>
          <p:nvPr/>
        </p:nvPicPr>
        <p:blipFill>
          <a:blip r:embed="rId4" cstate="print"/>
          <a:srcRect/>
          <a:stretch>
            <a:fillRect/>
          </a:stretch>
        </p:blipFill>
        <p:spPr bwMode="auto">
          <a:xfrm>
            <a:off x="5997265" y="1924283"/>
            <a:ext cx="427882" cy="186215"/>
          </a:xfrm>
          <a:prstGeom prst="rect">
            <a:avLst/>
          </a:prstGeom>
          <a:noFill/>
        </p:spPr>
      </p:pic>
      <p:pic>
        <p:nvPicPr>
          <p:cNvPr id="34" name="Picture 4" descr="Procter and Gamble Logo.svg"/>
          <p:cNvPicPr>
            <a:picLocks noChangeAspect="1" noChangeArrowheads="1"/>
          </p:cNvPicPr>
          <p:nvPr/>
        </p:nvPicPr>
        <p:blipFill>
          <a:blip r:embed="rId5" cstate="print"/>
          <a:srcRect/>
          <a:stretch>
            <a:fillRect/>
          </a:stretch>
        </p:blipFill>
        <p:spPr bwMode="auto">
          <a:xfrm>
            <a:off x="6717687" y="1413739"/>
            <a:ext cx="338295" cy="146595"/>
          </a:xfrm>
          <a:prstGeom prst="rect">
            <a:avLst/>
          </a:prstGeom>
          <a:solidFill>
            <a:schemeClr val="bg1"/>
          </a:solidFill>
        </p:spPr>
      </p:pic>
      <p:pic>
        <p:nvPicPr>
          <p:cNvPr id="36" name="Picture 2" descr="Shell logo.sv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04378" y="3142452"/>
            <a:ext cx="192683" cy="17908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iemens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0202" y="3386987"/>
            <a:ext cx="586156" cy="93785"/>
          </a:xfrm>
          <a:prstGeom prst="rect">
            <a:avLst/>
          </a:prstGeom>
          <a:solidFill>
            <a:schemeClr val="bg1"/>
          </a:solidFill>
        </p:spPr>
      </p:pic>
      <p:pic>
        <p:nvPicPr>
          <p:cNvPr id="38" name="Picture 37"/>
          <p:cNvPicPr>
            <a:picLocks noChangeAspect="1"/>
          </p:cNvPicPr>
          <p:nvPr/>
        </p:nvPicPr>
        <p:blipFill rotWithShape="1">
          <a:blip r:embed="rId8"/>
          <a:srcRect l="8046" t="11860" r="8046" b="11860"/>
          <a:stretch/>
        </p:blipFill>
        <p:spPr>
          <a:xfrm>
            <a:off x="5063238" y="3926513"/>
            <a:ext cx="566615" cy="257552"/>
          </a:xfrm>
          <a:prstGeom prst="rect">
            <a:avLst/>
          </a:prstGeom>
        </p:spPr>
      </p:pic>
      <p:pic>
        <p:nvPicPr>
          <p:cNvPr id="39" name="Picture 2" descr="http://upload.wikimedia.org/wikipedia/commons/thumb/6/64/Cisco_logo.svg/1280px-Cisco_logo.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34081" y="2827586"/>
            <a:ext cx="420284" cy="236305"/>
          </a:xfrm>
          <a:prstGeom prst="rect">
            <a:avLst/>
          </a:prstGeom>
          <a:solidFill>
            <a:schemeClr val="bg1"/>
          </a:solidFill>
        </p:spPr>
      </p:pic>
      <p:pic>
        <p:nvPicPr>
          <p:cNvPr id="40" name="Picture 2" descr="http://logok.org/wp-content/uploads/2014/10/GSK-logo-2014.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3432" t="14687" r="23176" b="12923"/>
          <a:stretch/>
        </p:blipFill>
        <p:spPr bwMode="auto">
          <a:xfrm>
            <a:off x="5338734" y="3513133"/>
            <a:ext cx="341138" cy="346730"/>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5801164" y="2080146"/>
            <a:ext cx="543268" cy="489297"/>
            <a:chOff x="7609907" y="2298613"/>
            <a:chExt cx="721632" cy="721632"/>
          </a:xfrm>
        </p:grpSpPr>
        <p:sp>
          <p:nvSpPr>
            <p:cNvPr id="43" name="Rectangle 42"/>
            <p:cNvSpPr/>
            <p:nvPr/>
          </p:nvSpPr>
          <p:spPr bwMode="auto">
            <a:xfrm>
              <a:off x="7650312" y="2480113"/>
              <a:ext cx="596750" cy="368342"/>
            </a:xfrm>
            <a:prstGeom prst="rect">
              <a:avLst/>
            </a:prstGeom>
            <a:solidFill>
              <a:schemeClr val="bg1"/>
            </a:solidFill>
            <a:ln w="28575">
              <a:noFill/>
              <a:round/>
              <a:headEnd/>
              <a:tailEnd/>
            </a:ln>
            <a:effectLst/>
          </p:spPr>
          <p:txBody>
            <a:bodyPr wrap="none" rtlCol="0" anchor="ctr"/>
            <a:lstStyle/>
            <a:p>
              <a:pPr algn="ctr"/>
              <a:endParaRPr lang="de-DE" dirty="0">
                <a:latin typeface="+mn-lt"/>
              </a:endParaRPr>
            </a:p>
          </p:txBody>
        </p:sp>
        <p:pic>
          <p:nvPicPr>
            <p:cNvPr id="44" name="Picture 2" descr="https://www.seeklogo.net/wp-content/uploads/2011/05/vodafone-logo-vector1-400x40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09907" y="2298613"/>
              <a:ext cx="721632" cy="721632"/>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22 Título"/>
          <p:cNvSpPr txBox="1">
            <a:spLocks/>
          </p:cNvSpPr>
          <p:nvPr/>
        </p:nvSpPr>
        <p:spPr bwMode="gray">
          <a:xfrm>
            <a:off x="609599" y="232947"/>
            <a:ext cx="10853737" cy="782629"/>
          </a:xfrm>
          <a:prstGeom prst="rect">
            <a:avLst/>
          </a:prstGeom>
          <a:noFill/>
          <a:ln w="9525">
            <a:noFill/>
            <a:miter lim="800000"/>
            <a:headEnd/>
            <a:tailEnd/>
          </a:ln>
        </p:spPr>
        <p:txBody>
          <a:bodyPr vert="horz" wrap="square" lIns="72000" tIns="36000" rIns="72000" bIns="36000" numCol="1" anchor="ctr" anchorCtr="0" compatLnSpc="1">
            <a:prstTxWarp prst="textNoShape">
              <a:avLst/>
            </a:prstTxWarp>
            <a:noAutofit/>
          </a:bodyPr>
          <a:lstStyle>
            <a:lvl1pPr algn="l" rtl="0" eaLnBrk="1" fontAlgn="base" hangingPunct="1">
              <a:lnSpc>
                <a:spcPct val="90000"/>
              </a:lnSpc>
              <a:spcBef>
                <a:spcPct val="0"/>
              </a:spcBef>
              <a:spcAft>
                <a:spcPct val="0"/>
              </a:spcAft>
              <a:defRPr lang="en-US" sz="2400" b="1" smtClean="0">
                <a:solidFill>
                  <a:schemeClr val="accent1"/>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2400" b="1">
                <a:solidFill>
                  <a:srgbClr val="003366"/>
                </a:solidFill>
                <a:latin typeface="Arial Narrow" pitchFamily="34" charset="0"/>
              </a:defRPr>
            </a:lvl2pPr>
            <a:lvl3pPr algn="l" rtl="0" eaLnBrk="1" fontAlgn="base" hangingPunct="1">
              <a:lnSpc>
                <a:spcPct val="90000"/>
              </a:lnSpc>
              <a:spcBef>
                <a:spcPct val="0"/>
              </a:spcBef>
              <a:spcAft>
                <a:spcPct val="0"/>
              </a:spcAft>
              <a:defRPr sz="2400" b="1">
                <a:solidFill>
                  <a:srgbClr val="003366"/>
                </a:solidFill>
                <a:latin typeface="Arial Narrow" pitchFamily="34" charset="0"/>
              </a:defRPr>
            </a:lvl3pPr>
            <a:lvl4pPr algn="l" rtl="0" eaLnBrk="1" fontAlgn="base" hangingPunct="1">
              <a:lnSpc>
                <a:spcPct val="90000"/>
              </a:lnSpc>
              <a:spcBef>
                <a:spcPct val="0"/>
              </a:spcBef>
              <a:spcAft>
                <a:spcPct val="0"/>
              </a:spcAft>
              <a:defRPr sz="2400" b="1">
                <a:solidFill>
                  <a:srgbClr val="003366"/>
                </a:solidFill>
                <a:latin typeface="Arial Narrow" pitchFamily="34" charset="0"/>
              </a:defRPr>
            </a:lvl4pPr>
            <a:lvl5pPr algn="l" rtl="0" eaLnBrk="1" fontAlgn="base" hangingPunct="1">
              <a:lnSpc>
                <a:spcPct val="90000"/>
              </a:lnSpc>
              <a:spcBef>
                <a:spcPct val="0"/>
              </a:spcBef>
              <a:spcAft>
                <a:spcPct val="0"/>
              </a:spcAft>
              <a:defRPr sz="2400" b="1">
                <a:solidFill>
                  <a:srgbClr val="003366"/>
                </a:solidFill>
                <a:latin typeface="Arial Narrow" pitchFamily="34" charset="0"/>
              </a:defRPr>
            </a:lvl5pPr>
            <a:lvl6pPr marL="457200" algn="l" rtl="0" eaLnBrk="1" fontAlgn="base" hangingPunct="1">
              <a:lnSpc>
                <a:spcPct val="90000"/>
              </a:lnSpc>
              <a:spcBef>
                <a:spcPct val="0"/>
              </a:spcBef>
              <a:spcAft>
                <a:spcPct val="0"/>
              </a:spcAft>
              <a:defRPr sz="2400" b="1">
                <a:solidFill>
                  <a:srgbClr val="003366"/>
                </a:solidFill>
                <a:latin typeface="Arial Narrow" pitchFamily="34" charset="0"/>
              </a:defRPr>
            </a:lvl6pPr>
            <a:lvl7pPr marL="914400" algn="l" rtl="0" eaLnBrk="1" fontAlgn="base" hangingPunct="1">
              <a:lnSpc>
                <a:spcPct val="90000"/>
              </a:lnSpc>
              <a:spcBef>
                <a:spcPct val="0"/>
              </a:spcBef>
              <a:spcAft>
                <a:spcPct val="0"/>
              </a:spcAft>
              <a:defRPr sz="2400" b="1">
                <a:solidFill>
                  <a:srgbClr val="003366"/>
                </a:solidFill>
                <a:latin typeface="Arial Narrow" pitchFamily="34" charset="0"/>
              </a:defRPr>
            </a:lvl7pPr>
            <a:lvl8pPr marL="1371600" algn="l" rtl="0" eaLnBrk="1" fontAlgn="base" hangingPunct="1">
              <a:lnSpc>
                <a:spcPct val="90000"/>
              </a:lnSpc>
              <a:spcBef>
                <a:spcPct val="0"/>
              </a:spcBef>
              <a:spcAft>
                <a:spcPct val="0"/>
              </a:spcAft>
              <a:defRPr sz="2400" b="1">
                <a:solidFill>
                  <a:srgbClr val="003366"/>
                </a:solidFill>
                <a:latin typeface="Arial Narrow" pitchFamily="34" charset="0"/>
              </a:defRPr>
            </a:lvl8pPr>
            <a:lvl9pPr marL="1828800" algn="l" rtl="0" eaLnBrk="1" fontAlgn="base" hangingPunct="1">
              <a:lnSpc>
                <a:spcPct val="90000"/>
              </a:lnSpc>
              <a:spcBef>
                <a:spcPct val="0"/>
              </a:spcBef>
              <a:spcAft>
                <a:spcPct val="0"/>
              </a:spcAft>
              <a:defRPr sz="2400" b="1">
                <a:solidFill>
                  <a:srgbClr val="003366"/>
                </a:solidFill>
                <a:latin typeface="Arial Narrow" pitchFamily="34" charset="0"/>
              </a:defRPr>
            </a:lvl9pPr>
          </a:lstStyle>
          <a:p>
            <a:r>
              <a:rPr lang="en-US" dirty="0"/>
              <a:t>As GBS organizations mature, the need for talent that has GBS specific skills &amp; capabilities is crucial to achieve World class performance levels</a:t>
            </a:r>
            <a:endParaRPr lang="en-IN" dirty="0"/>
          </a:p>
        </p:txBody>
      </p:sp>
      <p:pic>
        <p:nvPicPr>
          <p:cNvPr id="46" name="Picture 45" descr="SmithNephew_larg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31172" y="2497653"/>
            <a:ext cx="1049191" cy="179083"/>
          </a:xfrm>
          <a:prstGeom prst="rect">
            <a:avLst/>
          </a:prstGeom>
          <a:noFill/>
          <a:extLst>
            <a:ext uri="{909E8E84-426E-40DD-AFC4-6F175D3DCCD1}">
              <a14:hiddenFill xmlns:a14="http://schemas.microsoft.com/office/drawing/2010/main">
                <a:solidFill>
                  <a:srgbClr val="FFFFFF"/>
                </a:solidFill>
              </a14:hiddenFill>
            </a:ext>
          </a:extLst>
        </p:spPr>
      </p:pic>
      <p:sp>
        <p:nvSpPr>
          <p:cNvPr id="41" name="Oval 15">
            <a:extLst>
              <a:ext uri="{FF2B5EF4-FFF2-40B4-BE49-F238E27FC236}">
                <a16:creationId xmlns:a16="http://schemas.microsoft.com/office/drawing/2014/main" id="{87838F64-8DB9-4F5C-922B-DACE47AE0F29}"/>
              </a:ext>
            </a:extLst>
          </p:cNvPr>
          <p:cNvSpPr>
            <a:spLocks noChangeAspect="1"/>
          </p:cNvSpPr>
          <p:nvPr/>
        </p:nvSpPr>
        <p:spPr bwMode="auto">
          <a:xfrm>
            <a:off x="8887814" y="1822744"/>
            <a:ext cx="387573" cy="387572"/>
          </a:xfrm>
          <a:prstGeom prst="ellipse">
            <a:avLst/>
          </a:prstGeom>
          <a:noFill/>
          <a:ln>
            <a:noFill/>
            <a:headEnd/>
            <a:tailEnd/>
          </a:ln>
          <a:effectLst/>
        </p:spPr>
        <p:style>
          <a:lnRef idx="1">
            <a:schemeClr val="accent2"/>
          </a:lnRef>
          <a:fillRef idx="3">
            <a:schemeClr val="accent2"/>
          </a:fillRef>
          <a:effectRef idx="2">
            <a:schemeClr val="accent2"/>
          </a:effectRef>
          <a:fontRef idx="minor">
            <a:schemeClr val="lt1"/>
          </a:fontRef>
        </p:style>
        <p:txBody>
          <a:bodyPr wrap="none" rtlCol="0" anchor="ctr"/>
          <a:lstStyle/>
          <a:p>
            <a:pPr algn="ctr" eaLnBrk="0" fontAlgn="base" hangingPunct="0">
              <a:spcBef>
                <a:spcPct val="0"/>
              </a:spcBef>
              <a:spcAft>
                <a:spcPct val="0"/>
              </a:spcAft>
            </a:pPr>
            <a:r>
              <a:rPr lang="en-GB" sz="2100" b="0" dirty="0">
                <a:solidFill>
                  <a:schemeClr val="tx1"/>
                </a:solidFill>
                <a:latin typeface="Arial" pitchFamily="34" charset="0"/>
                <a:cs typeface="Arial" pitchFamily="34" charset="0"/>
              </a:rPr>
              <a:t>8%</a:t>
            </a:r>
          </a:p>
        </p:txBody>
      </p:sp>
      <p:sp>
        <p:nvSpPr>
          <p:cNvPr id="47" name="Oval 16">
            <a:extLst>
              <a:ext uri="{FF2B5EF4-FFF2-40B4-BE49-F238E27FC236}">
                <a16:creationId xmlns:a16="http://schemas.microsoft.com/office/drawing/2014/main" id="{7F538DB7-B64B-4554-9065-7DF9BE00FA3F}"/>
              </a:ext>
            </a:extLst>
          </p:cNvPr>
          <p:cNvSpPr>
            <a:spLocks noChangeAspect="1"/>
          </p:cNvSpPr>
          <p:nvPr/>
        </p:nvSpPr>
        <p:spPr bwMode="auto">
          <a:xfrm>
            <a:off x="8827256" y="3452407"/>
            <a:ext cx="508689" cy="508689"/>
          </a:xfrm>
          <a:prstGeom prst="ellipse">
            <a:avLst/>
          </a:prstGeom>
          <a:noFill/>
          <a:ln>
            <a:noFill/>
            <a:headEnd/>
            <a:tailEnd/>
          </a:ln>
          <a:effectLst/>
        </p:spPr>
        <p:style>
          <a:lnRef idx="1">
            <a:schemeClr val="accent2"/>
          </a:lnRef>
          <a:fillRef idx="3">
            <a:schemeClr val="accent2"/>
          </a:fillRef>
          <a:effectRef idx="2">
            <a:schemeClr val="accent2"/>
          </a:effectRef>
          <a:fontRef idx="minor">
            <a:schemeClr val="lt1"/>
          </a:fontRef>
        </p:style>
        <p:txBody>
          <a:bodyPr wrap="none" rtlCol="0" anchor="ctr"/>
          <a:lstStyle/>
          <a:p>
            <a:pPr algn="ctr" eaLnBrk="0" fontAlgn="base" hangingPunct="0">
              <a:spcBef>
                <a:spcPct val="0"/>
              </a:spcBef>
              <a:spcAft>
                <a:spcPct val="0"/>
              </a:spcAft>
            </a:pPr>
            <a:r>
              <a:rPr lang="en-GB" sz="2100" b="0" dirty="0">
                <a:solidFill>
                  <a:schemeClr val="tx1"/>
                </a:solidFill>
                <a:latin typeface="Arial" pitchFamily="34" charset="0"/>
                <a:cs typeface="Arial" pitchFamily="34" charset="0"/>
              </a:rPr>
              <a:t>35%</a:t>
            </a:r>
          </a:p>
        </p:txBody>
      </p:sp>
      <p:sp>
        <p:nvSpPr>
          <p:cNvPr id="48" name="Oval 17">
            <a:extLst>
              <a:ext uri="{FF2B5EF4-FFF2-40B4-BE49-F238E27FC236}">
                <a16:creationId xmlns:a16="http://schemas.microsoft.com/office/drawing/2014/main" id="{F0F4E4C9-00F6-48A0-89FA-22FED50137BA}"/>
              </a:ext>
            </a:extLst>
          </p:cNvPr>
          <p:cNvSpPr>
            <a:spLocks noChangeAspect="1"/>
          </p:cNvSpPr>
          <p:nvPr/>
        </p:nvSpPr>
        <p:spPr bwMode="auto">
          <a:xfrm>
            <a:off x="8769686" y="4897141"/>
            <a:ext cx="623828" cy="623828"/>
          </a:xfrm>
          <a:prstGeom prst="ellipse">
            <a:avLst/>
          </a:prstGeom>
          <a:noFill/>
          <a:ln>
            <a:noFill/>
            <a:headEnd/>
            <a:tailEnd/>
          </a:ln>
          <a:effectLst/>
        </p:spPr>
        <p:style>
          <a:lnRef idx="1">
            <a:schemeClr val="accent2"/>
          </a:lnRef>
          <a:fillRef idx="3">
            <a:schemeClr val="accent2"/>
          </a:fillRef>
          <a:effectRef idx="2">
            <a:schemeClr val="accent2"/>
          </a:effectRef>
          <a:fontRef idx="minor">
            <a:schemeClr val="lt1"/>
          </a:fontRef>
        </p:style>
        <p:txBody>
          <a:bodyPr wrap="none" rtlCol="0" anchor="ctr"/>
          <a:lstStyle/>
          <a:p>
            <a:pPr algn="ctr" eaLnBrk="0" fontAlgn="base" hangingPunct="0">
              <a:spcBef>
                <a:spcPct val="0"/>
              </a:spcBef>
              <a:spcAft>
                <a:spcPct val="0"/>
              </a:spcAft>
            </a:pPr>
            <a:r>
              <a:rPr lang="en-GB" sz="2100" b="0" dirty="0">
                <a:solidFill>
                  <a:schemeClr val="tx1"/>
                </a:solidFill>
                <a:latin typeface="Arial" pitchFamily="34" charset="0"/>
                <a:cs typeface="Arial" pitchFamily="34" charset="0"/>
              </a:rPr>
              <a:t>57%</a:t>
            </a:r>
          </a:p>
        </p:txBody>
      </p:sp>
      <p:sp>
        <p:nvSpPr>
          <p:cNvPr id="50" name="TextBox 26">
            <a:extLst>
              <a:ext uri="{FF2B5EF4-FFF2-40B4-BE49-F238E27FC236}">
                <a16:creationId xmlns:a16="http://schemas.microsoft.com/office/drawing/2014/main" id="{E4D3EC66-84BF-421B-B550-50FF2C23E3FE}"/>
              </a:ext>
            </a:extLst>
          </p:cNvPr>
          <p:cNvSpPr txBox="1"/>
          <p:nvPr/>
        </p:nvSpPr>
        <p:spPr>
          <a:xfrm>
            <a:off x="8086918" y="1339130"/>
            <a:ext cx="1917701" cy="307777"/>
          </a:xfrm>
          <a:prstGeom prst="rect">
            <a:avLst/>
          </a:prstGeom>
          <a:noFill/>
        </p:spPr>
        <p:txBody>
          <a:bodyPr wrap="square" rtlCol="0">
            <a:spAutoFit/>
          </a:bodyPr>
          <a:lstStyle/>
          <a:p>
            <a:r>
              <a:rPr lang="en-US" b="1" dirty="0">
                <a:latin typeface="Arial" pitchFamily="34" charset="0"/>
                <a:cs typeface="Arial" pitchFamily="34" charset="0"/>
              </a:rPr>
              <a:t>2017      </a:t>
            </a:r>
          </a:p>
        </p:txBody>
      </p:sp>
    </p:spTree>
    <p:extLst>
      <p:ext uri="{BB962C8B-B14F-4D97-AF65-F5344CB8AC3E}">
        <p14:creationId xmlns:p14="http://schemas.microsoft.com/office/powerpoint/2010/main" val="417871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Causing a paradigm shift in how we organize work</a:t>
            </a:r>
          </a:p>
        </p:txBody>
      </p:sp>
      <p:sp>
        <p:nvSpPr>
          <p:cNvPr id="3" name="Oval 2"/>
          <p:cNvSpPr/>
          <p:nvPr/>
        </p:nvSpPr>
        <p:spPr bwMode="auto">
          <a:xfrm>
            <a:off x="2029419" y="1188720"/>
            <a:ext cx="416560" cy="416560"/>
          </a:xfrm>
          <a:prstGeom prst="ellipse">
            <a:avLst/>
          </a:prstGeom>
          <a:solidFill>
            <a:schemeClr val="accent4"/>
          </a:solidFill>
          <a:ln w="38100" cmpd="dbl">
            <a:solidFill>
              <a:schemeClr val="accent4"/>
            </a:solidFill>
            <a:round/>
            <a:headEnd/>
            <a:tailEnd/>
          </a:ln>
          <a:effectLst/>
        </p:spPr>
        <p:txBody>
          <a:bodyPr wrap="none" tIns="0" rtlCol="0" anchor="ctr"/>
          <a:lstStyle/>
          <a:p>
            <a:pPr algn="ctr"/>
            <a:r>
              <a:rPr lang="en-GB" sz="2400" dirty="0">
                <a:solidFill>
                  <a:schemeClr val="bg1"/>
                </a:solidFill>
                <a:latin typeface="Arial"/>
                <a:cs typeface="Arial"/>
              </a:rPr>
              <a:t>1</a:t>
            </a:r>
          </a:p>
        </p:txBody>
      </p:sp>
      <p:sp>
        <p:nvSpPr>
          <p:cNvPr id="46" name="Oval 45"/>
          <p:cNvSpPr/>
          <p:nvPr/>
        </p:nvSpPr>
        <p:spPr bwMode="auto">
          <a:xfrm>
            <a:off x="5892401" y="1188720"/>
            <a:ext cx="416560" cy="416560"/>
          </a:xfrm>
          <a:prstGeom prst="ellipse">
            <a:avLst/>
          </a:prstGeom>
          <a:solidFill>
            <a:schemeClr val="accent1"/>
          </a:solidFill>
          <a:ln w="38100" cmpd="dbl">
            <a:solidFill>
              <a:schemeClr val="accent1"/>
            </a:solidFill>
            <a:round/>
            <a:headEnd/>
            <a:tailEnd/>
          </a:ln>
          <a:effectLst/>
        </p:spPr>
        <p:txBody>
          <a:bodyPr wrap="none" tIns="0" rtlCol="0" anchor="ctr"/>
          <a:lstStyle/>
          <a:p>
            <a:pPr algn="ctr"/>
            <a:r>
              <a:rPr lang="en-GB" sz="2400" dirty="0">
                <a:solidFill>
                  <a:schemeClr val="bg1"/>
                </a:solidFill>
                <a:latin typeface="Arial"/>
                <a:cs typeface="Arial"/>
              </a:rPr>
              <a:t>2</a:t>
            </a:r>
          </a:p>
        </p:txBody>
      </p:sp>
      <p:sp>
        <p:nvSpPr>
          <p:cNvPr id="47" name="Oval 46"/>
          <p:cNvSpPr/>
          <p:nvPr/>
        </p:nvSpPr>
        <p:spPr bwMode="auto">
          <a:xfrm>
            <a:off x="9746020" y="1188720"/>
            <a:ext cx="416560" cy="416560"/>
          </a:xfrm>
          <a:prstGeom prst="ellipse">
            <a:avLst/>
          </a:prstGeom>
          <a:solidFill>
            <a:schemeClr val="accent2"/>
          </a:solidFill>
          <a:ln w="38100" cmpd="dbl">
            <a:solidFill>
              <a:schemeClr val="accent2"/>
            </a:solidFill>
            <a:round/>
            <a:headEnd/>
            <a:tailEnd/>
          </a:ln>
          <a:effectLst/>
        </p:spPr>
        <p:txBody>
          <a:bodyPr wrap="none" tIns="0" rtlCol="0" anchor="ctr"/>
          <a:lstStyle/>
          <a:p>
            <a:pPr algn="ctr"/>
            <a:r>
              <a:rPr lang="en-GB" sz="2400" dirty="0">
                <a:solidFill>
                  <a:schemeClr val="bg1"/>
                </a:solidFill>
                <a:latin typeface="Arial"/>
                <a:cs typeface="Arial"/>
              </a:rPr>
              <a:t>3</a:t>
            </a:r>
          </a:p>
        </p:txBody>
      </p:sp>
      <p:sp>
        <p:nvSpPr>
          <p:cNvPr id="19" name="Rechteck 15"/>
          <p:cNvSpPr/>
          <p:nvPr/>
        </p:nvSpPr>
        <p:spPr bwMode="gray">
          <a:xfrm>
            <a:off x="4267532" y="2057619"/>
            <a:ext cx="3666299" cy="3765393"/>
          </a:xfrm>
          <a:prstGeom prst="rect">
            <a:avLst/>
          </a:prstGeom>
          <a:solidFill>
            <a:sysClr val="window" lastClr="FFFFFF">
              <a:lumMod val="95000"/>
            </a:sysClr>
          </a:solidFill>
          <a:ln w="25400" cap="flat" cmpd="sng" algn="ctr">
            <a:noFill/>
            <a:prstDash val="solid"/>
          </a:ln>
          <a:effectLst/>
        </p:spPr>
        <p:txBody>
          <a:bodyPr lIns="144000" tIns="288000" rIns="36000" bIns="36000" rtlCol="0" anchor="t" anchorCtr="0"/>
          <a:lstStyle/>
          <a:p>
            <a:pPr marR="0" lvl="0" algn="l" defTabSz="914400" eaLnBrk="1" fontAlgn="auto" latinLnBrk="0" hangingPunct="1">
              <a:lnSpc>
                <a:spcPct val="90000"/>
              </a:lnSpc>
              <a:spcBef>
                <a:spcPts val="0"/>
              </a:spcBef>
              <a:spcAft>
                <a:spcPts val="1000"/>
              </a:spcAft>
              <a:buClrTx/>
              <a:buSzTx/>
              <a:tabLst/>
              <a:defRPr/>
            </a:pPr>
            <a:r>
              <a:rPr kumimoji="0" lang="en-US" sz="1600" b="0" i="0" u="none" strike="noStrike" kern="0" cap="none" spc="0" normalizeH="0" baseline="0" noProof="0" dirty="0">
                <a:ln>
                  <a:noFill/>
                </a:ln>
                <a:solidFill>
                  <a:schemeClr val="accent1"/>
                </a:solidFill>
                <a:effectLst/>
                <a:uLnTx/>
                <a:uFillTx/>
                <a:latin typeface="Arial"/>
                <a:ea typeface="+mn-ea"/>
                <a:cs typeface="+mn-cs"/>
              </a:rPr>
              <a:t>ORGANIZING PRINCIPLE:</a:t>
            </a:r>
          </a:p>
          <a:p>
            <a:pPr marR="0" lvl="0" algn="l" defTabSz="914400" eaLnBrk="1" fontAlgn="auto" latinLnBrk="0" hangingPunct="1">
              <a:lnSpc>
                <a:spcPct val="90000"/>
              </a:lnSpc>
              <a:spcBef>
                <a:spcPts val="0"/>
              </a:spcBef>
              <a:spcAft>
                <a:spcPts val="1000"/>
              </a:spcAft>
              <a:buClrTx/>
              <a:buSzTx/>
              <a:tabLst/>
              <a:defRPr/>
            </a:pPr>
            <a:r>
              <a:rPr lang="en-US" sz="1600" b="0" kern="0" dirty="0">
                <a:solidFill>
                  <a:schemeClr val="tx1">
                    <a:lumMod val="65000"/>
                    <a:lumOff val="35000"/>
                  </a:schemeClr>
                </a:solidFill>
                <a:latin typeface="Arial"/>
                <a:ea typeface="+mn-ea"/>
                <a:cs typeface="+mn-cs"/>
              </a:rPr>
              <a:t>D</a:t>
            </a:r>
            <a:r>
              <a:rPr kumimoji="0" lang="en-US" sz="1600" b="0" i="0" u="none" strike="noStrike" kern="0" cap="none" spc="0" normalizeH="0" baseline="0" noProof="0" dirty="0" err="1">
                <a:ln>
                  <a:noFill/>
                </a:ln>
                <a:solidFill>
                  <a:schemeClr val="tx1">
                    <a:lumMod val="65000"/>
                    <a:lumOff val="35000"/>
                  </a:schemeClr>
                </a:solidFill>
                <a:effectLst/>
                <a:uLnTx/>
                <a:uFillTx/>
                <a:latin typeface="Arial"/>
                <a:ea typeface="+mn-ea"/>
                <a:cs typeface="+mn-cs"/>
              </a:rPr>
              <a:t>ata</a:t>
            </a:r>
            <a:r>
              <a:rPr kumimoji="0" lang="en-US" sz="1600" b="0" i="0" u="none" strike="noStrike" kern="0" cap="none" spc="0" normalizeH="0" baseline="0" noProof="0" dirty="0">
                <a:ln>
                  <a:noFill/>
                </a:ln>
                <a:solidFill>
                  <a:schemeClr val="tx1">
                    <a:lumMod val="65000"/>
                    <a:lumOff val="35000"/>
                  </a:schemeClr>
                </a:solidFill>
                <a:effectLst/>
                <a:uLnTx/>
                <a:uFillTx/>
                <a:latin typeface="Arial"/>
                <a:ea typeface="+mn-ea"/>
                <a:cs typeface="+mn-cs"/>
              </a:rPr>
              <a:t> recording, manipulation and output</a:t>
            </a:r>
            <a:r>
              <a:rPr kumimoji="0" lang="en-US" sz="1600" b="0" i="0" u="none" strike="noStrike" kern="0" cap="none" spc="0" normalizeH="0" noProof="0" dirty="0">
                <a:ln>
                  <a:noFill/>
                </a:ln>
                <a:solidFill>
                  <a:schemeClr val="tx1">
                    <a:lumMod val="65000"/>
                    <a:lumOff val="35000"/>
                  </a:schemeClr>
                </a:solidFill>
                <a:effectLst/>
                <a:uLnTx/>
                <a:uFillTx/>
                <a:latin typeface="Arial"/>
                <a:ea typeface="+mn-ea"/>
                <a:cs typeface="+mn-cs"/>
              </a:rPr>
              <a:t> generation from enterprise resource information technology systems to create products &amp; services</a:t>
            </a:r>
            <a:endParaRPr kumimoji="0" lang="en-US" sz="1600" b="0" i="0" u="none" strike="noStrike" kern="0" cap="none" spc="0" normalizeH="0" baseline="0" noProof="0" dirty="0">
              <a:ln>
                <a:noFill/>
              </a:ln>
              <a:solidFill>
                <a:schemeClr val="tx1">
                  <a:lumMod val="65000"/>
                  <a:lumOff val="35000"/>
                </a:schemeClr>
              </a:solidFill>
              <a:effectLst/>
              <a:uLnTx/>
              <a:uFillTx/>
              <a:latin typeface="Arial"/>
              <a:ea typeface="+mn-ea"/>
              <a:cs typeface="+mn-cs"/>
            </a:endParaRPr>
          </a:p>
        </p:txBody>
      </p:sp>
      <p:sp>
        <p:nvSpPr>
          <p:cNvPr id="21" name="Rechteck 17"/>
          <p:cNvSpPr/>
          <p:nvPr/>
        </p:nvSpPr>
        <p:spPr bwMode="gray">
          <a:xfrm>
            <a:off x="404550" y="2051210"/>
            <a:ext cx="3666299" cy="3765393"/>
          </a:xfrm>
          <a:prstGeom prst="rect">
            <a:avLst/>
          </a:prstGeom>
          <a:solidFill>
            <a:sysClr val="window" lastClr="FFFFFF">
              <a:lumMod val="95000"/>
            </a:sysClr>
          </a:solidFill>
          <a:ln w="25400" cap="flat" cmpd="sng" algn="ctr">
            <a:noFill/>
            <a:prstDash val="solid"/>
          </a:ln>
          <a:effectLst/>
        </p:spPr>
        <p:txBody>
          <a:bodyPr lIns="144000" tIns="288000" rIns="36000" bIns="36000" rtlCol="0" anchor="t" anchorCtr="0"/>
          <a:lstStyle/>
          <a:p>
            <a:pPr marR="0" lvl="0" algn="l" defTabSz="914400" eaLnBrk="1" fontAlgn="auto" latinLnBrk="0" hangingPunct="1">
              <a:lnSpc>
                <a:spcPct val="90000"/>
              </a:lnSpc>
              <a:spcBef>
                <a:spcPts val="0"/>
              </a:spcBef>
              <a:spcAft>
                <a:spcPts val="1000"/>
              </a:spcAft>
              <a:buClrTx/>
              <a:buSzTx/>
              <a:tabLst/>
              <a:defRPr/>
            </a:pPr>
            <a:r>
              <a:rPr kumimoji="0" lang="en-US" sz="1600" b="0" i="0" u="none" strike="noStrike" kern="0" cap="none" spc="0" normalizeH="0" baseline="0" noProof="0" dirty="0">
                <a:ln>
                  <a:noFill/>
                </a:ln>
                <a:solidFill>
                  <a:schemeClr val="accent4"/>
                </a:solidFill>
                <a:effectLst/>
                <a:uLnTx/>
                <a:uFillTx/>
                <a:latin typeface="Arial"/>
                <a:ea typeface="+mn-ea"/>
                <a:cs typeface="+mn-cs"/>
              </a:rPr>
              <a:t>ORGANIZING PRINCIPLE: </a:t>
            </a:r>
          </a:p>
          <a:p>
            <a:pPr marR="0" lvl="0" algn="l" defTabSz="914400" eaLnBrk="1" fontAlgn="auto" latinLnBrk="0" hangingPunct="1">
              <a:lnSpc>
                <a:spcPct val="90000"/>
              </a:lnSpc>
              <a:spcBef>
                <a:spcPts val="0"/>
              </a:spcBef>
              <a:spcAft>
                <a:spcPts val="1000"/>
              </a:spcAft>
              <a:buClrTx/>
              <a:buSzTx/>
              <a:tabLst/>
              <a:defRPr/>
            </a:pPr>
            <a:r>
              <a:rPr kumimoji="0" lang="en-US" sz="1600" b="0" i="0" u="none" strike="noStrike" kern="0" cap="none" spc="0" normalizeH="0" baseline="0" noProof="0" dirty="0">
                <a:ln>
                  <a:noFill/>
                </a:ln>
                <a:solidFill>
                  <a:schemeClr val="tx1">
                    <a:lumMod val="65000"/>
                    <a:lumOff val="35000"/>
                  </a:schemeClr>
                </a:solidFill>
                <a:effectLst/>
                <a:uLnTx/>
                <a:uFillTx/>
                <a:latin typeface="Arial"/>
                <a:ea typeface="+mn-ea"/>
                <a:cs typeface="+mn-cs"/>
              </a:rPr>
              <a:t>Task specialization based on physical proximity</a:t>
            </a:r>
            <a:r>
              <a:rPr kumimoji="0" lang="en-US" sz="1600" b="0" i="0" u="none" strike="noStrike" kern="0" cap="none" spc="0" normalizeH="0" noProof="0" dirty="0">
                <a:ln>
                  <a:noFill/>
                </a:ln>
                <a:solidFill>
                  <a:schemeClr val="tx1">
                    <a:lumMod val="65000"/>
                    <a:lumOff val="35000"/>
                  </a:schemeClr>
                </a:solidFill>
                <a:effectLst/>
                <a:uLnTx/>
                <a:uFillTx/>
                <a:latin typeface="Arial"/>
                <a:ea typeface="+mn-ea"/>
                <a:cs typeface="+mn-cs"/>
              </a:rPr>
              <a:t> of people to </a:t>
            </a:r>
            <a:r>
              <a:rPr lang="en-US" sz="1600" b="0" kern="0" dirty="0">
                <a:solidFill>
                  <a:schemeClr val="tx1">
                    <a:lumMod val="65000"/>
                    <a:lumOff val="35000"/>
                  </a:schemeClr>
                </a:solidFill>
                <a:latin typeface="Arial"/>
              </a:rPr>
              <a:t>recording, manipulate and output data to create products &amp; services</a:t>
            </a:r>
            <a:endParaRPr kumimoji="0" lang="en-US" sz="1600" b="0" i="0" u="none" strike="noStrike" kern="0" cap="none" spc="0" normalizeH="0" baseline="0" noProof="0" dirty="0">
              <a:ln>
                <a:noFill/>
              </a:ln>
              <a:solidFill>
                <a:schemeClr val="tx1">
                  <a:lumMod val="65000"/>
                  <a:lumOff val="35000"/>
                </a:schemeClr>
              </a:solidFill>
              <a:effectLst/>
              <a:uLnTx/>
              <a:uFillTx/>
              <a:latin typeface="Arial"/>
              <a:ea typeface="+mn-ea"/>
              <a:cs typeface="+mn-cs"/>
            </a:endParaRPr>
          </a:p>
        </p:txBody>
      </p:sp>
      <p:sp>
        <p:nvSpPr>
          <p:cNvPr id="18" name="Rechteck 1"/>
          <p:cNvSpPr/>
          <p:nvPr/>
        </p:nvSpPr>
        <p:spPr bwMode="gray">
          <a:xfrm>
            <a:off x="8121151" y="2051207"/>
            <a:ext cx="3666299" cy="3765393"/>
          </a:xfrm>
          <a:prstGeom prst="rect">
            <a:avLst/>
          </a:prstGeom>
          <a:solidFill>
            <a:sysClr val="window" lastClr="FFFFFF">
              <a:lumMod val="95000"/>
            </a:sysClr>
          </a:solidFill>
          <a:ln w="25400" cap="flat" cmpd="sng" algn="ctr">
            <a:noFill/>
            <a:prstDash val="solid"/>
          </a:ln>
          <a:effectLst/>
        </p:spPr>
        <p:txBody>
          <a:bodyPr lIns="144000" tIns="288000" rIns="36000" bIns="36000" rtlCol="0" anchor="t" anchorCtr="0"/>
          <a:lstStyle/>
          <a:p>
            <a:pPr marR="0" lvl="0" algn="l" defTabSz="914400" eaLnBrk="1" fontAlgn="auto" latinLnBrk="0" hangingPunct="1">
              <a:lnSpc>
                <a:spcPct val="90000"/>
              </a:lnSpc>
              <a:spcBef>
                <a:spcPts val="0"/>
              </a:spcBef>
              <a:spcAft>
                <a:spcPts val="1000"/>
              </a:spcAft>
              <a:buClrTx/>
              <a:buSzTx/>
              <a:tabLst/>
              <a:defRPr/>
            </a:pPr>
            <a:r>
              <a:rPr kumimoji="0" lang="en-US" sz="1600" b="0" i="0" u="none" strike="noStrike" kern="0" cap="none" spc="0" normalizeH="0" baseline="0" noProof="0" dirty="0">
                <a:ln>
                  <a:noFill/>
                </a:ln>
                <a:solidFill>
                  <a:schemeClr val="accent2"/>
                </a:solidFill>
                <a:effectLst/>
                <a:uLnTx/>
                <a:uFillTx/>
                <a:latin typeface="Arial"/>
                <a:ea typeface="+mn-ea"/>
                <a:cs typeface="+mn-cs"/>
              </a:rPr>
              <a:t>ORGANIZING PRINCIPLE:</a:t>
            </a:r>
          </a:p>
          <a:p>
            <a:pPr marR="0" lvl="0" algn="l" defTabSz="914400" eaLnBrk="1" fontAlgn="auto" latinLnBrk="0" hangingPunct="1">
              <a:lnSpc>
                <a:spcPct val="90000"/>
              </a:lnSpc>
              <a:spcBef>
                <a:spcPts val="0"/>
              </a:spcBef>
              <a:spcAft>
                <a:spcPts val="1000"/>
              </a:spcAft>
              <a:buClrTx/>
              <a:buSzTx/>
              <a:tabLst/>
              <a:defRPr/>
            </a:pPr>
            <a:r>
              <a:rPr lang="en-US" sz="1600" b="0" kern="0" dirty="0">
                <a:solidFill>
                  <a:schemeClr val="tx1">
                    <a:lumMod val="65000"/>
                    <a:lumOff val="35000"/>
                  </a:schemeClr>
                </a:solidFill>
                <a:latin typeface="Arial"/>
                <a:ea typeface="+mn-ea"/>
                <a:cs typeface="+mn-cs"/>
              </a:rPr>
              <a:t>C</a:t>
            </a:r>
            <a:r>
              <a:rPr kumimoji="0" lang="en-US" sz="1600" b="0" i="0" u="none" strike="noStrike" kern="0" cap="none" spc="0" normalizeH="0" baseline="0" noProof="0" dirty="0" err="1">
                <a:ln>
                  <a:noFill/>
                </a:ln>
                <a:solidFill>
                  <a:schemeClr val="tx1">
                    <a:lumMod val="65000"/>
                    <a:lumOff val="35000"/>
                  </a:schemeClr>
                </a:solidFill>
                <a:effectLst/>
                <a:uLnTx/>
                <a:uFillTx/>
                <a:latin typeface="Arial"/>
                <a:ea typeface="+mn-ea"/>
                <a:cs typeface="+mn-cs"/>
              </a:rPr>
              <a:t>apture</a:t>
            </a:r>
            <a:r>
              <a:rPr kumimoji="0" lang="en-US" sz="1600" b="0" i="0" u="none" strike="noStrike" kern="0" cap="none" spc="0" normalizeH="0" baseline="0" noProof="0" dirty="0">
                <a:ln>
                  <a:noFill/>
                </a:ln>
                <a:solidFill>
                  <a:schemeClr val="tx1">
                    <a:lumMod val="65000"/>
                    <a:lumOff val="35000"/>
                  </a:schemeClr>
                </a:solidFill>
                <a:effectLst/>
                <a:uLnTx/>
                <a:uFillTx/>
                <a:latin typeface="Arial"/>
                <a:ea typeface="+mn-ea"/>
                <a:cs typeface="+mn-cs"/>
              </a:rPr>
              <a:t> </a:t>
            </a:r>
            <a:r>
              <a:rPr kumimoji="0" lang="en-US" sz="1600" b="0" i="0" u="none" strike="noStrike" kern="0" cap="none" spc="0" normalizeH="0" noProof="0" dirty="0">
                <a:ln>
                  <a:noFill/>
                </a:ln>
                <a:solidFill>
                  <a:schemeClr val="tx1">
                    <a:lumMod val="65000"/>
                    <a:lumOff val="35000"/>
                  </a:schemeClr>
                </a:solidFill>
                <a:effectLst/>
                <a:uLnTx/>
                <a:uFillTx/>
                <a:latin typeface="Arial"/>
                <a:ea typeface="+mn-ea"/>
                <a:cs typeface="+mn-cs"/>
              </a:rPr>
              <a:t>data digitally at source and transform to create products &amp; services maximizing use digital technology</a:t>
            </a:r>
            <a:endParaRPr kumimoji="0" lang="en-US" sz="1600" b="0" i="0" u="none" strike="noStrike" kern="0" cap="none" spc="0" normalizeH="0" baseline="0" noProof="0" dirty="0">
              <a:ln>
                <a:noFill/>
              </a:ln>
              <a:solidFill>
                <a:schemeClr val="tx1">
                  <a:lumMod val="65000"/>
                  <a:lumOff val="35000"/>
                </a:schemeClr>
              </a:solidFill>
              <a:effectLst/>
              <a:uLnTx/>
              <a:uFillTx/>
              <a:latin typeface="Arial"/>
              <a:ea typeface="+mn-ea"/>
              <a:cs typeface="+mn-cs"/>
            </a:endParaRPr>
          </a:p>
        </p:txBody>
      </p:sp>
      <p:sp>
        <p:nvSpPr>
          <p:cNvPr id="20" name="Content Placeholder 8"/>
          <p:cNvSpPr txBox="1">
            <a:spLocks/>
          </p:cNvSpPr>
          <p:nvPr/>
        </p:nvSpPr>
        <p:spPr bwMode="gray">
          <a:xfrm>
            <a:off x="404550" y="1521582"/>
            <a:ext cx="3666299" cy="529628"/>
          </a:xfrm>
          <a:prstGeom prst="rect">
            <a:avLst/>
          </a:prstGeom>
          <a:solidFill>
            <a:schemeClr val="accent4"/>
          </a:solidFill>
          <a:effectLst>
            <a:outerShdw blurRad="139700" dist="88900" dir="2700000" algn="tl" rotWithShape="0">
              <a:srgbClr val="000000">
                <a:alpha val="25000"/>
              </a:srgbClr>
            </a:outerShdw>
          </a:effectLst>
        </p:spPr>
        <p:txBody>
          <a:bodyPr vert="horz" lIns="36000" tIns="36000" rIns="36000" bIns="36000" rtlCol="0" anchor="ctr" anchorCtr="0">
            <a:noAutofit/>
          </a:bodyPr>
          <a:lstStyle>
            <a:lvl1pPr marL="270000" indent="-270000" algn="l" defTabSz="914400" rtl="0" eaLnBrk="1" latinLnBrk="0" hangingPunct="1">
              <a:lnSpc>
                <a:spcPct val="90000"/>
              </a:lnSpc>
              <a:spcBef>
                <a:spcPts val="0"/>
              </a:spcBef>
              <a:spcAft>
                <a:spcPts val="1000"/>
              </a:spcAft>
              <a:buFont typeface="Wingdings" panose="05000000000000000000" pitchFamily="2" charset="2"/>
              <a:buChar char="§"/>
              <a:defRPr sz="1800" kern="1200">
                <a:solidFill>
                  <a:schemeClr val="tx1"/>
                </a:solidFill>
                <a:latin typeface="+mn-lt"/>
                <a:ea typeface="+mn-ea"/>
                <a:cs typeface="+mn-cs"/>
              </a:defRPr>
            </a:lvl1pPr>
            <a:lvl2pPr marL="720000" indent="-270000" algn="l" defTabSz="914400"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2pPr>
            <a:lvl3pPr marL="1080000" indent="-270000" algn="l" defTabSz="914400" rtl="0" eaLnBrk="1" latinLnBrk="0" hangingPunct="1">
              <a:lnSpc>
                <a:spcPct val="90000"/>
              </a:lnSpc>
              <a:spcBef>
                <a:spcPts val="0"/>
              </a:spcBef>
              <a:spcAft>
                <a:spcPts val="1000"/>
              </a:spcAft>
              <a:buFont typeface="Calibri Light" panose="020F0302020204030204" pitchFamily="34" charset="0"/>
              <a:buChar char="–"/>
              <a:defRPr sz="1400" kern="1200">
                <a:solidFill>
                  <a:schemeClr val="tx1"/>
                </a:solidFill>
                <a:latin typeface="+mn-lt"/>
                <a:ea typeface="+mn-ea"/>
                <a:cs typeface="+mn-cs"/>
              </a:defRPr>
            </a:lvl3pPr>
            <a:lvl4pPr marL="1440000" indent="-270000" algn="l" defTabSz="914400" rtl="0" eaLnBrk="1" latinLnBrk="0" hangingPunct="1">
              <a:lnSpc>
                <a:spcPct val="90000"/>
              </a:lnSpc>
              <a:spcBef>
                <a:spcPts val="0"/>
              </a:spcBef>
              <a:spcAft>
                <a:spcPts val="1000"/>
              </a:spcAft>
              <a:buFont typeface="Calibri Light" panose="020F0302020204030204" pitchFamily="34" charset="0"/>
              <a:buChar char="–"/>
              <a:defRPr sz="1200" kern="1200">
                <a:solidFill>
                  <a:schemeClr val="tx1"/>
                </a:solidFill>
                <a:latin typeface="+mn-lt"/>
                <a:ea typeface="+mn-ea"/>
                <a:cs typeface="+mn-cs"/>
              </a:defRPr>
            </a:lvl4pPr>
            <a:lvl5pPr marL="1800000" indent="-270000" algn="l" defTabSz="914400" rtl="0" eaLnBrk="1" latinLnBrk="0" hangingPunct="1">
              <a:lnSpc>
                <a:spcPct val="90000"/>
              </a:lnSpc>
              <a:spcBef>
                <a:spcPts val="0"/>
              </a:spcBef>
              <a:spcAft>
                <a:spcPts val="1000"/>
              </a:spcAft>
              <a:buFont typeface="Calibri Light" panose="020F030202020403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1000"/>
              </a:spcAft>
              <a:buClrTx/>
              <a:buSzTx/>
              <a:buFont typeface="Wingdings" panose="05000000000000000000" pitchFamily="2" charset="2"/>
              <a:buNone/>
              <a:tabLst/>
              <a:defRPr/>
            </a:pPr>
            <a:r>
              <a:rPr kumimoji="0" lang="en-US" b="0" i="0" u="none" strike="noStrike" kern="1200" cap="none" spc="0" normalizeH="0" baseline="0" noProof="0" dirty="0">
                <a:ln>
                  <a:noFill/>
                </a:ln>
                <a:solidFill>
                  <a:prstClr val="white"/>
                </a:solidFill>
                <a:effectLst/>
                <a:uLnTx/>
                <a:uFillTx/>
                <a:latin typeface="Arial"/>
              </a:rPr>
              <a:t>FUNCTIONAL</a:t>
            </a:r>
            <a:r>
              <a:rPr kumimoji="0" lang="en-US" b="0" i="0" u="none" strike="noStrike" kern="1200" cap="none" spc="0" normalizeH="0" noProof="0" dirty="0">
                <a:ln>
                  <a:noFill/>
                </a:ln>
                <a:solidFill>
                  <a:prstClr val="white"/>
                </a:solidFill>
                <a:effectLst/>
                <a:uLnTx/>
                <a:uFillTx/>
                <a:latin typeface="Arial"/>
              </a:rPr>
              <a:t> ORIENTATION</a:t>
            </a:r>
            <a:endParaRPr kumimoji="0" lang="en-US" b="0" i="0" u="none" strike="noStrike" kern="1200" cap="none" spc="0" normalizeH="0" baseline="0" noProof="0" dirty="0">
              <a:ln>
                <a:noFill/>
              </a:ln>
              <a:solidFill>
                <a:prstClr val="white"/>
              </a:solidFill>
              <a:effectLst/>
              <a:uLnTx/>
              <a:uFillTx/>
              <a:latin typeface="Arial"/>
            </a:endParaRPr>
          </a:p>
        </p:txBody>
      </p:sp>
      <p:sp>
        <p:nvSpPr>
          <p:cNvPr id="22" name="Content Placeholder 8"/>
          <p:cNvSpPr txBox="1">
            <a:spLocks/>
          </p:cNvSpPr>
          <p:nvPr/>
        </p:nvSpPr>
        <p:spPr bwMode="gray">
          <a:xfrm>
            <a:off x="4267532" y="1521581"/>
            <a:ext cx="3666299" cy="536038"/>
          </a:xfrm>
          <a:prstGeom prst="rect">
            <a:avLst/>
          </a:prstGeom>
          <a:solidFill>
            <a:schemeClr val="accent1"/>
          </a:solidFill>
          <a:effectLst>
            <a:outerShdw blurRad="139700" dist="88900" dir="2700000" algn="tl" rotWithShape="0">
              <a:srgbClr val="000000">
                <a:alpha val="25000"/>
              </a:srgbClr>
            </a:outerShdw>
          </a:effectLst>
        </p:spPr>
        <p:txBody>
          <a:bodyPr vert="horz" lIns="36000" tIns="36000" rIns="36000" bIns="36000" rtlCol="0" anchor="ctr" anchorCtr="0">
            <a:noAutofit/>
          </a:bodyPr>
          <a:lstStyle>
            <a:lvl1pPr marL="270000" indent="-270000" algn="l" defTabSz="914400" rtl="0" eaLnBrk="1" latinLnBrk="0" hangingPunct="1">
              <a:lnSpc>
                <a:spcPct val="90000"/>
              </a:lnSpc>
              <a:spcBef>
                <a:spcPts val="0"/>
              </a:spcBef>
              <a:spcAft>
                <a:spcPts val="1000"/>
              </a:spcAft>
              <a:buFont typeface="Wingdings" panose="05000000000000000000" pitchFamily="2" charset="2"/>
              <a:buChar char="§"/>
              <a:defRPr sz="1800" kern="1200">
                <a:solidFill>
                  <a:schemeClr val="tx1"/>
                </a:solidFill>
                <a:latin typeface="+mn-lt"/>
                <a:ea typeface="+mn-ea"/>
                <a:cs typeface="+mn-cs"/>
              </a:defRPr>
            </a:lvl1pPr>
            <a:lvl2pPr marL="720000" indent="-270000" algn="l" defTabSz="914400"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2pPr>
            <a:lvl3pPr marL="1080000" indent="-270000" algn="l" defTabSz="914400" rtl="0" eaLnBrk="1" latinLnBrk="0" hangingPunct="1">
              <a:lnSpc>
                <a:spcPct val="90000"/>
              </a:lnSpc>
              <a:spcBef>
                <a:spcPts val="0"/>
              </a:spcBef>
              <a:spcAft>
                <a:spcPts val="1000"/>
              </a:spcAft>
              <a:buFont typeface="Calibri Light" panose="020F0302020204030204" pitchFamily="34" charset="0"/>
              <a:buChar char="–"/>
              <a:defRPr sz="1400" kern="1200">
                <a:solidFill>
                  <a:schemeClr val="tx1"/>
                </a:solidFill>
                <a:latin typeface="+mn-lt"/>
                <a:ea typeface="+mn-ea"/>
                <a:cs typeface="+mn-cs"/>
              </a:defRPr>
            </a:lvl3pPr>
            <a:lvl4pPr marL="1440000" indent="-270000" algn="l" defTabSz="914400" rtl="0" eaLnBrk="1" latinLnBrk="0" hangingPunct="1">
              <a:lnSpc>
                <a:spcPct val="90000"/>
              </a:lnSpc>
              <a:spcBef>
                <a:spcPts val="0"/>
              </a:spcBef>
              <a:spcAft>
                <a:spcPts val="1000"/>
              </a:spcAft>
              <a:buFont typeface="Calibri Light" panose="020F0302020204030204" pitchFamily="34" charset="0"/>
              <a:buChar char="–"/>
              <a:defRPr sz="1200" kern="1200">
                <a:solidFill>
                  <a:schemeClr val="tx1"/>
                </a:solidFill>
                <a:latin typeface="+mn-lt"/>
                <a:ea typeface="+mn-ea"/>
                <a:cs typeface="+mn-cs"/>
              </a:defRPr>
            </a:lvl4pPr>
            <a:lvl5pPr marL="1800000" indent="-270000" algn="l" defTabSz="914400" rtl="0" eaLnBrk="1" latinLnBrk="0" hangingPunct="1">
              <a:lnSpc>
                <a:spcPct val="90000"/>
              </a:lnSpc>
              <a:spcBef>
                <a:spcPts val="0"/>
              </a:spcBef>
              <a:spcAft>
                <a:spcPts val="1000"/>
              </a:spcAft>
              <a:buFont typeface="Calibri Light" panose="020F030202020403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1000"/>
              </a:spcAft>
              <a:buClrTx/>
              <a:buSzTx/>
              <a:buFont typeface="Wingdings" panose="05000000000000000000" pitchFamily="2" charset="2"/>
              <a:buNone/>
              <a:tabLst/>
              <a:defRPr/>
            </a:pPr>
            <a:r>
              <a:rPr kumimoji="0" lang="en-US" b="0" i="0" u="none" strike="noStrike" kern="1200" cap="none" spc="0" normalizeH="0" baseline="0" noProof="0" dirty="0">
                <a:ln>
                  <a:noFill/>
                </a:ln>
                <a:solidFill>
                  <a:prstClr val="white"/>
                </a:solidFill>
                <a:effectLst/>
                <a:uLnTx/>
                <a:uFillTx/>
                <a:latin typeface="Arial"/>
              </a:rPr>
              <a:t>PROCESS</a:t>
            </a:r>
            <a:r>
              <a:rPr kumimoji="0" lang="en-US" b="0" i="0" u="none" strike="noStrike" kern="1200" cap="none" spc="0" normalizeH="0" noProof="0" dirty="0">
                <a:ln>
                  <a:noFill/>
                </a:ln>
                <a:solidFill>
                  <a:prstClr val="white"/>
                </a:solidFill>
                <a:effectLst/>
                <a:uLnTx/>
                <a:uFillTx/>
                <a:latin typeface="Arial"/>
              </a:rPr>
              <a:t> ORIENTATION</a:t>
            </a:r>
            <a:endParaRPr kumimoji="0" lang="en-US" b="0" i="0" u="none" strike="noStrike" kern="1200" cap="none" spc="0" normalizeH="0" baseline="0" noProof="0" dirty="0">
              <a:ln>
                <a:noFill/>
              </a:ln>
              <a:solidFill>
                <a:prstClr val="white"/>
              </a:solidFill>
              <a:effectLst/>
              <a:uLnTx/>
              <a:uFillTx/>
              <a:latin typeface="Arial"/>
            </a:endParaRPr>
          </a:p>
        </p:txBody>
      </p:sp>
      <p:sp>
        <p:nvSpPr>
          <p:cNvPr id="23" name="Content Placeholder 8"/>
          <p:cNvSpPr txBox="1">
            <a:spLocks/>
          </p:cNvSpPr>
          <p:nvPr/>
        </p:nvSpPr>
        <p:spPr bwMode="gray">
          <a:xfrm>
            <a:off x="8121151" y="1521581"/>
            <a:ext cx="3666299" cy="536038"/>
          </a:xfrm>
          <a:prstGeom prst="rect">
            <a:avLst/>
          </a:prstGeom>
          <a:solidFill>
            <a:schemeClr val="accent2"/>
          </a:solidFill>
          <a:effectLst>
            <a:outerShdw blurRad="139700" dist="88900" dir="2700000" algn="tl" rotWithShape="0">
              <a:srgbClr val="000000">
                <a:alpha val="25000"/>
              </a:srgbClr>
            </a:outerShdw>
          </a:effectLst>
        </p:spPr>
        <p:txBody>
          <a:bodyPr vert="horz" lIns="36000" tIns="36000" rIns="36000" bIns="36000" rtlCol="0" anchor="ctr" anchorCtr="0">
            <a:noAutofit/>
          </a:bodyPr>
          <a:lstStyle>
            <a:lvl1pPr marL="270000" indent="-270000" algn="l" defTabSz="914400" rtl="0" eaLnBrk="1" latinLnBrk="0" hangingPunct="1">
              <a:lnSpc>
                <a:spcPct val="90000"/>
              </a:lnSpc>
              <a:spcBef>
                <a:spcPts val="0"/>
              </a:spcBef>
              <a:spcAft>
                <a:spcPts val="1000"/>
              </a:spcAft>
              <a:buFont typeface="Wingdings" panose="05000000000000000000" pitchFamily="2" charset="2"/>
              <a:buChar char="§"/>
              <a:defRPr sz="1800" kern="1200">
                <a:solidFill>
                  <a:schemeClr val="tx1"/>
                </a:solidFill>
                <a:latin typeface="+mn-lt"/>
                <a:ea typeface="+mn-ea"/>
                <a:cs typeface="+mn-cs"/>
              </a:defRPr>
            </a:lvl1pPr>
            <a:lvl2pPr marL="720000" indent="-270000" algn="l" defTabSz="914400"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2pPr>
            <a:lvl3pPr marL="1080000" indent="-270000" algn="l" defTabSz="914400" rtl="0" eaLnBrk="1" latinLnBrk="0" hangingPunct="1">
              <a:lnSpc>
                <a:spcPct val="90000"/>
              </a:lnSpc>
              <a:spcBef>
                <a:spcPts val="0"/>
              </a:spcBef>
              <a:spcAft>
                <a:spcPts val="1000"/>
              </a:spcAft>
              <a:buFont typeface="Calibri Light" panose="020F0302020204030204" pitchFamily="34" charset="0"/>
              <a:buChar char="–"/>
              <a:defRPr sz="1400" kern="1200">
                <a:solidFill>
                  <a:schemeClr val="tx1"/>
                </a:solidFill>
                <a:latin typeface="+mn-lt"/>
                <a:ea typeface="+mn-ea"/>
                <a:cs typeface="+mn-cs"/>
              </a:defRPr>
            </a:lvl3pPr>
            <a:lvl4pPr marL="1440000" indent="-270000" algn="l" defTabSz="914400" rtl="0" eaLnBrk="1" latinLnBrk="0" hangingPunct="1">
              <a:lnSpc>
                <a:spcPct val="90000"/>
              </a:lnSpc>
              <a:spcBef>
                <a:spcPts val="0"/>
              </a:spcBef>
              <a:spcAft>
                <a:spcPts val="1000"/>
              </a:spcAft>
              <a:buFont typeface="Calibri Light" panose="020F0302020204030204" pitchFamily="34" charset="0"/>
              <a:buChar char="–"/>
              <a:defRPr sz="1200" kern="1200">
                <a:solidFill>
                  <a:schemeClr val="tx1"/>
                </a:solidFill>
                <a:latin typeface="+mn-lt"/>
                <a:ea typeface="+mn-ea"/>
                <a:cs typeface="+mn-cs"/>
              </a:defRPr>
            </a:lvl4pPr>
            <a:lvl5pPr marL="1800000" indent="-270000" algn="l" defTabSz="914400" rtl="0" eaLnBrk="1" latinLnBrk="0" hangingPunct="1">
              <a:lnSpc>
                <a:spcPct val="90000"/>
              </a:lnSpc>
              <a:spcBef>
                <a:spcPts val="0"/>
              </a:spcBef>
              <a:spcAft>
                <a:spcPts val="1000"/>
              </a:spcAft>
              <a:buFont typeface="Calibri Light" panose="020F030202020403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1000"/>
              </a:spcAft>
              <a:buClrTx/>
              <a:buSzTx/>
              <a:buFont typeface="Wingdings" panose="05000000000000000000" pitchFamily="2" charset="2"/>
              <a:buNone/>
              <a:tabLst/>
              <a:defRPr/>
            </a:pPr>
            <a:r>
              <a:rPr kumimoji="0" lang="en-US" b="0" i="0" u="none" strike="noStrike" kern="1200" cap="none" spc="0" normalizeH="0" baseline="0" noProof="0" dirty="0">
                <a:ln>
                  <a:noFill/>
                </a:ln>
                <a:solidFill>
                  <a:prstClr val="white"/>
                </a:solidFill>
                <a:effectLst/>
                <a:uLnTx/>
                <a:uFillTx/>
                <a:latin typeface="Arial"/>
              </a:rPr>
              <a:t>CUSTOMER ORIENTATION</a:t>
            </a:r>
          </a:p>
        </p:txBody>
      </p:sp>
      <p:grpSp>
        <p:nvGrpSpPr>
          <p:cNvPr id="24" name="Gruppieren 2"/>
          <p:cNvGrpSpPr/>
          <p:nvPr/>
        </p:nvGrpSpPr>
        <p:grpSpPr bwMode="gray">
          <a:xfrm rot="16200000">
            <a:off x="3946630" y="1568771"/>
            <a:ext cx="439217" cy="440156"/>
            <a:chOff x="2111964" y="3318191"/>
            <a:chExt cx="405202" cy="395875"/>
          </a:xfrm>
          <a:effectLst>
            <a:outerShdw blurRad="139700" dist="88900" dir="2700000" algn="tl" rotWithShape="0">
              <a:srgbClr val="000000">
                <a:alpha val="25000"/>
              </a:srgbClr>
            </a:outerShdw>
          </a:effectLst>
        </p:grpSpPr>
        <p:sp>
          <p:nvSpPr>
            <p:cNvPr id="25" name="Ellipse 9"/>
            <p:cNvSpPr/>
            <p:nvPr/>
          </p:nvSpPr>
          <p:spPr bwMode="gray">
            <a:xfrm rot="5400000">
              <a:off x="2116627" y="3313528"/>
              <a:ext cx="395875" cy="405202"/>
            </a:xfrm>
            <a:prstGeom prst="ellipse">
              <a:avLst/>
            </a:prstGeom>
            <a:solidFill>
              <a:sysClr val="window" lastClr="FFFFFF"/>
            </a:solidFill>
            <a:ln w="22225">
              <a:solidFill>
                <a:sysClr val="window" lastClr="FFFFFF"/>
              </a:solidFill>
              <a:round/>
              <a:headEnd/>
              <a:tailE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26" name="Freeform 6"/>
            <p:cNvSpPr>
              <a:spLocks/>
            </p:cNvSpPr>
            <p:nvPr/>
          </p:nvSpPr>
          <p:spPr bwMode="gray">
            <a:xfrm rot="10800000">
              <a:off x="2208617" y="3392318"/>
              <a:ext cx="211895" cy="247619"/>
            </a:xfrm>
            <a:custGeom>
              <a:avLst/>
              <a:gdLst>
                <a:gd name="T0" fmla="*/ 171 w 175"/>
                <a:gd name="T1" fmla="*/ 78 h 209"/>
                <a:gd name="T2" fmla="*/ 87 w 175"/>
                <a:gd name="T3" fmla="*/ 0 h 209"/>
                <a:gd name="T4" fmla="*/ 87 w 175"/>
                <a:gd name="T5" fmla="*/ 0 h 209"/>
                <a:gd name="T6" fmla="*/ 3 w 175"/>
                <a:gd name="T7" fmla="*/ 78 h 209"/>
                <a:gd name="T8" fmla="*/ 7 w 175"/>
                <a:gd name="T9" fmla="*/ 95 h 209"/>
                <a:gd name="T10" fmla="*/ 8 w 175"/>
                <a:gd name="T11" fmla="*/ 95 h 209"/>
                <a:gd name="T12" fmla="*/ 24 w 175"/>
                <a:gd name="T13" fmla="*/ 100 h 209"/>
                <a:gd name="T14" fmla="*/ 72 w 175"/>
                <a:gd name="T15" fmla="*/ 52 h 209"/>
                <a:gd name="T16" fmla="*/ 72 w 175"/>
                <a:gd name="T17" fmla="*/ 194 h 209"/>
                <a:gd name="T18" fmla="*/ 87 w 175"/>
                <a:gd name="T19" fmla="*/ 209 h 209"/>
                <a:gd name="T20" fmla="*/ 87 w 175"/>
                <a:gd name="T21" fmla="*/ 209 h 209"/>
                <a:gd name="T22" fmla="*/ 102 w 175"/>
                <a:gd name="T23" fmla="*/ 194 h 209"/>
                <a:gd name="T24" fmla="*/ 102 w 175"/>
                <a:gd name="T25" fmla="*/ 52 h 209"/>
                <a:gd name="T26" fmla="*/ 150 w 175"/>
                <a:gd name="T27" fmla="*/ 100 h 209"/>
                <a:gd name="T28" fmla="*/ 166 w 175"/>
                <a:gd name="T29" fmla="*/ 95 h 209"/>
                <a:gd name="T30" fmla="*/ 167 w 175"/>
                <a:gd name="T31" fmla="*/ 95 h 209"/>
                <a:gd name="T32" fmla="*/ 171 w 175"/>
                <a:gd name="T33" fmla="*/ 7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209">
                  <a:moveTo>
                    <a:pt x="171" y="78"/>
                  </a:moveTo>
                  <a:cubicBezTo>
                    <a:pt x="171" y="78"/>
                    <a:pt x="93" y="0"/>
                    <a:pt x="87" y="0"/>
                  </a:cubicBezTo>
                  <a:cubicBezTo>
                    <a:pt x="87" y="0"/>
                    <a:pt x="87" y="0"/>
                    <a:pt x="87" y="0"/>
                  </a:cubicBezTo>
                  <a:cubicBezTo>
                    <a:pt x="81" y="0"/>
                    <a:pt x="3" y="78"/>
                    <a:pt x="3" y="78"/>
                  </a:cubicBezTo>
                  <a:cubicBezTo>
                    <a:pt x="0" y="82"/>
                    <a:pt x="2" y="89"/>
                    <a:pt x="7" y="95"/>
                  </a:cubicBezTo>
                  <a:cubicBezTo>
                    <a:pt x="8" y="95"/>
                    <a:pt x="8" y="95"/>
                    <a:pt x="8" y="95"/>
                  </a:cubicBezTo>
                  <a:cubicBezTo>
                    <a:pt x="14" y="101"/>
                    <a:pt x="21" y="103"/>
                    <a:pt x="24" y="100"/>
                  </a:cubicBezTo>
                  <a:cubicBezTo>
                    <a:pt x="72" y="52"/>
                    <a:pt x="72" y="52"/>
                    <a:pt x="72" y="52"/>
                  </a:cubicBezTo>
                  <a:cubicBezTo>
                    <a:pt x="72" y="194"/>
                    <a:pt x="72" y="194"/>
                    <a:pt x="72" y="194"/>
                  </a:cubicBezTo>
                  <a:cubicBezTo>
                    <a:pt x="72" y="202"/>
                    <a:pt x="79" y="209"/>
                    <a:pt x="87" y="209"/>
                  </a:cubicBezTo>
                  <a:cubicBezTo>
                    <a:pt x="87" y="209"/>
                    <a:pt x="87" y="209"/>
                    <a:pt x="87" y="209"/>
                  </a:cubicBezTo>
                  <a:cubicBezTo>
                    <a:pt x="96" y="209"/>
                    <a:pt x="102" y="202"/>
                    <a:pt x="102" y="194"/>
                  </a:cubicBezTo>
                  <a:cubicBezTo>
                    <a:pt x="102" y="52"/>
                    <a:pt x="102" y="52"/>
                    <a:pt x="102" y="52"/>
                  </a:cubicBezTo>
                  <a:cubicBezTo>
                    <a:pt x="150" y="100"/>
                    <a:pt x="150" y="100"/>
                    <a:pt x="150" y="100"/>
                  </a:cubicBezTo>
                  <a:cubicBezTo>
                    <a:pt x="153" y="103"/>
                    <a:pt x="161" y="101"/>
                    <a:pt x="166" y="95"/>
                  </a:cubicBezTo>
                  <a:cubicBezTo>
                    <a:pt x="167" y="95"/>
                    <a:pt x="167" y="95"/>
                    <a:pt x="167" y="95"/>
                  </a:cubicBezTo>
                  <a:cubicBezTo>
                    <a:pt x="173" y="89"/>
                    <a:pt x="175" y="82"/>
                    <a:pt x="171" y="78"/>
                  </a:cubicBezTo>
                  <a:close/>
                </a:path>
              </a:pathLst>
            </a:custGeom>
            <a:solidFill>
              <a:srgbClr val="2C3E50"/>
            </a:solidFill>
            <a:ln>
              <a:noFill/>
            </a:ln>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grpSp>
      <p:grpSp>
        <p:nvGrpSpPr>
          <p:cNvPr id="27" name="Gruppieren 12"/>
          <p:cNvGrpSpPr/>
          <p:nvPr/>
        </p:nvGrpSpPr>
        <p:grpSpPr bwMode="gray">
          <a:xfrm rot="16200000">
            <a:off x="7802388" y="1571112"/>
            <a:ext cx="439217" cy="440156"/>
            <a:chOff x="2111964" y="3318191"/>
            <a:chExt cx="405202" cy="395875"/>
          </a:xfrm>
          <a:effectLst>
            <a:outerShdw blurRad="139700" dist="88900" dir="2700000" algn="tl" rotWithShape="0">
              <a:srgbClr val="000000">
                <a:alpha val="25000"/>
              </a:srgbClr>
            </a:outerShdw>
          </a:effectLst>
        </p:grpSpPr>
        <p:sp>
          <p:nvSpPr>
            <p:cNvPr id="28" name="Ellipse 13"/>
            <p:cNvSpPr/>
            <p:nvPr/>
          </p:nvSpPr>
          <p:spPr bwMode="gray">
            <a:xfrm rot="5400000">
              <a:off x="2116627" y="3313528"/>
              <a:ext cx="395875" cy="405202"/>
            </a:xfrm>
            <a:prstGeom prst="ellipse">
              <a:avLst/>
            </a:prstGeom>
            <a:solidFill>
              <a:sysClr val="window" lastClr="FFFFFF"/>
            </a:solidFill>
            <a:ln w="22225">
              <a:solidFill>
                <a:sysClr val="window" lastClr="FFFFFF"/>
              </a:solidFill>
              <a:round/>
              <a:headEnd/>
              <a:tailE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29" name="Freeform 6"/>
            <p:cNvSpPr>
              <a:spLocks/>
            </p:cNvSpPr>
            <p:nvPr/>
          </p:nvSpPr>
          <p:spPr bwMode="gray">
            <a:xfrm rot="10800000">
              <a:off x="2208617" y="3392318"/>
              <a:ext cx="211895" cy="247619"/>
            </a:xfrm>
            <a:custGeom>
              <a:avLst/>
              <a:gdLst>
                <a:gd name="T0" fmla="*/ 171 w 175"/>
                <a:gd name="T1" fmla="*/ 78 h 209"/>
                <a:gd name="T2" fmla="*/ 87 w 175"/>
                <a:gd name="T3" fmla="*/ 0 h 209"/>
                <a:gd name="T4" fmla="*/ 87 w 175"/>
                <a:gd name="T5" fmla="*/ 0 h 209"/>
                <a:gd name="T6" fmla="*/ 3 w 175"/>
                <a:gd name="T7" fmla="*/ 78 h 209"/>
                <a:gd name="T8" fmla="*/ 7 w 175"/>
                <a:gd name="T9" fmla="*/ 95 h 209"/>
                <a:gd name="T10" fmla="*/ 8 w 175"/>
                <a:gd name="T11" fmla="*/ 95 h 209"/>
                <a:gd name="T12" fmla="*/ 24 w 175"/>
                <a:gd name="T13" fmla="*/ 100 h 209"/>
                <a:gd name="T14" fmla="*/ 72 w 175"/>
                <a:gd name="T15" fmla="*/ 52 h 209"/>
                <a:gd name="T16" fmla="*/ 72 w 175"/>
                <a:gd name="T17" fmla="*/ 194 h 209"/>
                <a:gd name="T18" fmla="*/ 87 w 175"/>
                <a:gd name="T19" fmla="*/ 209 h 209"/>
                <a:gd name="T20" fmla="*/ 87 w 175"/>
                <a:gd name="T21" fmla="*/ 209 h 209"/>
                <a:gd name="T22" fmla="*/ 102 w 175"/>
                <a:gd name="T23" fmla="*/ 194 h 209"/>
                <a:gd name="T24" fmla="*/ 102 w 175"/>
                <a:gd name="T25" fmla="*/ 52 h 209"/>
                <a:gd name="T26" fmla="*/ 150 w 175"/>
                <a:gd name="T27" fmla="*/ 100 h 209"/>
                <a:gd name="T28" fmla="*/ 166 w 175"/>
                <a:gd name="T29" fmla="*/ 95 h 209"/>
                <a:gd name="T30" fmla="*/ 167 w 175"/>
                <a:gd name="T31" fmla="*/ 95 h 209"/>
                <a:gd name="T32" fmla="*/ 171 w 175"/>
                <a:gd name="T33" fmla="*/ 7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209">
                  <a:moveTo>
                    <a:pt x="171" y="78"/>
                  </a:moveTo>
                  <a:cubicBezTo>
                    <a:pt x="171" y="78"/>
                    <a:pt x="93" y="0"/>
                    <a:pt x="87" y="0"/>
                  </a:cubicBezTo>
                  <a:cubicBezTo>
                    <a:pt x="87" y="0"/>
                    <a:pt x="87" y="0"/>
                    <a:pt x="87" y="0"/>
                  </a:cubicBezTo>
                  <a:cubicBezTo>
                    <a:pt x="81" y="0"/>
                    <a:pt x="3" y="78"/>
                    <a:pt x="3" y="78"/>
                  </a:cubicBezTo>
                  <a:cubicBezTo>
                    <a:pt x="0" y="82"/>
                    <a:pt x="2" y="89"/>
                    <a:pt x="7" y="95"/>
                  </a:cubicBezTo>
                  <a:cubicBezTo>
                    <a:pt x="8" y="95"/>
                    <a:pt x="8" y="95"/>
                    <a:pt x="8" y="95"/>
                  </a:cubicBezTo>
                  <a:cubicBezTo>
                    <a:pt x="14" y="101"/>
                    <a:pt x="21" y="103"/>
                    <a:pt x="24" y="100"/>
                  </a:cubicBezTo>
                  <a:cubicBezTo>
                    <a:pt x="72" y="52"/>
                    <a:pt x="72" y="52"/>
                    <a:pt x="72" y="52"/>
                  </a:cubicBezTo>
                  <a:cubicBezTo>
                    <a:pt x="72" y="194"/>
                    <a:pt x="72" y="194"/>
                    <a:pt x="72" y="194"/>
                  </a:cubicBezTo>
                  <a:cubicBezTo>
                    <a:pt x="72" y="202"/>
                    <a:pt x="79" y="209"/>
                    <a:pt x="87" y="209"/>
                  </a:cubicBezTo>
                  <a:cubicBezTo>
                    <a:pt x="87" y="209"/>
                    <a:pt x="87" y="209"/>
                    <a:pt x="87" y="209"/>
                  </a:cubicBezTo>
                  <a:cubicBezTo>
                    <a:pt x="96" y="209"/>
                    <a:pt x="102" y="202"/>
                    <a:pt x="102" y="194"/>
                  </a:cubicBezTo>
                  <a:cubicBezTo>
                    <a:pt x="102" y="52"/>
                    <a:pt x="102" y="52"/>
                    <a:pt x="102" y="52"/>
                  </a:cubicBezTo>
                  <a:cubicBezTo>
                    <a:pt x="150" y="100"/>
                    <a:pt x="150" y="100"/>
                    <a:pt x="150" y="100"/>
                  </a:cubicBezTo>
                  <a:cubicBezTo>
                    <a:pt x="153" y="103"/>
                    <a:pt x="161" y="101"/>
                    <a:pt x="166" y="95"/>
                  </a:cubicBezTo>
                  <a:cubicBezTo>
                    <a:pt x="167" y="95"/>
                    <a:pt x="167" y="95"/>
                    <a:pt x="167" y="95"/>
                  </a:cubicBezTo>
                  <a:cubicBezTo>
                    <a:pt x="173" y="89"/>
                    <a:pt x="175" y="82"/>
                    <a:pt x="171" y="78"/>
                  </a:cubicBezTo>
                  <a:close/>
                </a:path>
              </a:pathLst>
            </a:custGeom>
            <a:solidFill>
              <a:srgbClr val="2C3E50"/>
            </a:solidFill>
            <a:ln>
              <a:noFill/>
            </a:ln>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grpSp>
      <p:sp>
        <p:nvSpPr>
          <p:cNvPr id="32" name="Rectangle 31"/>
          <p:cNvSpPr/>
          <p:nvPr/>
        </p:nvSpPr>
        <p:spPr bwMode="auto">
          <a:xfrm>
            <a:off x="1698838" y="4004220"/>
            <a:ext cx="341070" cy="1030918"/>
          </a:xfrm>
          <a:prstGeom prst="rect">
            <a:avLst/>
          </a:prstGeom>
          <a:solidFill>
            <a:schemeClr val="accent4"/>
          </a:solidFill>
          <a:ln w="3175">
            <a:solidFill>
              <a:schemeClr val="bg1"/>
            </a:solidFill>
            <a:round/>
            <a:headEnd/>
            <a:tailEnd/>
          </a:ln>
          <a:effectLst/>
        </p:spPr>
        <p:txBody>
          <a:bodyPr wrap="none" rtlCol="0" anchor="ctr"/>
          <a:lstStyle/>
          <a:p>
            <a:pPr algn="ctr"/>
            <a:endParaRPr lang="en-US" dirty="0">
              <a:latin typeface="Arial"/>
            </a:endParaRPr>
          </a:p>
        </p:txBody>
      </p:sp>
      <p:sp>
        <p:nvSpPr>
          <p:cNvPr id="33" name="Rectangle 32"/>
          <p:cNvSpPr/>
          <p:nvPr/>
        </p:nvSpPr>
        <p:spPr bwMode="auto">
          <a:xfrm>
            <a:off x="2067164" y="4004220"/>
            <a:ext cx="341070" cy="1030918"/>
          </a:xfrm>
          <a:prstGeom prst="rect">
            <a:avLst/>
          </a:prstGeom>
          <a:solidFill>
            <a:schemeClr val="accent4"/>
          </a:solidFill>
          <a:ln w="3175">
            <a:solidFill>
              <a:schemeClr val="bg1"/>
            </a:solidFill>
            <a:round/>
            <a:headEnd/>
            <a:tailEnd/>
          </a:ln>
          <a:effectLst/>
        </p:spPr>
        <p:txBody>
          <a:bodyPr wrap="none" rtlCol="0" anchor="ctr"/>
          <a:lstStyle/>
          <a:p>
            <a:pPr algn="ctr"/>
            <a:endParaRPr lang="en-US" dirty="0">
              <a:latin typeface="Arial"/>
            </a:endParaRPr>
          </a:p>
        </p:txBody>
      </p:sp>
      <p:sp>
        <p:nvSpPr>
          <p:cNvPr id="34" name="Rectangle 33"/>
          <p:cNvSpPr/>
          <p:nvPr/>
        </p:nvSpPr>
        <p:spPr bwMode="auto">
          <a:xfrm>
            <a:off x="2444777" y="4004220"/>
            <a:ext cx="341070" cy="1030918"/>
          </a:xfrm>
          <a:prstGeom prst="rect">
            <a:avLst/>
          </a:prstGeom>
          <a:solidFill>
            <a:schemeClr val="accent4"/>
          </a:solidFill>
          <a:ln w="3175">
            <a:solidFill>
              <a:schemeClr val="bg1"/>
            </a:solidFill>
            <a:round/>
            <a:headEnd/>
            <a:tailEnd/>
          </a:ln>
          <a:effectLst/>
        </p:spPr>
        <p:txBody>
          <a:bodyPr wrap="none" rtlCol="0" anchor="ctr"/>
          <a:lstStyle/>
          <a:p>
            <a:pPr algn="ctr"/>
            <a:endParaRPr lang="en-US" dirty="0">
              <a:latin typeface="Arial"/>
            </a:endParaRPr>
          </a:p>
        </p:txBody>
      </p:sp>
      <p:grpSp>
        <p:nvGrpSpPr>
          <p:cNvPr id="8" name="Group 7">
            <a:extLst>
              <a:ext uri="{FF2B5EF4-FFF2-40B4-BE49-F238E27FC236}">
                <a16:creationId xmlns:a16="http://schemas.microsoft.com/office/drawing/2014/main" id="{7BC59FBA-0859-4382-8451-F3E5AEFF8A62}"/>
              </a:ext>
            </a:extLst>
          </p:cNvPr>
          <p:cNvGrpSpPr/>
          <p:nvPr/>
        </p:nvGrpSpPr>
        <p:grpSpPr>
          <a:xfrm>
            <a:off x="5395227" y="4052054"/>
            <a:ext cx="1410910" cy="871349"/>
            <a:chOff x="5417844" y="4052054"/>
            <a:chExt cx="1375491" cy="688437"/>
          </a:xfrm>
        </p:grpSpPr>
        <p:sp>
          <p:nvSpPr>
            <p:cNvPr id="50" name="Arrow: Pentagon 49"/>
            <p:cNvSpPr/>
            <p:nvPr/>
          </p:nvSpPr>
          <p:spPr bwMode="auto">
            <a:xfrm>
              <a:off x="5417844" y="4052054"/>
              <a:ext cx="1374901" cy="200979"/>
            </a:xfrm>
            <a:prstGeom prst="homePlate">
              <a:avLst/>
            </a:prstGeom>
            <a:solidFill>
              <a:schemeClr val="accent1"/>
            </a:solidFill>
            <a:ln w="28575">
              <a:solidFill>
                <a:schemeClr val="accent1"/>
              </a:solidFill>
              <a:round/>
              <a:headEnd/>
              <a:tailEnd/>
            </a:ln>
            <a:effectLst/>
          </p:spPr>
          <p:txBody>
            <a:bodyPr wrap="none" rtlCol="0" anchor="ctr"/>
            <a:lstStyle/>
            <a:p>
              <a:pPr algn="ctr"/>
              <a:endParaRPr lang="en-US" dirty="0">
                <a:latin typeface="Arial"/>
              </a:endParaRPr>
            </a:p>
          </p:txBody>
        </p:sp>
        <p:sp>
          <p:nvSpPr>
            <p:cNvPr id="51" name="Arrow: Pentagon 50"/>
            <p:cNvSpPr/>
            <p:nvPr/>
          </p:nvSpPr>
          <p:spPr bwMode="auto">
            <a:xfrm>
              <a:off x="5418434" y="4302314"/>
              <a:ext cx="1374901" cy="200979"/>
            </a:xfrm>
            <a:prstGeom prst="homePlate">
              <a:avLst/>
            </a:prstGeom>
            <a:solidFill>
              <a:schemeClr val="accent1"/>
            </a:solidFill>
            <a:ln w="28575">
              <a:solidFill>
                <a:schemeClr val="accent1"/>
              </a:solidFill>
              <a:round/>
              <a:headEnd/>
              <a:tailEnd/>
            </a:ln>
            <a:effectLst/>
          </p:spPr>
          <p:txBody>
            <a:bodyPr wrap="none" rtlCol="0" anchor="ctr"/>
            <a:lstStyle/>
            <a:p>
              <a:pPr algn="ctr"/>
              <a:endParaRPr lang="en-US" dirty="0">
                <a:latin typeface="Arial"/>
              </a:endParaRPr>
            </a:p>
          </p:txBody>
        </p:sp>
        <p:sp>
          <p:nvSpPr>
            <p:cNvPr id="52" name="Arrow: Pentagon 51"/>
            <p:cNvSpPr/>
            <p:nvPr/>
          </p:nvSpPr>
          <p:spPr bwMode="auto">
            <a:xfrm>
              <a:off x="5417844" y="4539512"/>
              <a:ext cx="1374901" cy="200979"/>
            </a:xfrm>
            <a:prstGeom prst="homePlate">
              <a:avLst/>
            </a:prstGeom>
            <a:solidFill>
              <a:schemeClr val="accent1"/>
            </a:solidFill>
            <a:ln w="28575">
              <a:solidFill>
                <a:schemeClr val="accent1"/>
              </a:solidFill>
              <a:round/>
              <a:headEnd/>
              <a:tailEnd/>
            </a:ln>
            <a:effectLst/>
          </p:spPr>
          <p:txBody>
            <a:bodyPr wrap="none" rtlCol="0" anchor="ctr"/>
            <a:lstStyle/>
            <a:p>
              <a:pPr algn="ctr"/>
              <a:endParaRPr lang="en-US" dirty="0">
                <a:latin typeface="Arial"/>
              </a:endParaRPr>
            </a:p>
          </p:txBody>
        </p:sp>
      </p:grpSp>
      <p:sp>
        <p:nvSpPr>
          <p:cNvPr id="62" name="Rectangle 61"/>
          <p:cNvSpPr/>
          <p:nvPr/>
        </p:nvSpPr>
        <p:spPr bwMode="auto">
          <a:xfrm>
            <a:off x="9628985" y="4065117"/>
            <a:ext cx="750357" cy="731520"/>
          </a:xfrm>
          <a:prstGeom prst="rect">
            <a:avLst/>
          </a:prstGeom>
          <a:solidFill>
            <a:schemeClr val="accent2"/>
          </a:solidFill>
          <a:ln w="28575">
            <a:solidFill>
              <a:schemeClr val="accent2"/>
            </a:solidFill>
            <a:round/>
            <a:headEnd/>
            <a:tailEnd/>
          </a:ln>
          <a:effectLst/>
        </p:spPr>
        <p:txBody>
          <a:bodyPr wrap="none" rtlCol="0" anchor="ctr"/>
          <a:lstStyle/>
          <a:p>
            <a:pPr algn="ctr"/>
            <a:endParaRPr lang="en-US" dirty="0">
              <a:latin typeface="Arial"/>
            </a:endParaRPr>
          </a:p>
        </p:txBody>
      </p:sp>
      <p:sp>
        <p:nvSpPr>
          <p:cNvPr id="4" name="Arc 3">
            <a:extLst>
              <a:ext uri="{FF2B5EF4-FFF2-40B4-BE49-F238E27FC236}">
                <a16:creationId xmlns:a16="http://schemas.microsoft.com/office/drawing/2014/main" id="{5EC739F1-A2DB-42C8-B55D-A4B32FDC533C}"/>
              </a:ext>
            </a:extLst>
          </p:cNvPr>
          <p:cNvSpPr/>
          <p:nvPr/>
        </p:nvSpPr>
        <p:spPr bwMode="auto">
          <a:xfrm>
            <a:off x="1475098" y="4191884"/>
            <a:ext cx="375178" cy="365760"/>
          </a:xfrm>
          <a:prstGeom prst="arc">
            <a:avLst/>
          </a:prstGeom>
          <a:noFill/>
          <a:ln w="28575"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9" name="Arc 48">
            <a:extLst>
              <a:ext uri="{FF2B5EF4-FFF2-40B4-BE49-F238E27FC236}">
                <a16:creationId xmlns:a16="http://schemas.microsoft.com/office/drawing/2014/main" id="{B2920031-3487-41A0-A525-793BA7F0D1DD}"/>
              </a:ext>
            </a:extLst>
          </p:cNvPr>
          <p:cNvSpPr/>
          <p:nvPr/>
        </p:nvSpPr>
        <p:spPr bwMode="auto">
          <a:xfrm rot="10800000">
            <a:off x="1845142" y="4191884"/>
            <a:ext cx="375178" cy="365760"/>
          </a:xfrm>
          <a:prstGeom prst="arc">
            <a:avLst/>
          </a:prstGeom>
          <a:noFill/>
          <a:ln w="28575"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4" name="Arc 53">
            <a:extLst>
              <a:ext uri="{FF2B5EF4-FFF2-40B4-BE49-F238E27FC236}">
                <a16:creationId xmlns:a16="http://schemas.microsoft.com/office/drawing/2014/main" id="{871B5AA2-B0DB-4012-AE38-7EC137D086DB}"/>
              </a:ext>
            </a:extLst>
          </p:cNvPr>
          <p:cNvSpPr/>
          <p:nvPr/>
        </p:nvSpPr>
        <p:spPr bwMode="auto">
          <a:xfrm>
            <a:off x="1843457" y="4557644"/>
            <a:ext cx="375178" cy="365760"/>
          </a:xfrm>
          <a:prstGeom prst="arc">
            <a:avLst/>
          </a:prstGeom>
          <a:noFill/>
          <a:ln w="28575"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5" name="Arc 54">
            <a:extLst>
              <a:ext uri="{FF2B5EF4-FFF2-40B4-BE49-F238E27FC236}">
                <a16:creationId xmlns:a16="http://schemas.microsoft.com/office/drawing/2014/main" id="{6F6ED525-92C4-4DAD-9982-893259267F2B}"/>
              </a:ext>
            </a:extLst>
          </p:cNvPr>
          <p:cNvSpPr/>
          <p:nvPr/>
        </p:nvSpPr>
        <p:spPr bwMode="auto">
          <a:xfrm rot="10800000">
            <a:off x="2218673" y="4557644"/>
            <a:ext cx="375178" cy="365760"/>
          </a:xfrm>
          <a:prstGeom prst="arc">
            <a:avLst/>
          </a:prstGeom>
          <a:noFill/>
          <a:ln w="28575"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6" name="Arc 55">
            <a:extLst>
              <a:ext uri="{FF2B5EF4-FFF2-40B4-BE49-F238E27FC236}">
                <a16:creationId xmlns:a16="http://schemas.microsoft.com/office/drawing/2014/main" id="{450BBD41-3C5D-474F-8D86-44E0E0C04CD9}"/>
              </a:ext>
            </a:extLst>
          </p:cNvPr>
          <p:cNvSpPr/>
          <p:nvPr/>
        </p:nvSpPr>
        <p:spPr bwMode="auto">
          <a:xfrm rot="5400000">
            <a:off x="2218632" y="4552934"/>
            <a:ext cx="365760" cy="375178"/>
          </a:xfrm>
          <a:prstGeom prst="arc">
            <a:avLst/>
          </a:prstGeom>
          <a:noFill/>
          <a:ln w="28575" cap="flat" cmpd="sng" algn="ctr">
            <a:solidFill>
              <a:schemeClr val="bg1"/>
            </a:solidFill>
            <a:prstDash val="solid"/>
            <a:round/>
            <a:headEnd type="none" w="med" len="med"/>
            <a:tailEnd type="none" w="med" len="med"/>
          </a:ln>
          <a:effectLst/>
        </p:spPr>
        <p:txBody>
          <a:bodyPr rtlCol="0" anchor="ctr"/>
          <a:lstStyle/>
          <a:p>
            <a:pPr algn="ctr"/>
            <a:endParaRPr lang="en-US"/>
          </a:p>
        </p:txBody>
      </p:sp>
      <p:cxnSp>
        <p:nvCxnSpPr>
          <p:cNvPr id="6" name="Straight Connector 5">
            <a:extLst>
              <a:ext uri="{FF2B5EF4-FFF2-40B4-BE49-F238E27FC236}">
                <a16:creationId xmlns:a16="http://schemas.microsoft.com/office/drawing/2014/main" id="{644EFCC7-9532-4524-82E5-B5588C6BE22C}"/>
              </a:ext>
            </a:extLst>
          </p:cNvPr>
          <p:cNvCxnSpPr>
            <a:cxnSpLocks/>
          </p:cNvCxnSpPr>
          <p:nvPr/>
        </p:nvCxnSpPr>
        <p:spPr bwMode="auto">
          <a:xfrm>
            <a:off x="2589101" y="4376784"/>
            <a:ext cx="0" cy="365760"/>
          </a:xfrm>
          <a:prstGeom prst="line">
            <a:avLst/>
          </a:prstGeom>
          <a:solidFill>
            <a:schemeClr val="bg1"/>
          </a:solidFill>
          <a:ln w="28575" cap="flat" cmpd="sng" algn="ctr">
            <a:solidFill>
              <a:schemeClr val="bg1"/>
            </a:solidFill>
            <a:prstDash val="solid"/>
            <a:round/>
            <a:headEnd type="none" w="med" len="med"/>
            <a:tailEnd type="none" w="med" len="med"/>
          </a:ln>
          <a:effectLst/>
        </p:spPr>
      </p:cxnSp>
      <p:sp>
        <p:nvSpPr>
          <p:cNvPr id="57" name="Arc 56">
            <a:extLst>
              <a:ext uri="{FF2B5EF4-FFF2-40B4-BE49-F238E27FC236}">
                <a16:creationId xmlns:a16="http://schemas.microsoft.com/office/drawing/2014/main" id="{AE7119BA-8A36-4761-A9A2-D2C338DD1787}"/>
              </a:ext>
            </a:extLst>
          </p:cNvPr>
          <p:cNvSpPr/>
          <p:nvPr/>
        </p:nvSpPr>
        <p:spPr bwMode="auto">
          <a:xfrm rot="16200000">
            <a:off x="2592569" y="4216369"/>
            <a:ext cx="365760" cy="375178"/>
          </a:xfrm>
          <a:prstGeom prst="arc">
            <a:avLst/>
          </a:prstGeom>
          <a:noFill/>
          <a:ln w="28575" cap="flat" cmpd="sng" algn="ctr">
            <a:solidFill>
              <a:schemeClr val="bg1"/>
            </a:solidFill>
            <a:prstDash val="solid"/>
            <a:round/>
            <a:headEnd type="none" w="med" len="med"/>
            <a:tailEnd type="none" w="med" len="med"/>
          </a:ln>
          <a:effectLst/>
        </p:spPr>
        <p:txBody>
          <a:bodyPr rtlCol="0" anchor="ctr"/>
          <a:lstStyle/>
          <a:p>
            <a:pPr algn="ctr"/>
            <a:endParaRPr lang="en-US"/>
          </a:p>
        </p:txBody>
      </p:sp>
      <p:grpSp>
        <p:nvGrpSpPr>
          <p:cNvPr id="12" name="Group 11">
            <a:extLst>
              <a:ext uri="{FF2B5EF4-FFF2-40B4-BE49-F238E27FC236}">
                <a16:creationId xmlns:a16="http://schemas.microsoft.com/office/drawing/2014/main" id="{2F03C522-C291-4082-A1CB-80970045C0E8}"/>
              </a:ext>
            </a:extLst>
          </p:cNvPr>
          <p:cNvGrpSpPr/>
          <p:nvPr/>
        </p:nvGrpSpPr>
        <p:grpSpPr>
          <a:xfrm>
            <a:off x="2793572" y="4165606"/>
            <a:ext cx="238600" cy="91440"/>
            <a:chOff x="6718385" y="4342570"/>
            <a:chExt cx="232610" cy="91440"/>
          </a:xfrm>
          <a:solidFill>
            <a:schemeClr val="accent4"/>
          </a:solidFill>
        </p:grpSpPr>
        <p:sp>
          <p:nvSpPr>
            <p:cNvPr id="78" name="Oval 77"/>
            <p:cNvSpPr/>
            <p:nvPr/>
          </p:nvSpPr>
          <p:spPr bwMode="auto">
            <a:xfrm rot="16200000">
              <a:off x="6859555" y="4342570"/>
              <a:ext cx="91440" cy="91440"/>
            </a:xfrm>
            <a:prstGeom prst="ellipse">
              <a:avLst/>
            </a:prstGeom>
            <a:grpFill/>
            <a:ln w="28575">
              <a:solidFill>
                <a:schemeClr val="accent4"/>
              </a:solidFill>
              <a:round/>
              <a:headEnd/>
              <a:tailEnd/>
            </a:ln>
            <a:effectLst/>
          </p:spPr>
          <p:txBody>
            <a:bodyPr wrap="none" rtlCol="0" anchor="ctr"/>
            <a:lstStyle/>
            <a:p>
              <a:pPr algn="ctr"/>
              <a:endParaRPr lang="en-US" dirty="0">
                <a:latin typeface="Arial"/>
              </a:endParaRPr>
            </a:p>
          </p:txBody>
        </p:sp>
        <p:cxnSp>
          <p:nvCxnSpPr>
            <p:cNvPr id="80" name="Straight Connector 79"/>
            <p:cNvCxnSpPr/>
            <p:nvPr/>
          </p:nvCxnSpPr>
          <p:spPr bwMode="auto">
            <a:xfrm rot="16200000" flipH="1">
              <a:off x="6791830" y="4314845"/>
              <a:ext cx="0" cy="146890"/>
            </a:xfrm>
            <a:prstGeom prst="line">
              <a:avLst/>
            </a:prstGeom>
            <a:grpFill/>
            <a:ln w="28575" cap="flat" cmpd="sng" algn="ctr">
              <a:solidFill>
                <a:schemeClr val="accent4"/>
              </a:solidFill>
              <a:prstDash val="solid"/>
              <a:round/>
              <a:headEnd type="none" w="med" len="med"/>
              <a:tailEnd type="none" w="med" len="med"/>
            </a:ln>
            <a:effectLst/>
          </p:spPr>
        </p:cxnSp>
      </p:grpSp>
      <p:grpSp>
        <p:nvGrpSpPr>
          <p:cNvPr id="63" name="Group 62">
            <a:extLst>
              <a:ext uri="{FF2B5EF4-FFF2-40B4-BE49-F238E27FC236}">
                <a16:creationId xmlns:a16="http://schemas.microsoft.com/office/drawing/2014/main" id="{0517F525-86EF-45DE-99E9-7E6515A034D6}"/>
              </a:ext>
            </a:extLst>
          </p:cNvPr>
          <p:cNvGrpSpPr/>
          <p:nvPr/>
        </p:nvGrpSpPr>
        <p:grpSpPr>
          <a:xfrm rot="10800000">
            <a:off x="1459679" y="4149186"/>
            <a:ext cx="238600" cy="91440"/>
            <a:chOff x="6718385" y="4342570"/>
            <a:chExt cx="232610" cy="91440"/>
          </a:xfrm>
          <a:solidFill>
            <a:schemeClr val="accent4"/>
          </a:solidFill>
        </p:grpSpPr>
        <p:sp>
          <p:nvSpPr>
            <p:cNvPr id="68" name="Oval 67">
              <a:extLst>
                <a:ext uri="{FF2B5EF4-FFF2-40B4-BE49-F238E27FC236}">
                  <a16:creationId xmlns:a16="http://schemas.microsoft.com/office/drawing/2014/main" id="{0A30DDAD-F5B5-4D5A-9363-BF51F5F332E7}"/>
                </a:ext>
              </a:extLst>
            </p:cNvPr>
            <p:cNvSpPr/>
            <p:nvPr/>
          </p:nvSpPr>
          <p:spPr bwMode="auto">
            <a:xfrm rot="16200000">
              <a:off x="6859555" y="4342570"/>
              <a:ext cx="91440" cy="91440"/>
            </a:xfrm>
            <a:prstGeom prst="ellipse">
              <a:avLst/>
            </a:prstGeom>
            <a:grpFill/>
            <a:ln w="28575">
              <a:solidFill>
                <a:schemeClr val="accent4"/>
              </a:solidFill>
              <a:round/>
              <a:headEnd/>
              <a:tailEnd/>
            </a:ln>
            <a:effectLst/>
          </p:spPr>
          <p:txBody>
            <a:bodyPr wrap="none" rtlCol="0" anchor="ctr"/>
            <a:lstStyle/>
            <a:p>
              <a:pPr algn="ctr"/>
              <a:endParaRPr lang="en-US" dirty="0">
                <a:latin typeface="Arial"/>
              </a:endParaRPr>
            </a:p>
          </p:txBody>
        </p:sp>
        <p:cxnSp>
          <p:nvCxnSpPr>
            <p:cNvPr id="70" name="Straight Connector 69">
              <a:extLst>
                <a:ext uri="{FF2B5EF4-FFF2-40B4-BE49-F238E27FC236}">
                  <a16:creationId xmlns:a16="http://schemas.microsoft.com/office/drawing/2014/main" id="{5D942E50-98FD-4D63-B41F-A2AC554A7712}"/>
                </a:ext>
              </a:extLst>
            </p:cNvPr>
            <p:cNvCxnSpPr/>
            <p:nvPr/>
          </p:nvCxnSpPr>
          <p:spPr bwMode="auto">
            <a:xfrm rot="16200000" flipH="1">
              <a:off x="6791830" y="4314845"/>
              <a:ext cx="0" cy="146890"/>
            </a:xfrm>
            <a:prstGeom prst="line">
              <a:avLst/>
            </a:prstGeom>
            <a:grpFill/>
            <a:ln w="28575" cap="flat" cmpd="sng" algn="ctr">
              <a:solidFill>
                <a:schemeClr val="accent4"/>
              </a:solidFill>
              <a:prstDash val="solid"/>
              <a:round/>
              <a:headEnd type="none" w="med" len="med"/>
              <a:tailEnd type="none" w="med" len="med"/>
            </a:ln>
            <a:effectLst/>
          </p:spPr>
        </p:cxnSp>
      </p:grpSp>
      <p:sp>
        <p:nvSpPr>
          <p:cNvPr id="103" name="Arc 102">
            <a:extLst>
              <a:ext uri="{FF2B5EF4-FFF2-40B4-BE49-F238E27FC236}">
                <a16:creationId xmlns:a16="http://schemas.microsoft.com/office/drawing/2014/main" id="{8C65CABC-7087-4195-9AB6-DB720D9F4824}"/>
              </a:ext>
            </a:extLst>
          </p:cNvPr>
          <p:cNvSpPr/>
          <p:nvPr/>
        </p:nvSpPr>
        <p:spPr bwMode="auto">
          <a:xfrm>
            <a:off x="5224949" y="4109341"/>
            <a:ext cx="375178" cy="365760"/>
          </a:xfrm>
          <a:prstGeom prst="arc">
            <a:avLst/>
          </a:prstGeom>
          <a:noFill/>
          <a:ln w="28575" cap="flat" cmpd="sng" algn="ctr">
            <a:solidFill>
              <a:schemeClr val="bg1"/>
            </a:solidFill>
            <a:prstDash val="solid"/>
            <a:round/>
            <a:headEnd type="none" w="med" len="med"/>
            <a:tailEnd type="none" w="med" len="med"/>
          </a:ln>
          <a:effectLst/>
        </p:spPr>
        <p:txBody>
          <a:bodyPr rtlCol="0" anchor="ctr"/>
          <a:lstStyle/>
          <a:p>
            <a:pPr algn="ctr"/>
            <a:endParaRPr lang="en-US"/>
          </a:p>
        </p:txBody>
      </p:sp>
      <p:cxnSp>
        <p:nvCxnSpPr>
          <p:cNvPr id="104" name="Straight Connector 103">
            <a:extLst>
              <a:ext uri="{FF2B5EF4-FFF2-40B4-BE49-F238E27FC236}">
                <a16:creationId xmlns:a16="http://schemas.microsoft.com/office/drawing/2014/main" id="{BD249FC1-A627-4271-A812-667D421742A3}"/>
              </a:ext>
            </a:extLst>
          </p:cNvPr>
          <p:cNvCxnSpPr>
            <a:cxnSpLocks/>
          </p:cNvCxnSpPr>
          <p:nvPr/>
        </p:nvCxnSpPr>
        <p:spPr bwMode="auto">
          <a:xfrm>
            <a:off x="5599465" y="4258980"/>
            <a:ext cx="0" cy="365760"/>
          </a:xfrm>
          <a:prstGeom prst="line">
            <a:avLst/>
          </a:prstGeom>
          <a:solidFill>
            <a:schemeClr val="bg1"/>
          </a:solidFill>
          <a:ln w="28575" cap="flat" cmpd="sng" algn="ctr">
            <a:solidFill>
              <a:schemeClr val="bg1"/>
            </a:solidFill>
            <a:prstDash val="solid"/>
            <a:round/>
            <a:headEnd type="none" w="med" len="med"/>
            <a:tailEnd type="none" w="med" len="med"/>
          </a:ln>
          <a:effectLst/>
        </p:spPr>
      </p:cxnSp>
      <p:sp>
        <p:nvSpPr>
          <p:cNvPr id="105" name="Arc 104">
            <a:extLst>
              <a:ext uri="{FF2B5EF4-FFF2-40B4-BE49-F238E27FC236}">
                <a16:creationId xmlns:a16="http://schemas.microsoft.com/office/drawing/2014/main" id="{796A17B4-332D-407C-955A-92CC2BACF19E}"/>
              </a:ext>
            </a:extLst>
          </p:cNvPr>
          <p:cNvSpPr/>
          <p:nvPr/>
        </p:nvSpPr>
        <p:spPr bwMode="auto">
          <a:xfrm rot="10800000">
            <a:off x="5602771" y="4439569"/>
            <a:ext cx="375178" cy="365760"/>
          </a:xfrm>
          <a:prstGeom prst="arc">
            <a:avLst/>
          </a:prstGeom>
          <a:noFill/>
          <a:ln w="28575"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06" name="Arc 105">
            <a:extLst>
              <a:ext uri="{FF2B5EF4-FFF2-40B4-BE49-F238E27FC236}">
                <a16:creationId xmlns:a16="http://schemas.microsoft.com/office/drawing/2014/main" id="{4C9979DA-92AA-43BC-8AD0-B6C0B3FCDE14}"/>
              </a:ext>
            </a:extLst>
          </p:cNvPr>
          <p:cNvSpPr/>
          <p:nvPr/>
        </p:nvSpPr>
        <p:spPr bwMode="auto">
          <a:xfrm rot="5400000">
            <a:off x="5604394" y="4442171"/>
            <a:ext cx="365760" cy="375178"/>
          </a:xfrm>
          <a:prstGeom prst="arc">
            <a:avLst/>
          </a:prstGeom>
          <a:noFill/>
          <a:ln w="28575"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07" name="Arc 106">
            <a:extLst>
              <a:ext uri="{FF2B5EF4-FFF2-40B4-BE49-F238E27FC236}">
                <a16:creationId xmlns:a16="http://schemas.microsoft.com/office/drawing/2014/main" id="{CFFA2D8B-C921-4462-A595-91DBB862A5D8}"/>
              </a:ext>
            </a:extLst>
          </p:cNvPr>
          <p:cNvSpPr/>
          <p:nvPr/>
        </p:nvSpPr>
        <p:spPr bwMode="auto">
          <a:xfrm rot="16200000">
            <a:off x="5978811" y="4446639"/>
            <a:ext cx="365760" cy="375178"/>
          </a:xfrm>
          <a:prstGeom prst="arc">
            <a:avLst/>
          </a:prstGeom>
          <a:noFill/>
          <a:ln w="28575"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08" name="Arc 107">
            <a:extLst>
              <a:ext uri="{FF2B5EF4-FFF2-40B4-BE49-F238E27FC236}">
                <a16:creationId xmlns:a16="http://schemas.microsoft.com/office/drawing/2014/main" id="{94FD5805-B63E-4739-81DA-A660A427A3B7}"/>
              </a:ext>
            </a:extLst>
          </p:cNvPr>
          <p:cNvSpPr/>
          <p:nvPr/>
        </p:nvSpPr>
        <p:spPr bwMode="auto">
          <a:xfrm>
            <a:off x="5968116" y="4451733"/>
            <a:ext cx="375178" cy="365760"/>
          </a:xfrm>
          <a:prstGeom prst="arc">
            <a:avLst/>
          </a:prstGeom>
          <a:noFill/>
          <a:ln w="28575"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09" name="Arc 108">
            <a:extLst>
              <a:ext uri="{FF2B5EF4-FFF2-40B4-BE49-F238E27FC236}">
                <a16:creationId xmlns:a16="http://schemas.microsoft.com/office/drawing/2014/main" id="{619551C8-A2F4-4D4B-A755-CDF2E2B9EE71}"/>
              </a:ext>
            </a:extLst>
          </p:cNvPr>
          <p:cNvSpPr/>
          <p:nvPr/>
        </p:nvSpPr>
        <p:spPr bwMode="auto">
          <a:xfrm rot="10800000">
            <a:off x="6340172" y="4424720"/>
            <a:ext cx="375178" cy="365760"/>
          </a:xfrm>
          <a:prstGeom prst="arc">
            <a:avLst/>
          </a:prstGeom>
          <a:noFill/>
          <a:ln w="28575" cap="flat" cmpd="sng" algn="ctr">
            <a:solidFill>
              <a:schemeClr val="bg1"/>
            </a:solidFill>
            <a:prstDash val="solid"/>
            <a:round/>
            <a:headEnd type="none" w="med" len="med"/>
            <a:tailEnd type="none" w="med" len="med"/>
          </a:ln>
          <a:effectLst/>
        </p:spPr>
        <p:txBody>
          <a:bodyPr rtlCol="0" anchor="ctr"/>
          <a:lstStyle/>
          <a:p>
            <a:pPr algn="ctr"/>
            <a:endParaRPr lang="en-US"/>
          </a:p>
        </p:txBody>
      </p:sp>
      <p:grpSp>
        <p:nvGrpSpPr>
          <p:cNvPr id="110" name="Group 109">
            <a:extLst>
              <a:ext uri="{FF2B5EF4-FFF2-40B4-BE49-F238E27FC236}">
                <a16:creationId xmlns:a16="http://schemas.microsoft.com/office/drawing/2014/main" id="{EE753632-B6AD-4A2F-B0D5-94CA925F397E}"/>
              </a:ext>
            </a:extLst>
          </p:cNvPr>
          <p:cNvGrpSpPr/>
          <p:nvPr/>
        </p:nvGrpSpPr>
        <p:grpSpPr>
          <a:xfrm>
            <a:off x="6792374" y="4750494"/>
            <a:ext cx="238600" cy="91440"/>
            <a:chOff x="6718385" y="4342570"/>
            <a:chExt cx="232610" cy="91440"/>
          </a:xfrm>
          <a:solidFill>
            <a:schemeClr val="accent1"/>
          </a:solidFill>
        </p:grpSpPr>
        <p:sp>
          <p:nvSpPr>
            <p:cNvPr id="111" name="Oval 110">
              <a:extLst>
                <a:ext uri="{FF2B5EF4-FFF2-40B4-BE49-F238E27FC236}">
                  <a16:creationId xmlns:a16="http://schemas.microsoft.com/office/drawing/2014/main" id="{61DAC3F6-666F-4AA7-8694-04C724A68BD5}"/>
                </a:ext>
              </a:extLst>
            </p:cNvPr>
            <p:cNvSpPr/>
            <p:nvPr/>
          </p:nvSpPr>
          <p:spPr bwMode="auto">
            <a:xfrm rot="16200000">
              <a:off x="6859555" y="4342570"/>
              <a:ext cx="91440" cy="91440"/>
            </a:xfrm>
            <a:prstGeom prst="ellipse">
              <a:avLst/>
            </a:prstGeom>
            <a:grpFill/>
            <a:ln w="28575">
              <a:solidFill>
                <a:schemeClr val="accent1"/>
              </a:solidFill>
              <a:round/>
              <a:headEnd/>
              <a:tailEnd/>
            </a:ln>
            <a:effectLst/>
          </p:spPr>
          <p:txBody>
            <a:bodyPr wrap="none" rtlCol="0" anchor="ctr"/>
            <a:lstStyle/>
            <a:p>
              <a:pPr algn="ctr"/>
              <a:endParaRPr lang="en-US" dirty="0">
                <a:latin typeface="Arial"/>
              </a:endParaRPr>
            </a:p>
          </p:txBody>
        </p:sp>
        <p:cxnSp>
          <p:nvCxnSpPr>
            <p:cNvPr id="112" name="Straight Connector 111">
              <a:extLst>
                <a:ext uri="{FF2B5EF4-FFF2-40B4-BE49-F238E27FC236}">
                  <a16:creationId xmlns:a16="http://schemas.microsoft.com/office/drawing/2014/main" id="{667CE16F-3994-4D8E-B8CF-683C9BECD9B0}"/>
                </a:ext>
              </a:extLst>
            </p:cNvPr>
            <p:cNvCxnSpPr/>
            <p:nvPr/>
          </p:nvCxnSpPr>
          <p:spPr bwMode="auto">
            <a:xfrm rot="16200000" flipH="1">
              <a:off x="6791830" y="4314845"/>
              <a:ext cx="0" cy="146890"/>
            </a:xfrm>
            <a:prstGeom prst="line">
              <a:avLst/>
            </a:prstGeom>
            <a:grpFill/>
            <a:ln w="28575" cap="flat" cmpd="sng" algn="ctr">
              <a:solidFill>
                <a:schemeClr val="accent1"/>
              </a:solidFill>
              <a:prstDash val="solid"/>
              <a:round/>
              <a:headEnd type="none" w="med" len="med"/>
              <a:tailEnd type="none" w="med" len="med"/>
            </a:ln>
            <a:effectLst/>
          </p:spPr>
        </p:cxnSp>
      </p:grpSp>
      <p:cxnSp>
        <p:nvCxnSpPr>
          <p:cNvPr id="113" name="Straight Connector 112">
            <a:extLst>
              <a:ext uri="{FF2B5EF4-FFF2-40B4-BE49-F238E27FC236}">
                <a16:creationId xmlns:a16="http://schemas.microsoft.com/office/drawing/2014/main" id="{20C4081D-2C21-44BA-B939-BA98031F83D3}"/>
              </a:ext>
            </a:extLst>
          </p:cNvPr>
          <p:cNvCxnSpPr>
            <a:cxnSpLocks/>
            <a:stCxn id="52" idx="3"/>
            <a:endCxn id="109" idx="0"/>
          </p:cNvCxnSpPr>
          <p:nvPr/>
        </p:nvCxnSpPr>
        <p:spPr bwMode="auto">
          <a:xfrm flipH="1" flipV="1">
            <a:off x="6527761" y="4790480"/>
            <a:ext cx="277771" cy="5735"/>
          </a:xfrm>
          <a:prstGeom prst="line">
            <a:avLst/>
          </a:prstGeom>
          <a:solidFill>
            <a:schemeClr val="bg1"/>
          </a:solidFill>
          <a:ln w="28575" cap="flat" cmpd="sng" algn="ctr">
            <a:solidFill>
              <a:schemeClr val="bg1"/>
            </a:solidFill>
            <a:prstDash val="solid"/>
            <a:round/>
            <a:headEnd type="none" w="med" len="med"/>
            <a:tailEnd type="none" w="med" len="med"/>
          </a:ln>
          <a:effectLst/>
        </p:spPr>
      </p:cxnSp>
      <p:grpSp>
        <p:nvGrpSpPr>
          <p:cNvPr id="114" name="Group 113">
            <a:extLst>
              <a:ext uri="{FF2B5EF4-FFF2-40B4-BE49-F238E27FC236}">
                <a16:creationId xmlns:a16="http://schemas.microsoft.com/office/drawing/2014/main" id="{6F38809C-FF34-466E-A23D-1CBDE42B0577}"/>
              </a:ext>
            </a:extLst>
          </p:cNvPr>
          <p:cNvGrpSpPr/>
          <p:nvPr/>
        </p:nvGrpSpPr>
        <p:grpSpPr>
          <a:xfrm rot="10800000">
            <a:off x="5170469" y="4064599"/>
            <a:ext cx="238600" cy="91440"/>
            <a:chOff x="6718385" y="4342570"/>
            <a:chExt cx="232610" cy="91440"/>
          </a:xfrm>
          <a:solidFill>
            <a:schemeClr val="accent1"/>
          </a:solidFill>
        </p:grpSpPr>
        <p:sp>
          <p:nvSpPr>
            <p:cNvPr id="115" name="Oval 114">
              <a:extLst>
                <a:ext uri="{FF2B5EF4-FFF2-40B4-BE49-F238E27FC236}">
                  <a16:creationId xmlns:a16="http://schemas.microsoft.com/office/drawing/2014/main" id="{707ADFE3-AE7F-4BCD-9860-4E345BC2E5AA}"/>
                </a:ext>
              </a:extLst>
            </p:cNvPr>
            <p:cNvSpPr/>
            <p:nvPr/>
          </p:nvSpPr>
          <p:spPr bwMode="auto">
            <a:xfrm rot="16200000">
              <a:off x="6859555" y="4342570"/>
              <a:ext cx="91440" cy="91440"/>
            </a:xfrm>
            <a:prstGeom prst="ellipse">
              <a:avLst/>
            </a:prstGeom>
            <a:grpFill/>
            <a:ln w="28575">
              <a:solidFill>
                <a:schemeClr val="accent1"/>
              </a:solidFill>
              <a:round/>
              <a:headEnd/>
              <a:tailEnd/>
            </a:ln>
            <a:effectLst/>
          </p:spPr>
          <p:txBody>
            <a:bodyPr wrap="none" rtlCol="0" anchor="ctr"/>
            <a:lstStyle/>
            <a:p>
              <a:pPr algn="ctr"/>
              <a:endParaRPr lang="en-US" dirty="0">
                <a:latin typeface="Arial"/>
              </a:endParaRPr>
            </a:p>
          </p:txBody>
        </p:sp>
        <p:cxnSp>
          <p:nvCxnSpPr>
            <p:cNvPr id="116" name="Straight Connector 115">
              <a:extLst>
                <a:ext uri="{FF2B5EF4-FFF2-40B4-BE49-F238E27FC236}">
                  <a16:creationId xmlns:a16="http://schemas.microsoft.com/office/drawing/2014/main" id="{3E1ABDAB-44CF-4F9B-8707-02201336A295}"/>
                </a:ext>
              </a:extLst>
            </p:cNvPr>
            <p:cNvCxnSpPr/>
            <p:nvPr/>
          </p:nvCxnSpPr>
          <p:spPr bwMode="auto">
            <a:xfrm rot="16200000" flipH="1">
              <a:off x="6791830" y="4314845"/>
              <a:ext cx="0" cy="146890"/>
            </a:xfrm>
            <a:prstGeom prst="line">
              <a:avLst/>
            </a:prstGeom>
            <a:grpFill/>
            <a:ln w="28575" cap="flat" cmpd="sng" algn="ctr">
              <a:solidFill>
                <a:schemeClr val="accent1"/>
              </a:solidFill>
              <a:prstDash val="solid"/>
              <a:round/>
              <a:headEnd type="none" w="med" len="med"/>
              <a:tailEnd type="none" w="med" len="med"/>
            </a:ln>
            <a:effectLst/>
          </p:spPr>
        </p:cxnSp>
      </p:grpSp>
      <p:grpSp>
        <p:nvGrpSpPr>
          <p:cNvPr id="13" name="Group 12">
            <a:extLst>
              <a:ext uri="{FF2B5EF4-FFF2-40B4-BE49-F238E27FC236}">
                <a16:creationId xmlns:a16="http://schemas.microsoft.com/office/drawing/2014/main" id="{E3CB6A49-9A69-429F-B23B-C3C2A443CA44}"/>
              </a:ext>
            </a:extLst>
          </p:cNvPr>
          <p:cNvGrpSpPr/>
          <p:nvPr/>
        </p:nvGrpSpPr>
        <p:grpSpPr>
          <a:xfrm>
            <a:off x="10196893" y="4211104"/>
            <a:ext cx="412356" cy="439547"/>
            <a:chOff x="10098971" y="4209044"/>
            <a:chExt cx="402004" cy="439547"/>
          </a:xfrm>
        </p:grpSpPr>
        <p:sp>
          <p:nvSpPr>
            <p:cNvPr id="118" name="Oval 117">
              <a:extLst>
                <a:ext uri="{FF2B5EF4-FFF2-40B4-BE49-F238E27FC236}">
                  <a16:creationId xmlns:a16="http://schemas.microsoft.com/office/drawing/2014/main" id="{B775363E-FB2F-4711-A436-BCD775245B1D}"/>
                </a:ext>
              </a:extLst>
            </p:cNvPr>
            <p:cNvSpPr/>
            <p:nvPr/>
          </p:nvSpPr>
          <p:spPr bwMode="auto">
            <a:xfrm rot="16200000">
              <a:off x="10404947" y="4557151"/>
              <a:ext cx="91440" cy="91440"/>
            </a:xfrm>
            <a:prstGeom prst="ellipse">
              <a:avLst/>
            </a:prstGeom>
            <a:solidFill>
              <a:schemeClr val="accent2"/>
            </a:solidFill>
            <a:ln w="28575">
              <a:solidFill>
                <a:schemeClr val="accent2"/>
              </a:solidFill>
              <a:round/>
              <a:headEnd/>
              <a:tailEnd/>
            </a:ln>
            <a:effectLst/>
          </p:spPr>
          <p:txBody>
            <a:bodyPr wrap="none" rtlCol="0" anchor="ctr"/>
            <a:lstStyle/>
            <a:p>
              <a:pPr algn="ctr"/>
              <a:endParaRPr lang="en-US" dirty="0">
                <a:latin typeface="Arial"/>
              </a:endParaRPr>
            </a:p>
          </p:txBody>
        </p:sp>
        <p:cxnSp>
          <p:nvCxnSpPr>
            <p:cNvPr id="119" name="Straight Connector 118">
              <a:extLst>
                <a:ext uri="{FF2B5EF4-FFF2-40B4-BE49-F238E27FC236}">
                  <a16:creationId xmlns:a16="http://schemas.microsoft.com/office/drawing/2014/main" id="{CAC489A5-DB7D-44D3-B40C-B48E02BFFF62}"/>
                </a:ext>
              </a:extLst>
            </p:cNvPr>
            <p:cNvCxnSpPr/>
            <p:nvPr/>
          </p:nvCxnSpPr>
          <p:spPr bwMode="auto">
            <a:xfrm rot="16200000" flipH="1">
              <a:off x="10363348" y="4529426"/>
              <a:ext cx="0" cy="146890"/>
            </a:xfrm>
            <a:prstGeom prst="line">
              <a:avLst/>
            </a:prstGeom>
            <a:solidFill>
              <a:schemeClr val="accent1"/>
            </a:solidFill>
            <a:ln w="28575" cap="flat" cmpd="sng" algn="ctr">
              <a:solidFill>
                <a:schemeClr val="accent2"/>
              </a:solidFill>
              <a:prstDash val="solid"/>
              <a:round/>
              <a:headEnd type="none" w="med" len="med"/>
              <a:tailEnd type="none" w="med" len="med"/>
            </a:ln>
            <a:effectLst/>
          </p:spPr>
        </p:cxnSp>
        <p:sp>
          <p:nvSpPr>
            <p:cNvPr id="121" name="Arc 120">
              <a:extLst>
                <a:ext uri="{FF2B5EF4-FFF2-40B4-BE49-F238E27FC236}">
                  <a16:creationId xmlns:a16="http://schemas.microsoft.com/office/drawing/2014/main" id="{82323C5F-7F9B-475C-B8C2-D5F3521DDADB}"/>
                </a:ext>
              </a:extLst>
            </p:cNvPr>
            <p:cNvSpPr/>
            <p:nvPr/>
          </p:nvSpPr>
          <p:spPr bwMode="auto">
            <a:xfrm rot="10800000">
              <a:off x="10098971" y="4237111"/>
              <a:ext cx="365760" cy="365760"/>
            </a:xfrm>
            <a:prstGeom prst="arc">
              <a:avLst/>
            </a:prstGeom>
            <a:noFill/>
            <a:ln w="28575"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22" name="Arc 121">
              <a:extLst>
                <a:ext uri="{FF2B5EF4-FFF2-40B4-BE49-F238E27FC236}">
                  <a16:creationId xmlns:a16="http://schemas.microsoft.com/office/drawing/2014/main" id="{6200A139-1C1F-4AF5-BAFB-189B72CA240A}"/>
                </a:ext>
              </a:extLst>
            </p:cNvPr>
            <p:cNvSpPr/>
            <p:nvPr/>
          </p:nvSpPr>
          <p:spPr bwMode="auto">
            <a:xfrm rot="16200000">
              <a:off x="10098971" y="4250780"/>
              <a:ext cx="365760" cy="365760"/>
            </a:xfrm>
            <a:prstGeom prst="arc">
              <a:avLst/>
            </a:prstGeom>
            <a:noFill/>
            <a:ln w="28575"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23" name="Oval 122">
              <a:extLst>
                <a:ext uri="{FF2B5EF4-FFF2-40B4-BE49-F238E27FC236}">
                  <a16:creationId xmlns:a16="http://schemas.microsoft.com/office/drawing/2014/main" id="{42AEB90B-74D5-4CF3-B8FE-5BB0792BD462}"/>
                </a:ext>
              </a:extLst>
            </p:cNvPr>
            <p:cNvSpPr/>
            <p:nvPr/>
          </p:nvSpPr>
          <p:spPr bwMode="auto">
            <a:xfrm rot="16200000">
              <a:off x="10409535" y="4209044"/>
              <a:ext cx="91440" cy="91440"/>
            </a:xfrm>
            <a:prstGeom prst="ellipse">
              <a:avLst/>
            </a:prstGeom>
            <a:solidFill>
              <a:schemeClr val="accent2"/>
            </a:solidFill>
            <a:ln w="28575">
              <a:solidFill>
                <a:schemeClr val="accent2"/>
              </a:solidFill>
              <a:round/>
              <a:headEnd/>
              <a:tailEnd/>
            </a:ln>
            <a:effectLst/>
          </p:spPr>
          <p:txBody>
            <a:bodyPr wrap="none" rtlCol="0" anchor="ctr"/>
            <a:lstStyle/>
            <a:p>
              <a:pPr algn="ctr"/>
              <a:endParaRPr lang="en-US" dirty="0">
                <a:latin typeface="Arial"/>
              </a:endParaRPr>
            </a:p>
          </p:txBody>
        </p:sp>
        <p:cxnSp>
          <p:nvCxnSpPr>
            <p:cNvPr id="124" name="Straight Connector 123">
              <a:extLst>
                <a:ext uri="{FF2B5EF4-FFF2-40B4-BE49-F238E27FC236}">
                  <a16:creationId xmlns:a16="http://schemas.microsoft.com/office/drawing/2014/main" id="{887D753D-99F3-49FE-9B25-9FE802AF391F}"/>
                </a:ext>
              </a:extLst>
            </p:cNvPr>
            <p:cNvCxnSpPr/>
            <p:nvPr/>
          </p:nvCxnSpPr>
          <p:spPr bwMode="auto">
            <a:xfrm rot="16200000" flipH="1">
              <a:off x="10367936" y="4181319"/>
              <a:ext cx="0" cy="146890"/>
            </a:xfrm>
            <a:prstGeom prst="line">
              <a:avLst/>
            </a:prstGeom>
            <a:solidFill>
              <a:schemeClr val="accent1"/>
            </a:solidFill>
            <a:ln w="28575" cap="flat" cmpd="sng" algn="ctr">
              <a:solidFill>
                <a:schemeClr val="accent2"/>
              </a:solidFill>
              <a:prstDash val="solid"/>
              <a:round/>
              <a:headEnd type="none" w="med" len="med"/>
              <a:tailEnd type="none" w="med" len="med"/>
            </a:ln>
            <a:effectLst/>
          </p:spPr>
        </p:cxnSp>
      </p:grpSp>
      <p:grpSp>
        <p:nvGrpSpPr>
          <p:cNvPr id="139" name="Group 138">
            <a:extLst>
              <a:ext uri="{FF2B5EF4-FFF2-40B4-BE49-F238E27FC236}">
                <a16:creationId xmlns:a16="http://schemas.microsoft.com/office/drawing/2014/main" id="{55A1C889-07D1-4173-9C52-27CCED3DFC9F}"/>
              </a:ext>
            </a:extLst>
          </p:cNvPr>
          <p:cNvGrpSpPr/>
          <p:nvPr/>
        </p:nvGrpSpPr>
        <p:grpSpPr>
          <a:xfrm rot="16200000">
            <a:off x="9803161" y="3810085"/>
            <a:ext cx="402004" cy="450865"/>
            <a:chOff x="10098971" y="4209044"/>
            <a:chExt cx="402004" cy="439547"/>
          </a:xfrm>
        </p:grpSpPr>
        <p:sp>
          <p:nvSpPr>
            <p:cNvPr id="140" name="Oval 139">
              <a:extLst>
                <a:ext uri="{FF2B5EF4-FFF2-40B4-BE49-F238E27FC236}">
                  <a16:creationId xmlns:a16="http://schemas.microsoft.com/office/drawing/2014/main" id="{307E6A0D-98AC-40B1-A5EF-541D251B70F4}"/>
                </a:ext>
              </a:extLst>
            </p:cNvPr>
            <p:cNvSpPr/>
            <p:nvPr/>
          </p:nvSpPr>
          <p:spPr bwMode="auto">
            <a:xfrm rot="16200000">
              <a:off x="10404947" y="4557151"/>
              <a:ext cx="91440" cy="91440"/>
            </a:xfrm>
            <a:prstGeom prst="ellipse">
              <a:avLst/>
            </a:prstGeom>
            <a:solidFill>
              <a:schemeClr val="accent2"/>
            </a:solidFill>
            <a:ln w="28575">
              <a:solidFill>
                <a:schemeClr val="accent2"/>
              </a:solidFill>
              <a:round/>
              <a:headEnd/>
              <a:tailEnd/>
            </a:ln>
            <a:effectLst/>
          </p:spPr>
          <p:txBody>
            <a:bodyPr wrap="none" rtlCol="0" anchor="ctr"/>
            <a:lstStyle/>
            <a:p>
              <a:pPr algn="ctr"/>
              <a:endParaRPr lang="en-US" dirty="0">
                <a:latin typeface="Arial"/>
              </a:endParaRPr>
            </a:p>
          </p:txBody>
        </p:sp>
        <p:cxnSp>
          <p:nvCxnSpPr>
            <p:cNvPr id="141" name="Straight Connector 140">
              <a:extLst>
                <a:ext uri="{FF2B5EF4-FFF2-40B4-BE49-F238E27FC236}">
                  <a16:creationId xmlns:a16="http://schemas.microsoft.com/office/drawing/2014/main" id="{45EA963D-1C88-4CFF-A8FE-276C06230C47}"/>
                </a:ext>
              </a:extLst>
            </p:cNvPr>
            <p:cNvCxnSpPr/>
            <p:nvPr/>
          </p:nvCxnSpPr>
          <p:spPr bwMode="auto">
            <a:xfrm rot="16200000" flipH="1">
              <a:off x="10363348" y="4529426"/>
              <a:ext cx="0" cy="146890"/>
            </a:xfrm>
            <a:prstGeom prst="line">
              <a:avLst/>
            </a:prstGeom>
            <a:solidFill>
              <a:schemeClr val="accent1"/>
            </a:solidFill>
            <a:ln w="28575" cap="flat" cmpd="sng" algn="ctr">
              <a:solidFill>
                <a:schemeClr val="accent2"/>
              </a:solidFill>
              <a:prstDash val="solid"/>
              <a:round/>
              <a:headEnd type="none" w="med" len="med"/>
              <a:tailEnd type="none" w="med" len="med"/>
            </a:ln>
            <a:effectLst/>
          </p:spPr>
        </p:cxnSp>
        <p:sp>
          <p:nvSpPr>
            <p:cNvPr id="142" name="Arc 141">
              <a:extLst>
                <a:ext uri="{FF2B5EF4-FFF2-40B4-BE49-F238E27FC236}">
                  <a16:creationId xmlns:a16="http://schemas.microsoft.com/office/drawing/2014/main" id="{3FA2A073-0536-4D86-B278-C984FB601726}"/>
                </a:ext>
              </a:extLst>
            </p:cNvPr>
            <p:cNvSpPr/>
            <p:nvPr/>
          </p:nvSpPr>
          <p:spPr bwMode="auto">
            <a:xfrm rot="10800000">
              <a:off x="10098971" y="4237111"/>
              <a:ext cx="365760" cy="365760"/>
            </a:xfrm>
            <a:prstGeom prst="arc">
              <a:avLst/>
            </a:prstGeom>
            <a:noFill/>
            <a:ln w="28575"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43" name="Arc 142">
              <a:extLst>
                <a:ext uri="{FF2B5EF4-FFF2-40B4-BE49-F238E27FC236}">
                  <a16:creationId xmlns:a16="http://schemas.microsoft.com/office/drawing/2014/main" id="{65368A23-C458-4389-AFAE-B13B10A0C3E4}"/>
                </a:ext>
              </a:extLst>
            </p:cNvPr>
            <p:cNvSpPr/>
            <p:nvPr/>
          </p:nvSpPr>
          <p:spPr bwMode="auto">
            <a:xfrm rot="16200000">
              <a:off x="10098971" y="4250780"/>
              <a:ext cx="365760" cy="365760"/>
            </a:xfrm>
            <a:prstGeom prst="arc">
              <a:avLst/>
            </a:prstGeom>
            <a:noFill/>
            <a:ln w="28575"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44" name="Oval 143">
              <a:extLst>
                <a:ext uri="{FF2B5EF4-FFF2-40B4-BE49-F238E27FC236}">
                  <a16:creationId xmlns:a16="http://schemas.microsoft.com/office/drawing/2014/main" id="{4DB6BD04-D48C-4BF9-B773-6E295088B5AE}"/>
                </a:ext>
              </a:extLst>
            </p:cNvPr>
            <p:cNvSpPr/>
            <p:nvPr/>
          </p:nvSpPr>
          <p:spPr bwMode="auto">
            <a:xfrm rot="16200000">
              <a:off x="10409535" y="4209044"/>
              <a:ext cx="91440" cy="91440"/>
            </a:xfrm>
            <a:prstGeom prst="ellipse">
              <a:avLst/>
            </a:prstGeom>
            <a:solidFill>
              <a:schemeClr val="accent2"/>
            </a:solidFill>
            <a:ln w="28575">
              <a:solidFill>
                <a:schemeClr val="accent2"/>
              </a:solidFill>
              <a:round/>
              <a:headEnd/>
              <a:tailEnd/>
            </a:ln>
            <a:effectLst/>
          </p:spPr>
          <p:txBody>
            <a:bodyPr wrap="none" rtlCol="0" anchor="ctr"/>
            <a:lstStyle/>
            <a:p>
              <a:pPr algn="ctr"/>
              <a:endParaRPr lang="en-US" dirty="0">
                <a:latin typeface="Arial"/>
              </a:endParaRPr>
            </a:p>
          </p:txBody>
        </p:sp>
        <p:cxnSp>
          <p:nvCxnSpPr>
            <p:cNvPr id="145" name="Straight Connector 144">
              <a:extLst>
                <a:ext uri="{FF2B5EF4-FFF2-40B4-BE49-F238E27FC236}">
                  <a16:creationId xmlns:a16="http://schemas.microsoft.com/office/drawing/2014/main" id="{7DBB5AD5-E7F2-423E-817B-D777592484D2}"/>
                </a:ext>
              </a:extLst>
            </p:cNvPr>
            <p:cNvCxnSpPr/>
            <p:nvPr/>
          </p:nvCxnSpPr>
          <p:spPr bwMode="auto">
            <a:xfrm rot="16200000" flipH="1">
              <a:off x="10367936" y="4181319"/>
              <a:ext cx="0" cy="146890"/>
            </a:xfrm>
            <a:prstGeom prst="line">
              <a:avLst/>
            </a:prstGeom>
            <a:solidFill>
              <a:schemeClr val="accent1"/>
            </a:solidFill>
            <a:ln w="28575" cap="flat" cmpd="sng" algn="ctr">
              <a:solidFill>
                <a:schemeClr val="accent2"/>
              </a:solidFill>
              <a:prstDash val="solid"/>
              <a:round/>
              <a:headEnd type="none" w="med" len="med"/>
              <a:tailEnd type="none" w="med" len="med"/>
            </a:ln>
            <a:effectLst/>
          </p:spPr>
        </p:cxnSp>
      </p:grpSp>
      <p:grpSp>
        <p:nvGrpSpPr>
          <p:cNvPr id="146" name="Group 145">
            <a:extLst>
              <a:ext uri="{FF2B5EF4-FFF2-40B4-BE49-F238E27FC236}">
                <a16:creationId xmlns:a16="http://schemas.microsoft.com/office/drawing/2014/main" id="{7D557865-F992-4119-BCDA-A0FD6DD6686F}"/>
              </a:ext>
            </a:extLst>
          </p:cNvPr>
          <p:cNvGrpSpPr/>
          <p:nvPr/>
        </p:nvGrpSpPr>
        <p:grpSpPr>
          <a:xfrm rot="5400000">
            <a:off x="9803161" y="4597641"/>
            <a:ext cx="402004" cy="450865"/>
            <a:chOff x="10098971" y="4209044"/>
            <a:chExt cx="402004" cy="439547"/>
          </a:xfrm>
        </p:grpSpPr>
        <p:sp>
          <p:nvSpPr>
            <p:cNvPr id="147" name="Oval 146">
              <a:extLst>
                <a:ext uri="{FF2B5EF4-FFF2-40B4-BE49-F238E27FC236}">
                  <a16:creationId xmlns:a16="http://schemas.microsoft.com/office/drawing/2014/main" id="{83836FF9-53BB-4BF2-A98D-DE97AE60B66B}"/>
                </a:ext>
              </a:extLst>
            </p:cNvPr>
            <p:cNvSpPr/>
            <p:nvPr/>
          </p:nvSpPr>
          <p:spPr bwMode="auto">
            <a:xfrm rot="16200000">
              <a:off x="10404947" y="4557151"/>
              <a:ext cx="91440" cy="91440"/>
            </a:xfrm>
            <a:prstGeom prst="ellipse">
              <a:avLst/>
            </a:prstGeom>
            <a:solidFill>
              <a:schemeClr val="accent2"/>
            </a:solidFill>
            <a:ln w="28575">
              <a:solidFill>
                <a:schemeClr val="accent2"/>
              </a:solidFill>
              <a:round/>
              <a:headEnd/>
              <a:tailEnd/>
            </a:ln>
            <a:effectLst/>
          </p:spPr>
          <p:txBody>
            <a:bodyPr wrap="none" rtlCol="0" anchor="ctr"/>
            <a:lstStyle/>
            <a:p>
              <a:pPr algn="ctr"/>
              <a:endParaRPr lang="en-US" dirty="0">
                <a:latin typeface="Arial"/>
              </a:endParaRPr>
            </a:p>
          </p:txBody>
        </p:sp>
        <p:cxnSp>
          <p:nvCxnSpPr>
            <p:cNvPr id="148" name="Straight Connector 147">
              <a:extLst>
                <a:ext uri="{FF2B5EF4-FFF2-40B4-BE49-F238E27FC236}">
                  <a16:creationId xmlns:a16="http://schemas.microsoft.com/office/drawing/2014/main" id="{4B3E4AD9-9505-4EE8-8527-1EB64A09B91F}"/>
                </a:ext>
              </a:extLst>
            </p:cNvPr>
            <p:cNvCxnSpPr/>
            <p:nvPr/>
          </p:nvCxnSpPr>
          <p:spPr bwMode="auto">
            <a:xfrm rot="16200000" flipH="1">
              <a:off x="10363348" y="4529426"/>
              <a:ext cx="0" cy="146890"/>
            </a:xfrm>
            <a:prstGeom prst="line">
              <a:avLst/>
            </a:prstGeom>
            <a:solidFill>
              <a:schemeClr val="accent1"/>
            </a:solidFill>
            <a:ln w="28575" cap="flat" cmpd="sng" algn="ctr">
              <a:solidFill>
                <a:schemeClr val="accent2"/>
              </a:solidFill>
              <a:prstDash val="solid"/>
              <a:round/>
              <a:headEnd type="none" w="med" len="med"/>
              <a:tailEnd type="none" w="med" len="med"/>
            </a:ln>
            <a:effectLst/>
          </p:spPr>
        </p:cxnSp>
        <p:sp>
          <p:nvSpPr>
            <p:cNvPr id="149" name="Arc 148">
              <a:extLst>
                <a:ext uri="{FF2B5EF4-FFF2-40B4-BE49-F238E27FC236}">
                  <a16:creationId xmlns:a16="http://schemas.microsoft.com/office/drawing/2014/main" id="{E312C8F3-88DA-431B-BB2F-116B8B649C3A}"/>
                </a:ext>
              </a:extLst>
            </p:cNvPr>
            <p:cNvSpPr/>
            <p:nvPr/>
          </p:nvSpPr>
          <p:spPr bwMode="auto">
            <a:xfrm rot="10800000">
              <a:off x="10098971" y="4237111"/>
              <a:ext cx="365760" cy="365760"/>
            </a:xfrm>
            <a:prstGeom prst="arc">
              <a:avLst/>
            </a:prstGeom>
            <a:noFill/>
            <a:ln w="28575"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50" name="Arc 149">
              <a:extLst>
                <a:ext uri="{FF2B5EF4-FFF2-40B4-BE49-F238E27FC236}">
                  <a16:creationId xmlns:a16="http://schemas.microsoft.com/office/drawing/2014/main" id="{2022FD66-3885-4A2E-ACC4-BB2B6E5EABB0}"/>
                </a:ext>
              </a:extLst>
            </p:cNvPr>
            <p:cNvSpPr/>
            <p:nvPr/>
          </p:nvSpPr>
          <p:spPr bwMode="auto">
            <a:xfrm rot="16200000">
              <a:off x="10098971" y="4250780"/>
              <a:ext cx="365760" cy="365760"/>
            </a:xfrm>
            <a:prstGeom prst="arc">
              <a:avLst/>
            </a:prstGeom>
            <a:noFill/>
            <a:ln w="28575"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51" name="Oval 150">
              <a:extLst>
                <a:ext uri="{FF2B5EF4-FFF2-40B4-BE49-F238E27FC236}">
                  <a16:creationId xmlns:a16="http://schemas.microsoft.com/office/drawing/2014/main" id="{FD000252-9878-4F68-A176-A90FC5DDA235}"/>
                </a:ext>
              </a:extLst>
            </p:cNvPr>
            <p:cNvSpPr/>
            <p:nvPr/>
          </p:nvSpPr>
          <p:spPr bwMode="auto">
            <a:xfrm rot="16200000">
              <a:off x="10409535" y="4209044"/>
              <a:ext cx="91440" cy="91440"/>
            </a:xfrm>
            <a:prstGeom prst="ellipse">
              <a:avLst/>
            </a:prstGeom>
            <a:solidFill>
              <a:schemeClr val="accent2"/>
            </a:solidFill>
            <a:ln w="28575">
              <a:solidFill>
                <a:schemeClr val="accent2"/>
              </a:solidFill>
              <a:round/>
              <a:headEnd/>
              <a:tailEnd/>
            </a:ln>
            <a:effectLst/>
          </p:spPr>
          <p:txBody>
            <a:bodyPr wrap="none" rtlCol="0" anchor="ctr"/>
            <a:lstStyle/>
            <a:p>
              <a:pPr algn="ctr"/>
              <a:endParaRPr lang="en-US" dirty="0">
                <a:latin typeface="Arial"/>
              </a:endParaRPr>
            </a:p>
          </p:txBody>
        </p:sp>
        <p:cxnSp>
          <p:nvCxnSpPr>
            <p:cNvPr id="152" name="Straight Connector 151">
              <a:extLst>
                <a:ext uri="{FF2B5EF4-FFF2-40B4-BE49-F238E27FC236}">
                  <a16:creationId xmlns:a16="http://schemas.microsoft.com/office/drawing/2014/main" id="{10BD95A0-5571-40FC-ADF2-25B3056509CD}"/>
                </a:ext>
              </a:extLst>
            </p:cNvPr>
            <p:cNvCxnSpPr/>
            <p:nvPr/>
          </p:nvCxnSpPr>
          <p:spPr bwMode="auto">
            <a:xfrm rot="16200000" flipH="1">
              <a:off x="10367936" y="4181319"/>
              <a:ext cx="0" cy="146890"/>
            </a:xfrm>
            <a:prstGeom prst="line">
              <a:avLst/>
            </a:prstGeom>
            <a:solidFill>
              <a:schemeClr val="accent1"/>
            </a:solidFill>
            <a:ln w="28575" cap="flat" cmpd="sng" algn="ctr">
              <a:solidFill>
                <a:schemeClr val="accent2"/>
              </a:solidFill>
              <a:prstDash val="solid"/>
              <a:round/>
              <a:headEnd type="none" w="med" len="med"/>
              <a:tailEnd type="none" w="med" len="med"/>
            </a:ln>
            <a:effectLst/>
          </p:spPr>
        </p:cxnSp>
      </p:grpSp>
      <p:grpSp>
        <p:nvGrpSpPr>
          <p:cNvPr id="153" name="Group 152">
            <a:extLst>
              <a:ext uri="{FF2B5EF4-FFF2-40B4-BE49-F238E27FC236}">
                <a16:creationId xmlns:a16="http://schemas.microsoft.com/office/drawing/2014/main" id="{F308144F-29EF-420C-96AC-9BD628E042E2}"/>
              </a:ext>
            </a:extLst>
          </p:cNvPr>
          <p:cNvGrpSpPr/>
          <p:nvPr/>
        </p:nvGrpSpPr>
        <p:grpSpPr>
          <a:xfrm rot="10800000">
            <a:off x="9413755" y="4211103"/>
            <a:ext cx="412356" cy="439547"/>
            <a:chOff x="10098971" y="4209044"/>
            <a:chExt cx="402004" cy="439547"/>
          </a:xfrm>
        </p:grpSpPr>
        <p:sp>
          <p:nvSpPr>
            <p:cNvPr id="154" name="Oval 153">
              <a:extLst>
                <a:ext uri="{FF2B5EF4-FFF2-40B4-BE49-F238E27FC236}">
                  <a16:creationId xmlns:a16="http://schemas.microsoft.com/office/drawing/2014/main" id="{68F5D742-AA87-4997-BFCA-D690DE2C1B58}"/>
                </a:ext>
              </a:extLst>
            </p:cNvPr>
            <p:cNvSpPr/>
            <p:nvPr/>
          </p:nvSpPr>
          <p:spPr bwMode="auto">
            <a:xfrm rot="16200000">
              <a:off x="10404947" y="4557151"/>
              <a:ext cx="91440" cy="91440"/>
            </a:xfrm>
            <a:prstGeom prst="ellipse">
              <a:avLst/>
            </a:prstGeom>
            <a:solidFill>
              <a:schemeClr val="accent2"/>
            </a:solidFill>
            <a:ln w="28575">
              <a:solidFill>
                <a:schemeClr val="accent2"/>
              </a:solidFill>
              <a:round/>
              <a:headEnd/>
              <a:tailEnd/>
            </a:ln>
            <a:effectLst/>
          </p:spPr>
          <p:txBody>
            <a:bodyPr wrap="none" rtlCol="0" anchor="ctr"/>
            <a:lstStyle/>
            <a:p>
              <a:pPr algn="ctr"/>
              <a:endParaRPr lang="en-US" dirty="0">
                <a:latin typeface="Arial"/>
              </a:endParaRPr>
            </a:p>
          </p:txBody>
        </p:sp>
        <p:cxnSp>
          <p:nvCxnSpPr>
            <p:cNvPr id="155" name="Straight Connector 154">
              <a:extLst>
                <a:ext uri="{FF2B5EF4-FFF2-40B4-BE49-F238E27FC236}">
                  <a16:creationId xmlns:a16="http://schemas.microsoft.com/office/drawing/2014/main" id="{642CBBEC-3DE3-4045-9B2D-48CA77334C55}"/>
                </a:ext>
              </a:extLst>
            </p:cNvPr>
            <p:cNvCxnSpPr/>
            <p:nvPr/>
          </p:nvCxnSpPr>
          <p:spPr bwMode="auto">
            <a:xfrm rot="16200000" flipH="1">
              <a:off x="10363348" y="4529426"/>
              <a:ext cx="0" cy="146890"/>
            </a:xfrm>
            <a:prstGeom prst="line">
              <a:avLst/>
            </a:prstGeom>
            <a:solidFill>
              <a:schemeClr val="accent1"/>
            </a:solidFill>
            <a:ln w="28575" cap="flat" cmpd="sng" algn="ctr">
              <a:solidFill>
                <a:schemeClr val="accent2"/>
              </a:solidFill>
              <a:prstDash val="solid"/>
              <a:round/>
              <a:headEnd type="none" w="med" len="med"/>
              <a:tailEnd type="none" w="med" len="med"/>
            </a:ln>
            <a:effectLst/>
          </p:spPr>
        </p:cxnSp>
        <p:sp>
          <p:nvSpPr>
            <p:cNvPr id="156" name="Arc 155">
              <a:extLst>
                <a:ext uri="{FF2B5EF4-FFF2-40B4-BE49-F238E27FC236}">
                  <a16:creationId xmlns:a16="http://schemas.microsoft.com/office/drawing/2014/main" id="{310378AC-4560-4CF4-959C-55E6DB4EF124}"/>
                </a:ext>
              </a:extLst>
            </p:cNvPr>
            <p:cNvSpPr/>
            <p:nvPr/>
          </p:nvSpPr>
          <p:spPr bwMode="auto">
            <a:xfrm rot="10800000">
              <a:off x="10098971" y="4237111"/>
              <a:ext cx="365760" cy="365760"/>
            </a:xfrm>
            <a:prstGeom prst="arc">
              <a:avLst/>
            </a:prstGeom>
            <a:noFill/>
            <a:ln w="28575"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57" name="Arc 156">
              <a:extLst>
                <a:ext uri="{FF2B5EF4-FFF2-40B4-BE49-F238E27FC236}">
                  <a16:creationId xmlns:a16="http://schemas.microsoft.com/office/drawing/2014/main" id="{F14A1566-94B3-47A8-9C28-2ED339AEA838}"/>
                </a:ext>
              </a:extLst>
            </p:cNvPr>
            <p:cNvSpPr/>
            <p:nvPr/>
          </p:nvSpPr>
          <p:spPr bwMode="auto">
            <a:xfrm rot="16200000">
              <a:off x="10098971" y="4250780"/>
              <a:ext cx="365760" cy="365760"/>
            </a:xfrm>
            <a:prstGeom prst="arc">
              <a:avLst/>
            </a:prstGeom>
            <a:noFill/>
            <a:ln w="28575"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58" name="Oval 157">
              <a:extLst>
                <a:ext uri="{FF2B5EF4-FFF2-40B4-BE49-F238E27FC236}">
                  <a16:creationId xmlns:a16="http://schemas.microsoft.com/office/drawing/2014/main" id="{10453D5C-A74B-4D2F-8CBA-FB52158F5E2A}"/>
                </a:ext>
              </a:extLst>
            </p:cNvPr>
            <p:cNvSpPr/>
            <p:nvPr/>
          </p:nvSpPr>
          <p:spPr bwMode="auto">
            <a:xfrm rot="16200000">
              <a:off x="10409535" y="4209044"/>
              <a:ext cx="91440" cy="91440"/>
            </a:xfrm>
            <a:prstGeom prst="ellipse">
              <a:avLst/>
            </a:prstGeom>
            <a:solidFill>
              <a:schemeClr val="accent2"/>
            </a:solidFill>
            <a:ln w="28575">
              <a:solidFill>
                <a:schemeClr val="accent2"/>
              </a:solidFill>
              <a:round/>
              <a:headEnd/>
              <a:tailEnd/>
            </a:ln>
            <a:effectLst/>
          </p:spPr>
          <p:txBody>
            <a:bodyPr wrap="none" rtlCol="0" anchor="ctr"/>
            <a:lstStyle/>
            <a:p>
              <a:pPr algn="ctr"/>
              <a:endParaRPr lang="en-US" dirty="0">
                <a:latin typeface="Arial"/>
              </a:endParaRPr>
            </a:p>
          </p:txBody>
        </p:sp>
        <p:cxnSp>
          <p:nvCxnSpPr>
            <p:cNvPr id="159" name="Straight Connector 158">
              <a:extLst>
                <a:ext uri="{FF2B5EF4-FFF2-40B4-BE49-F238E27FC236}">
                  <a16:creationId xmlns:a16="http://schemas.microsoft.com/office/drawing/2014/main" id="{7E7F0F11-7FD5-484E-AC77-DD36834E46E4}"/>
                </a:ext>
              </a:extLst>
            </p:cNvPr>
            <p:cNvCxnSpPr/>
            <p:nvPr/>
          </p:nvCxnSpPr>
          <p:spPr bwMode="auto">
            <a:xfrm rot="16200000" flipH="1">
              <a:off x="10367936" y="4181319"/>
              <a:ext cx="0" cy="146890"/>
            </a:xfrm>
            <a:prstGeom prst="line">
              <a:avLst/>
            </a:prstGeom>
            <a:solidFill>
              <a:schemeClr val="accent1"/>
            </a:solidFill>
            <a:ln w="28575" cap="flat" cmpd="sng" algn="ctr">
              <a:solidFill>
                <a:schemeClr val="accent2"/>
              </a:solidFill>
              <a:prstDash val="solid"/>
              <a:round/>
              <a:headEnd type="none" w="med" len="med"/>
              <a:tailEnd type="none" w="med" len="med"/>
            </a:ln>
            <a:effectLst/>
          </p:spPr>
        </p:cxnSp>
      </p:grpSp>
    </p:spTree>
    <p:extLst>
      <p:ext uri="{BB962C8B-B14F-4D97-AF65-F5344CB8AC3E}">
        <p14:creationId xmlns:p14="http://schemas.microsoft.com/office/powerpoint/2010/main" val="361405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IX9VhnSKRq2lclP.DhIPwQ"/>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RCx3x7luT1CLWowtTY2AM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ezCW3vHnS4uihfDM3GKAd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970ha44TGqiTQuilrmO8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j3K8V5X9RJ2pPdzXMa3hD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9hlj.mpaShCB7KgN9IRo2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AhdHYskpRrCsp9Q5vrEZ1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GBoGy7iyQh.mU0pWd8jqIw"/>
</p:tagLst>
</file>

<file path=ppt/theme/theme1.xml><?xml version="1.0" encoding="utf-8"?>
<a:theme xmlns:a="http://schemas.openxmlformats.org/drawingml/2006/main" name="Hackett Template 2014">
  <a:themeElements>
    <a:clrScheme name="Custom 3">
      <a:dk1>
        <a:sysClr val="windowText" lastClr="000000"/>
      </a:dk1>
      <a:lt1>
        <a:sysClr val="window" lastClr="FFFFFF"/>
      </a:lt1>
      <a:dk2>
        <a:srgbClr val="426E18"/>
      </a:dk2>
      <a:lt2>
        <a:srgbClr val="FF9900"/>
      </a:lt2>
      <a:accent1>
        <a:srgbClr val="135789"/>
      </a:accent1>
      <a:accent2>
        <a:srgbClr val="84B440"/>
      </a:accent2>
      <a:accent3>
        <a:srgbClr val="008080"/>
      </a:accent3>
      <a:accent4>
        <a:srgbClr val="001C3A"/>
      </a:accent4>
      <a:accent5>
        <a:srgbClr val="FFC000"/>
      </a:accent5>
      <a:accent6>
        <a:srgbClr val="531950"/>
      </a:accent6>
      <a:hlink>
        <a:srgbClr val="666699"/>
      </a:hlink>
      <a:folHlink>
        <a:srgbClr val="001C3A"/>
      </a:folHlink>
    </a:clrScheme>
    <a:fontScheme name="Hackett 2011">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a:solidFill>
            <a:schemeClr val="accent5"/>
          </a:solidFill>
          <a:round/>
          <a:headEnd/>
          <a:tailEnd/>
        </a:ln>
        <a:effectLst/>
      </a:spPr>
      <a:bodyPr wrap="none" rtlCol="0" anchor="ctr"/>
      <a:lstStyle>
        <a:defPPr algn="ctr">
          <a:defRPr>
            <a:latin typeface="+mn-lt"/>
          </a:defRPr>
        </a:defPPr>
      </a:lstStyle>
    </a:spDef>
    <a:lnDef>
      <a:spPr bwMode="auto">
        <a:solidFill>
          <a:schemeClr val="bg1"/>
        </a:solidFill>
        <a:ln w="28575" cap="flat" cmpd="sng" algn="ctr">
          <a:solidFill>
            <a:schemeClr val="accent1"/>
          </a:solidFill>
          <a:prstDash val="solid"/>
          <a:round/>
          <a:headEnd type="none" w="med" len="med"/>
          <a:tailEnd type="none" w="med" len="med"/>
        </a:ln>
        <a:effectLst/>
      </a:spPr>
      <a:bodyPr/>
      <a:lstStyle/>
    </a:lnDef>
    <a:txDef>
      <a:spPr>
        <a:noFill/>
      </a:spPr>
      <a:bodyPr wrap="square" rtlCol="0">
        <a:spAutoFit/>
      </a:bodyPr>
      <a:lstStyle>
        <a:defPPr>
          <a:defRPr sz="1800" b="0" smtClean="0">
            <a:latin typeface="Arial" pitchFamily="34" charset="0"/>
            <a:cs typeface="Arial" pitchFamily="34" charset="0"/>
          </a:defRPr>
        </a:defPPr>
      </a:lstStyle>
    </a:txDef>
  </a:objectDefaults>
  <a:extraClrSchemeLst>
    <a:extraClrScheme>
      <a:clrScheme name="Hackett Presentation Template 032006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ackett Presentation Template 032006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ackett Presentation Template 032006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ackett Presentation Template 032006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ackett Presentation Template 032006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ackett Presentation Template 032006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ackett Presentation Template 032006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Hackett Presentation Template 032006 8">
        <a:dk1>
          <a:srgbClr val="000000"/>
        </a:dk1>
        <a:lt1>
          <a:srgbClr val="FFFFFF"/>
        </a:lt1>
        <a:dk2>
          <a:srgbClr val="000000"/>
        </a:dk2>
        <a:lt2>
          <a:srgbClr val="808080"/>
        </a:lt2>
        <a:accent1>
          <a:srgbClr val="000066"/>
        </a:accent1>
        <a:accent2>
          <a:srgbClr val="FFCC00"/>
        </a:accent2>
        <a:accent3>
          <a:srgbClr val="FFFFFF"/>
        </a:accent3>
        <a:accent4>
          <a:srgbClr val="000000"/>
        </a:accent4>
        <a:accent5>
          <a:srgbClr val="AAAAB8"/>
        </a:accent5>
        <a:accent6>
          <a:srgbClr val="E7B900"/>
        </a:accent6>
        <a:hlink>
          <a:srgbClr val="4D4D4D"/>
        </a:hlink>
        <a:folHlink>
          <a:srgbClr val="009900"/>
        </a:folHlink>
      </a:clrScheme>
      <a:clrMap bg1="lt1" tx1="dk1" bg2="lt2" tx2="dk2" accent1="accent1" accent2="accent2" accent3="accent3" accent4="accent4" accent5="accent5" accent6="accent6" hlink="hlink" folHlink="folHlink"/>
    </a:extraClrScheme>
    <a:extraClrScheme>
      <a:clrScheme name="Hackett Presentation Template 032006 9">
        <a:dk1>
          <a:srgbClr val="000000"/>
        </a:dk1>
        <a:lt1>
          <a:srgbClr val="FFFFFF"/>
        </a:lt1>
        <a:dk2>
          <a:srgbClr val="000000"/>
        </a:dk2>
        <a:lt2>
          <a:srgbClr val="000066"/>
        </a:lt2>
        <a:accent1>
          <a:srgbClr val="FFCC66"/>
        </a:accent1>
        <a:accent2>
          <a:srgbClr val="99FF66"/>
        </a:accent2>
        <a:accent3>
          <a:srgbClr val="FFFFFF"/>
        </a:accent3>
        <a:accent4>
          <a:srgbClr val="000000"/>
        </a:accent4>
        <a:accent5>
          <a:srgbClr val="FFE2B8"/>
        </a:accent5>
        <a:accent6>
          <a:srgbClr val="8AE75C"/>
        </a:accent6>
        <a:hlink>
          <a:srgbClr val="FFCC00"/>
        </a:hlink>
        <a:folHlink>
          <a:srgbClr val="009900"/>
        </a:folHlink>
      </a:clrScheme>
      <a:clrMap bg1="lt1" tx1="dk1" bg2="lt2" tx2="dk2" accent1="accent1" accent2="accent2" accent3="accent3" accent4="accent4" accent5="accent5" accent6="accent6" hlink="hlink" folHlink="folHlink"/>
    </a:extraClrScheme>
    <a:extraClrScheme>
      <a:clrScheme name="Hackett Presentation Template 032006 10">
        <a:dk1>
          <a:srgbClr val="000000"/>
        </a:dk1>
        <a:lt1>
          <a:srgbClr val="FFFFFF"/>
        </a:lt1>
        <a:dk2>
          <a:srgbClr val="000000"/>
        </a:dk2>
        <a:lt2>
          <a:srgbClr val="000066"/>
        </a:lt2>
        <a:accent1>
          <a:srgbClr val="FFCC66"/>
        </a:accent1>
        <a:accent2>
          <a:srgbClr val="000066"/>
        </a:accent2>
        <a:accent3>
          <a:srgbClr val="FFFFFF"/>
        </a:accent3>
        <a:accent4>
          <a:srgbClr val="000000"/>
        </a:accent4>
        <a:accent5>
          <a:srgbClr val="FFE2B8"/>
        </a:accent5>
        <a:accent6>
          <a:srgbClr val="00005C"/>
        </a:accent6>
        <a:hlink>
          <a:srgbClr val="FFCC00"/>
        </a:hlink>
        <a:folHlink>
          <a:srgbClr val="009900"/>
        </a:folHlink>
      </a:clrScheme>
      <a:clrMap bg1="lt1" tx1="dk1" bg2="lt2" tx2="dk2" accent1="accent1" accent2="accent2" accent3="accent3" accent4="accent4" accent5="accent5" accent6="accent6" hlink="hlink" folHlink="folHlink"/>
    </a:extraClrScheme>
    <a:extraClrScheme>
      <a:clrScheme name="Hackett Presentation Template 032006 11">
        <a:dk1>
          <a:srgbClr val="000000"/>
        </a:dk1>
        <a:lt1>
          <a:srgbClr val="FFFFFF"/>
        </a:lt1>
        <a:dk2>
          <a:srgbClr val="000000"/>
        </a:dk2>
        <a:lt2>
          <a:srgbClr val="000066"/>
        </a:lt2>
        <a:accent1>
          <a:srgbClr val="FFCC66"/>
        </a:accent1>
        <a:accent2>
          <a:srgbClr val="0000CC"/>
        </a:accent2>
        <a:accent3>
          <a:srgbClr val="FFFFFF"/>
        </a:accent3>
        <a:accent4>
          <a:srgbClr val="000000"/>
        </a:accent4>
        <a:accent5>
          <a:srgbClr val="FFE2B8"/>
        </a:accent5>
        <a:accent6>
          <a:srgbClr val="0000B9"/>
        </a:accent6>
        <a:hlink>
          <a:srgbClr val="FFCC00"/>
        </a:hlink>
        <a:folHlink>
          <a:srgbClr val="99FF66"/>
        </a:folHlink>
      </a:clrScheme>
      <a:clrMap bg1="lt1" tx1="dk1" bg2="lt2" tx2="dk2" accent1="accent1" accent2="accent2" accent3="accent3" accent4="accent4" accent5="accent5" accent6="accent6" hlink="hlink" folHlink="folHlink"/>
    </a:extraClrScheme>
    <a:extraClrScheme>
      <a:clrScheme name="Hackett Presentation Template 032006 12">
        <a:dk1>
          <a:srgbClr val="000000"/>
        </a:dk1>
        <a:lt1>
          <a:srgbClr val="FFFFFF"/>
        </a:lt1>
        <a:dk2>
          <a:srgbClr val="000000"/>
        </a:dk2>
        <a:lt2>
          <a:srgbClr val="000066"/>
        </a:lt2>
        <a:accent1>
          <a:srgbClr val="FFCC66"/>
        </a:accent1>
        <a:accent2>
          <a:srgbClr val="99FF66"/>
        </a:accent2>
        <a:accent3>
          <a:srgbClr val="FFFFFF"/>
        </a:accent3>
        <a:accent4>
          <a:srgbClr val="000000"/>
        </a:accent4>
        <a:accent5>
          <a:srgbClr val="FFE2B8"/>
        </a:accent5>
        <a:accent6>
          <a:srgbClr val="8AE75C"/>
        </a:accent6>
        <a:hlink>
          <a:srgbClr val="FFCC00"/>
        </a:hlink>
        <a:folHlink>
          <a:srgbClr val="B2B2B2"/>
        </a:folHlink>
      </a:clrScheme>
      <a:clrMap bg1="lt1" tx1="dk1" bg2="lt2" tx2="dk2" accent1="accent1" accent2="accent2" accent3="accent3" accent4="accent4" accent5="accent5" accent6="accent6" hlink="hlink" folHlink="folHlink"/>
    </a:extraClrScheme>
    <a:extraClrScheme>
      <a:clrScheme name="Hackett Presentation Template 032006 13">
        <a:dk1>
          <a:srgbClr val="000000"/>
        </a:dk1>
        <a:lt1>
          <a:srgbClr val="FFFFFF"/>
        </a:lt1>
        <a:dk2>
          <a:srgbClr val="000000"/>
        </a:dk2>
        <a:lt2>
          <a:srgbClr val="000066"/>
        </a:lt2>
        <a:accent1>
          <a:srgbClr val="FFCC66"/>
        </a:accent1>
        <a:accent2>
          <a:srgbClr val="CCFF99"/>
        </a:accent2>
        <a:accent3>
          <a:srgbClr val="FFFFFF"/>
        </a:accent3>
        <a:accent4>
          <a:srgbClr val="000000"/>
        </a:accent4>
        <a:accent5>
          <a:srgbClr val="FFE2B8"/>
        </a:accent5>
        <a:accent6>
          <a:srgbClr val="B9E78A"/>
        </a:accent6>
        <a:hlink>
          <a:srgbClr val="FFCC00"/>
        </a:hlink>
        <a:folHlink>
          <a:srgbClr val="B2B2B2"/>
        </a:folHlink>
      </a:clrScheme>
      <a:clrMap bg1="lt1" tx1="dk1" bg2="lt2" tx2="dk2" accent1="accent1" accent2="accent2" accent3="accent3" accent4="accent4" accent5="accent5" accent6="accent6" hlink="hlink" folHlink="folHlink"/>
    </a:extraClrScheme>
    <a:extraClrScheme>
      <a:clrScheme name="Hackett Presentation Template 032006 14">
        <a:dk1>
          <a:srgbClr val="000000"/>
        </a:dk1>
        <a:lt1>
          <a:srgbClr val="FFFFFF"/>
        </a:lt1>
        <a:dk2>
          <a:srgbClr val="003366"/>
        </a:dk2>
        <a:lt2>
          <a:srgbClr val="808080"/>
        </a:lt2>
        <a:accent1>
          <a:srgbClr val="003366"/>
        </a:accent1>
        <a:accent2>
          <a:srgbClr val="265D00"/>
        </a:accent2>
        <a:accent3>
          <a:srgbClr val="FFFFFF"/>
        </a:accent3>
        <a:accent4>
          <a:srgbClr val="000000"/>
        </a:accent4>
        <a:accent5>
          <a:srgbClr val="AAADB8"/>
        </a:accent5>
        <a:accent6>
          <a:srgbClr val="215300"/>
        </a:accent6>
        <a:hlink>
          <a:srgbClr val="CD820D"/>
        </a:hlink>
        <a:folHlink>
          <a:srgbClr val="991506"/>
        </a:folHlink>
      </a:clrScheme>
      <a:clrMap bg1="lt1" tx1="dk1" bg2="lt2" tx2="dk2" accent1="accent1" accent2="accent2" accent3="accent3" accent4="accent4" accent5="accent5" accent6="accent6" hlink="hlink" folHlink="folHlink"/>
    </a:extraClrScheme>
    <a:extraClrScheme>
      <a:clrScheme name="Hackett Presentation Template 032006 15">
        <a:dk1>
          <a:srgbClr val="000000"/>
        </a:dk1>
        <a:lt1>
          <a:srgbClr val="FFFFFF"/>
        </a:lt1>
        <a:dk2>
          <a:srgbClr val="103B68"/>
        </a:dk2>
        <a:lt2>
          <a:srgbClr val="808080"/>
        </a:lt2>
        <a:accent1>
          <a:srgbClr val="000066"/>
        </a:accent1>
        <a:accent2>
          <a:srgbClr val="FFCC00"/>
        </a:accent2>
        <a:accent3>
          <a:srgbClr val="FFFFFF"/>
        </a:accent3>
        <a:accent4>
          <a:srgbClr val="000000"/>
        </a:accent4>
        <a:accent5>
          <a:srgbClr val="AAAAB8"/>
        </a:accent5>
        <a:accent6>
          <a:srgbClr val="E7B900"/>
        </a:accent6>
        <a:hlink>
          <a:srgbClr val="4D4D4D"/>
        </a:hlink>
        <a:folHlink>
          <a:srgbClr val="9BD985"/>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Hackett Template 2014">
  <a:themeElements>
    <a:clrScheme name="Custom 3">
      <a:dk1>
        <a:sysClr val="windowText" lastClr="000000"/>
      </a:dk1>
      <a:lt1>
        <a:sysClr val="window" lastClr="FFFFFF"/>
      </a:lt1>
      <a:dk2>
        <a:srgbClr val="426E18"/>
      </a:dk2>
      <a:lt2>
        <a:srgbClr val="FF9900"/>
      </a:lt2>
      <a:accent1>
        <a:srgbClr val="135789"/>
      </a:accent1>
      <a:accent2>
        <a:srgbClr val="84B440"/>
      </a:accent2>
      <a:accent3>
        <a:srgbClr val="008080"/>
      </a:accent3>
      <a:accent4>
        <a:srgbClr val="001C3A"/>
      </a:accent4>
      <a:accent5>
        <a:srgbClr val="FFC000"/>
      </a:accent5>
      <a:accent6>
        <a:srgbClr val="531950"/>
      </a:accent6>
      <a:hlink>
        <a:srgbClr val="001C3A"/>
      </a:hlink>
      <a:folHlink>
        <a:srgbClr val="001C3A"/>
      </a:folHlink>
    </a:clrScheme>
    <a:fontScheme name="Hackett 2011">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a:solidFill>
            <a:schemeClr val="accent5"/>
          </a:solidFill>
          <a:round/>
          <a:headEnd/>
          <a:tailEnd/>
        </a:ln>
        <a:effectLst/>
      </a:spPr>
      <a:bodyPr wrap="none" rtlCol="0" anchor="ctr"/>
      <a:lstStyle>
        <a:defPPr algn="ctr">
          <a:defRPr>
            <a:latin typeface="+mn-lt"/>
          </a:defRPr>
        </a:defPPr>
      </a:lstStyle>
    </a:spDef>
    <a:lnDef>
      <a:spPr bwMode="auto">
        <a:solidFill>
          <a:schemeClr val="bg1"/>
        </a:solidFill>
        <a:ln w="28575" cap="flat" cmpd="sng" algn="ctr">
          <a:solidFill>
            <a:schemeClr val="accent1"/>
          </a:solidFill>
          <a:prstDash val="solid"/>
          <a:round/>
          <a:headEnd type="none" w="med" len="med"/>
          <a:tailEnd type="none" w="med" len="med"/>
        </a:ln>
        <a:effectLst/>
      </a:spPr>
      <a:bodyPr/>
      <a:lstStyle/>
    </a:lnDef>
    <a:txDef>
      <a:spPr>
        <a:noFill/>
      </a:spPr>
      <a:bodyPr wrap="square" rtlCol="0">
        <a:spAutoFit/>
      </a:bodyPr>
      <a:lstStyle>
        <a:defPPr>
          <a:defRPr sz="1800" b="0" smtClean="0">
            <a:latin typeface="Arial" pitchFamily="34" charset="0"/>
            <a:cs typeface="Arial" pitchFamily="34" charset="0"/>
          </a:defRPr>
        </a:defPPr>
      </a:lstStyle>
    </a:txDef>
  </a:objectDefaults>
  <a:extraClrSchemeLst>
    <a:extraClrScheme>
      <a:clrScheme name="Hackett Presentation Template 032006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ackett Presentation Template 032006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ackett Presentation Template 032006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ackett Presentation Template 032006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ackett Presentation Template 032006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ackett Presentation Template 032006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ackett Presentation Template 032006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Hackett Presentation Template 032006 8">
        <a:dk1>
          <a:srgbClr val="000000"/>
        </a:dk1>
        <a:lt1>
          <a:srgbClr val="FFFFFF"/>
        </a:lt1>
        <a:dk2>
          <a:srgbClr val="000000"/>
        </a:dk2>
        <a:lt2>
          <a:srgbClr val="808080"/>
        </a:lt2>
        <a:accent1>
          <a:srgbClr val="000066"/>
        </a:accent1>
        <a:accent2>
          <a:srgbClr val="FFCC00"/>
        </a:accent2>
        <a:accent3>
          <a:srgbClr val="FFFFFF"/>
        </a:accent3>
        <a:accent4>
          <a:srgbClr val="000000"/>
        </a:accent4>
        <a:accent5>
          <a:srgbClr val="AAAAB8"/>
        </a:accent5>
        <a:accent6>
          <a:srgbClr val="E7B900"/>
        </a:accent6>
        <a:hlink>
          <a:srgbClr val="4D4D4D"/>
        </a:hlink>
        <a:folHlink>
          <a:srgbClr val="009900"/>
        </a:folHlink>
      </a:clrScheme>
      <a:clrMap bg1="lt1" tx1="dk1" bg2="lt2" tx2="dk2" accent1="accent1" accent2="accent2" accent3="accent3" accent4="accent4" accent5="accent5" accent6="accent6" hlink="hlink" folHlink="folHlink"/>
    </a:extraClrScheme>
    <a:extraClrScheme>
      <a:clrScheme name="Hackett Presentation Template 032006 9">
        <a:dk1>
          <a:srgbClr val="000000"/>
        </a:dk1>
        <a:lt1>
          <a:srgbClr val="FFFFFF"/>
        </a:lt1>
        <a:dk2>
          <a:srgbClr val="000000"/>
        </a:dk2>
        <a:lt2>
          <a:srgbClr val="000066"/>
        </a:lt2>
        <a:accent1>
          <a:srgbClr val="FFCC66"/>
        </a:accent1>
        <a:accent2>
          <a:srgbClr val="99FF66"/>
        </a:accent2>
        <a:accent3>
          <a:srgbClr val="FFFFFF"/>
        </a:accent3>
        <a:accent4>
          <a:srgbClr val="000000"/>
        </a:accent4>
        <a:accent5>
          <a:srgbClr val="FFE2B8"/>
        </a:accent5>
        <a:accent6>
          <a:srgbClr val="8AE75C"/>
        </a:accent6>
        <a:hlink>
          <a:srgbClr val="FFCC00"/>
        </a:hlink>
        <a:folHlink>
          <a:srgbClr val="009900"/>
        </a:folHlink>
      </a:clrScheme>
      <a:clrMap bg1="lt1" tx1="dk1" bg2="lt2" tx2="dk2" accent1="accent1" accent2="accent2" accent3="accent3" accent4="accent4" accent5="accent5" accent6="accent6" hlink="hlink" folHlink="folHlink"/>
    </a:extraClrScheme>
    <a:extraClrScheme>
      <a:clrScheme name="Hackett Presentation Template 032006 10">
        <a:dk1>
          <a:srgbClr val="000000"/>
        </a:dk1>
        <a:lt1>
          <a:srgbClr val="FFFFFF"/>
        </a:lt1>
        <a:dk2>
          <a:srgbClr val="000000"/>
        </a:dk2>
        <a:lt2>
          <a:srgbClr val="000066"/>
        </a:lt2>
        <a:accent1>
          <a:srgbClr val="FFCC66"/>
        </a:accent1>
        <a:accent2>
          <a:srgbClr val="000066"/>
        </a:accent2>
        <a:accent3>
          <a:srgbClr val="FFFFFF"/>
        </a:accent3>
        <a:accent4>
          <a:srgbClr val="000000"/>
        </a:accent4>
        <a:accent5>
          <a:srgbClr val="FFE2B8"/>
        </a:accent5>
        <a:accent6>
          <a:srgbClr val="00005C"/>
        </a:accent6>
        <a:hlink>
          <a:srgbClr val="FFCC00"/>
        </a:hlink>
        <a:folHlink>
          <a:srgbClr val="009900"/>
        </a:folHlink>
      </a:clrScheme>
      <a:clrMap bg1="lt1" tx1="dk1" bg2="lt2" tx2="dk2" accent1="accent1" accent2="accent2" accent3="accent3" accent4="accent4" accent5="accent5" accent6="accent6" hlink="hlink" folHlink="folHlink"/>
    </a:extraClrScheme>
    <a:extraClrScheme>
      <a:clrScheme name="Hackett Presentation Template 032006 11">
        <a:dk1>
          <a:srgbClr val="000000"/>
        </a:dk1>
        <a:lt1>
          <a:srgbClr val="FFFFFF"/>
        </a:lt1>
        <a:dk2>
          <a:srgbClr val="000000"/>
        </a:dk2>
        <a:lt2>
          <a:srgbClr val="000066"/>
        </a:lt2>
        <a:accent1>
          <a:srgbClr val="FFCC66"/>
        </a:accent1>
        <a:accent2>
          <a:srgbClr val="0000CC"/>
        </a:accent2>
        <a:accent3>
          <a:srgbClr val="FFFFFF"/>
        </a:accent3>
        <a:accent4>
          <a:srgbClr val="000000"/>
        </a:accent4>
        <a:accent5>
          <a:srgbClr val="FFE2B8"/>
        </a:accent5>
        <a:accent6>
          <a:srgbClr val="0000B9"/>
        </a:accent6>
        <a:hlink>
          <a:srgbClr val="FFCC00"/>
        </a:hlink>
        <a:folHlink>
          <a:srgbClr val="99FF66"/>
        </a:folHlink>
      </a:clrScheme>
      <a:clrMap bg1="lt1" tx1="dk1" bg2="lt2" tx2="dk2" accent1="accent1" accent2="accent2" accent3="accent3" accent4="accent4" accent5="accent5" accent6="accent6" hlink="hlink" folHlink="folHlink"/>
    </a:extraClrScheme>
    <a:extraClrScheme>
      <a:clrScheme name="Hackett Presentation Template 032006 12">
        <a:dk1>
          <a:srgbClr val="000000"/>
        </a:dk1>
        <a:lt1>
          <a:srgbClr val="FFFFFF"/>
        </a:lt1>
        <a:dk2>
          <a:srgbClr val="000000"/>
        </a:dk2>
        <a:lt2>
          <a:srgbClr val="000066"/>
        </a:lt2>
        <a:accent1>
          <a:srgbClr val="FFCC66"/>
        </a:accent1>
        <a:accent2>
          <a:srgbClr val="99FF66"/>
        </a:accent2>
        <a:accent3>
          <a:srgbClr val="FFFFFF"/>
        </a:accent3>
        <a:accent4>
          <a:srgbClr val="000000"/>
        </a:accent4>
        <a:accent5>
          <a:srgbClr val="FFE2B8"/>
        </a:accent5>
        <a:accent6>
          <a:srgbClr val="8AE75C"/>
        </a:accent6>
        <a:hlink>
          <a:srgbClr val="FFCC00"/>
        </a:hlink>
        <a:folHlink>
          <a:srgbClr val="B2B2B2"/>
        </a:folHlink>
      </a:clrScheme>
      <a:clrMap bg1="lt1" tx1="dk1" bg2="lt2" tx2="dk2" accent1="accent1" accent2="accent2" accent3="accent3" accent4="accent4" accent5="accent5" accent6="accent6" hlink="hlink" folHlink="folHlink"/>
    </a:extraClrScheme>
    <a:extraClrScheme>
      <a:clrScheme name="Hackett Presentation Template 032006 13">
        <a:dk1>
          <a:srgbClr val="000000"/>
        </a:dk1>
        <a:lt1>
          <a:srgbClr val="FFFFFF"/>
        </a:lt1>
        <a:dk2>
          <a:srgbClr val="000000"/>
        </a:dk2>
        <a:lt2>
          <a:srgbClr val="000066"/>
        </a:lt2>
        <a:accent1>
          <a:srgbClr val="FFCC66"/>
        </a:accent1>
        <a:accent2>
          <a:srgbClr val="CCFF99"/>
        </a:accent2>
        <a:accent3>
          <a:srgbClr val="FFFFFF"/>
        </a:accent3>
        <a:accent4>
          <a:srgbClr val="000000"/>
        </a:accent4>
        <a:accent5>
          <a:srgbClr val="FFE2B8"/>
        </a:accent5>
        <a:accent6>
          <a:srgbClr val="B9E78A"/>
        </a:accent6>
        <a:hlink>
          <a:srgbClr val="FFCC00"/>
        </a:hlink>
        <a:folHlink>
          <a:srgbClr val="B2B2B2"/>
        </a:folHlink>
      </a:clrScheme>
      <a:clrMap bg1="lt1" tx1="dk1" bg2="lt2" tx2="dk2" accent1="accent1" accent2="accent2" accent3="accent3" accent4="accent4" accent5="accent5" accent6="accent6" hlink="hlink" folHlink="folHlink"/>
    </a:extraClrScheme>
    <a:extraClrScheme>
      <a:clrScheme name="Hackett Presentation Template 032006 14">
        <a:dk1>
          <a:srgbClr val="000000"/>
        </a:dk1>
        <a:lt1>
          <a:srgbClr val="FFFFFF"/>
        </a:lt1>
        <a:dk2>
          <a:srgbClr val="003366"/>
        </a:dk2>
        <a:lt2>
          <a:srgbClr val="808080"/>
        </a:lt2>
        <a:accent1>
          <a:srgbClr val="003366"/>
        </a:accent1>
        <a:accent2>
          <a:srgbClr val="265D00"/>
        </a:accent2>
        <a:accent3>
          <a:srgbClr val="FFFFFF"/>
        </a:accent3>
        <a:accent4>
          <a:srgbClr val="000000"/>
        </a:accent4>
        <a:accent5>
          <a:srgbClr val="AAADB8"/>
        </a:accent5>
        <a:accent6>
          <a:srgbClr val="215300"/>
        </a:accent6>
        <a:hlink>
          <a:srgbClr val="CD820D"/>
        </a:hlink>
        <a:folHlink>
          <a:srgbClr val="991506"/>
        </a:folHlink>
      </a:clrScheme>
      <a:clrMap bg1="lt1" tx1="dk1" bg2="lt2" tx2="dk2" accent1="accent1" accent2="accent2" accent3="accent3" accent4="accent4" accent5="accent5" accent6="accent6" hlink="hlink" folHlink="folHlink"/>
    </a:extraClrScheme>
    <a:extraClrScheme>
      <a:clrScheme name="Hackett Presentation Template 032006 15">
        <a:dk1>
          <a:srgbClr val="000000"/>
        </a:dk1>
        <a:lt1>
          <a:srgbClr val="FFFFFF"/>
        </a:lt1>
        <a:dk2>
          <a:srgbClr val="103B68"/>
        </a:dk2>
        <a:lt2>
          <a:srgbClr val="808080"/>
        </a:lt2>
        <a:accent1>
          <a:srgbClr val="000066"/>
        </a:accent1>
        <a:accent2>
          <a:srgbClr val="FFCC00"/>
        </a:accent2>
        <a:accent3>
          <a:srgbClr val="FFFFFF"/>
        </a:accent3>
        <a:accent4>
          <a:srgbClr val="000000"/>
        </a:accent4>
        <a:accent5>
          <a:srgbClr val="AAAAB8"/>
        </a:accent5>
        <a:accent6>
          <a:srgbClr val="E7B900"/>
        </a:accent6>
        <a:hlink>
          <a:srgbClr val="4D4D4D"/>
        </a:hlink>
        <a:folHlink>
          <a:srgbClr val="9BD985"/>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N^M001">
  <a:themeElements>
    <a:clrScheme name="S&amp;N Colour theme">
      <a:dk1>
        <a:srgbClr val="484B54"/>
      </a:dk1>
      <a:lt1>
        <a:srgbClr val="FFFFFF"/>
      </a:lt1>
      <a:dk2>
        <a:srgbClr val="484B54"/>
      </a:dk2>
      <a:lt2>
        <a:srgbClr val="FF7300"/>
      </a:lt2>
      <a:accent1>
        <a:srgbClr val="7C7C7C"/>
      </a:accent1>
      <a:accent2>
        <a:srgbClr val="FF7300"/>
      </a:accent2>
      <a:accent3>
        <a:srgbClr val="CAD400"/>
      </a:accent3>
      <a:accent4>
        <a:srgbClr val="FFE400"/>
      </a:accent4>
      <a:accent5>
        <a:srgbClr val="E52A1B"/>
      </a:accent5>
      <a:accent6>
        <a:srgbClr val="54388D"/>
      </a:accent6>
      <a:hlink>
        <a:srgbClr val="4354A1"/>
      </a:hlink>
      <a:folHlink>
        <a:srgbClr val="8AC2EB"/>
      </a:folHlink>
    </a:clrScheme>
    <a:fontScheme name="Smith &amp; Nephew">
      <a:majorFont>
        <a:latin typeface="Smith&amp;NephewLF"/>
        <a:ea typeface=""/>
        <a:cs typeface=""/>
      </a:majorFont>
      <a:minorFont>
        <a:latin typeface="Smith&amp;NephewL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N^M200">
  <a:themeElements>
    <a:clrScheme name="S&amp;N 2019 A">
      <a:dk1>
        <a:srgbClr val="404043"/>
      </a:dk1>
      <a:lt1>
        <a:sysClr val="window" lastClr="FFFFFF"/>
      </a:lt1>
      <a:dk2>
        <a:srgbClr val="FF9E18"/>
      </a:dk2>
      <a:lt2>
        <a:srgbClr val="F2D007"/>
      </a:lt2>
      <a:accent1>
        <a:srgbClr val="00729C"/>
      </a:accent1>
      <a:accent2>
        <a:srgbClr val="C31F16"/>
      </a:accent2>
      <a:accent3>
        <a:srgbClr val="B4BC00"/>
      </a:accent3>
      <a:accent4>
        <a:srgbClr val="D774AE"/>
      </a:accent4>
      <a:accent5>
        <a:srgbClr val="78C3ED"/>
      </a:accent5>
      <a:accent6>
        <a:srgbClr val="BF8A5A"/>
      </a:accent6>
      <a:hlink>
        <a:srgbClr val="0563C1"/>
      </a:hlink>
      <a:folHlink>
        <a:srgbClr val="954F72"/>
      </a:folHlink>
    </a:clrScheme>
    <a:fontScheme name="S&amp;N 2019">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5739C"/>
        </a:solidFill>
        <a:ln w="3175">
          <a:solidFill>
            <a:srgbClr val="35739C"/>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SN^M200">
  <a:themeElements>
    <a:clrScheme name="S&amp;N 2019 A">
      <a:dk1>
        <a:srgbClr val="404043"/>
      </a:dk1>
      <a:lt1>
        <a:sysClr val="window" lastClr="FFFFFF"/>
      </a:lt1>
      <a:dk2>
        <a:srgbClr val="FF9E18"/>
      </a:dk2>
      <a:lt2>
        <a:srgbClr val="F2D007"/>
      </a:lt2>
      <a:accent1>
        <a:srgbClr val="00729C"/>
      </a:accent1>
      <a:accent2>
        <a:srgbClr val="C31F16"/>
      </a:accent2>
      <a:accent3>
        <a:srgbClr val="B4BC00"/>
      </a:accent3>
      <a:accent4>
        <a:srgbClr val="D774AE"/>
      </a:accent4>
      <a:accent5>
        <a:srgbClr val="78C3ED"/>
      </a:accent5>
      <a:accent6>
        <a:srgbClr val="BF8A5A"/>
      </a:accent6>
      <a:hlink>
        <a:srgbClr val="0563C1"/>
      </a:hlink>
      <a:folHlink>
        <a:srgbClr val="954F72"/>
      </a:folHlink>
    </a:clrScheme>
    <a:fontScheme name="S&amp;N 2019">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5739C"/>
        </a:solidFill>
        <a:ln w="3175">
          <a:solidFill>
            <a:srgbClr val="35739C"/>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SN^M200">
  <a:themeElements>
    <a:clrScheme name="S&amp;N 2019 A">
      <a:dk1>
        <a:srgbClr val="404043"/>
      </a:dk1>
      <a:lt1>
        <a:sysClr val="window" lastClr="FFFFFF"/>
      </a:lt1>
      <a:dk2>
        <a:srgbClr val="FF9E18"/>
      </a:dk2>
      <a:lt2>
        <a:srgbClr val="F2D007"/>
      </a:lt2>
      <a:accent1>
        <a:srgbClr val="00729C"/>
      </a:accent1>
      <a:accent2>
        <a:srgbClr val="C31F16"/>
      </a:accent2>
      <a:accent3>
        <a:srgbClr val="B4BC00"/>
      </a:accent3>
      <a:accent4>
        <a:srgbClr val="D774AE"/>
      </a:accent4>
      <a:accent5>
        <a:srgbClr val="78C3ED"/>
      </a:accent5>
      <a:accent6>
        <a:srgbClr val="BF8A5A"/>
      </a:accent6>
      <a:hlink>
        <a:srgbClr val="0563C1"/>
      </a:hlink>
      <a:folHlink>
        <a:srgbClr val="954F72"/>
      </a:folHlink>
    </a:clrScheme>
    <a:fontScheme name="S&amp;N 2019">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5739C"/>
        </a:solidFill>
        <a:ln w="3175">
          <a:solidFill>
            <a:srgbClr val="35739C"/>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SN^M200">
  <a:themeElements>
    <a:clrScheme name="S&amp;N 2019 A">
      <a:dk1>
        <a:srgbClr val="404043"/>
      </a:dk1>
      <a:lt1>
        <a:sysClr val="window" lastClr="FFFFFF"/>
      </a:lt1>
      <a:dk2>
        <a:srgbClr val="FF9E18"/>
      </a:dk2>
      <a:lt2>
        <a:srgbClr val="F2D007"/>
      </a:lt2>
      <a:accent1>
        <a:srgbClr val="00729C"/>
      </a:accent1>
      <a:accent2>
        <a:srgbClr val="C31F16"/>
      </a:accent2>
      <a:accent3>
        <a:srgbClr val="B4BC00"/>
      </a:accent3>
      <a:accent4>
        <a:srgbClr val="D774AE"/>
      </a:accent4>
      <a:accent5>
        <a:srgbClr val="78C3ED"/>
      </a:accent5>
      <a:accent6>
        <a:srgbClr val="BF8A5A"/>
      </a:accent6>
      <a:hlink>
        <a:srgbClr val="0563C1"/>
      </a:hlink>
      <a:folHlink>
        <a:srgbClr val="954F72"/>
      </a:folHlink>
    </a:clrScheme>
    <a:fontScheme name="S&amp;N 2019">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5739C"/>
        </a:solidFill>
        <a:ln w="3175">
          <a:solidFill>
            <a:srgbClr val="35739C"/>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A9728D0A23CD47B28062721F52F7E0" ma:contentTypeVersion="18" ma:contentTypeDescription="Create a new document." ma:contentTypeScope="" ma:versionID="48b630b5eddfa9c37635fa95c7024483">
  <xsd:schema xmlns:xsd="http://www.w3.org/2001/XMLSchema" xmlns:xs="http://www.w3.org/2001/XMLSchema" xmlns:p="http://schemas.microsoft.com/office/2006/metadata/properties" xmlns:ns2="0a6d7d53-7267-4ade-bd4b-5df02a0cc0cb" xmlns:ns3="adf84044-cf6b-4dc5-adfb-7b22e82bd632" xmlns:ns4="a2d8f66a-faf0-47a9-acbf-49c8f3de9cf2" targetNamespace="http://schemas.microsoft.com/office/2006/metadata/properties" ma:root="true" ma:fieldsID="3d0f3ade204494605533dc23faea3a94" ns2:_="" ns3:_="" ns4:_="">
    <xsd:import namespace="0a6d7d53-7267-4ade-bd4b-5df02a0cc0cb"/>
    <xsd:import namespace="adf84044-cf6b-4dc5-adfb-7b22e82bd632"/>
    <xsd:import namespace="a2d8f66a-faf0-47a9-acbf-49c8f3de9cf2"/>
    <xsd:element name="properties">
      <xsd:complexType>
        <xsd:sequence>
          <xsd:element name="documentManagement">
            <xsd:complexType>
              <xsd:all>
                <xsd:element ref="ns2:Description0" minOccurs="0"/>
                <xsd:element ref="ns2:Class_x0020_Type" minOccurs="0"/>
                <xsd:element ref="ns2:Presenter_x0028_s_x0029_" minOccurs="0"/>
                <xsd:element ref="ns2:Business_x0020_Unit" minOccurs="0"/>
                <xsd:element ref="ns2:Region" minOccurs="0"/>
                <xsd:element ref="ns2:Recorded" minOccurs="0"/>
                <xsd:element ref="ns2:Date_x0020_Delivered" minOccurs="0"/>
                <xsd:element ref="ns3:SharedWithUsers" minOccurs="0"/>
                <xsd:element ref="ns3:SharedWithDetails" minOccurs="0"/>
                <xsd:element ref="ns4:LastSharedByUser" minOccurs="0"/>
                <xsd:element ref="ns4: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6d7d53-7267-4ade-bd4b-5df02a0cc0cb" elementFormDefault="qualified">
    <xsd:import namespace="http://schemas.microsoft.com/office/2006/documentManagement/types"/>
    <xsd:import namespace="http://schemas.microsoft.com/office/infopath/2007/PartnerControls"/>
    <xsd:element name="Description0" ma:index="1" nillable="true" ma:displayName="Course Description" ma:internalName="Description0">
      <xsd:simpleType>
        <xsd:restriction base="dms:Note">
          <xsd:maxLength value="255"/>
        </xsd:restriction>
      </xsd:simpleType>
    </xsd:element>
    <xsd:element name="Class_x0020_Type" ma:index="3" nillable="true" ma:displayName="Class Type" ma:format="Dropdown" ma:internalName="Class_x0020_Type">
      <xsd:simpleType>
        <xsd:restriction base="dms:Choice">
          <xsd:enumeration value="Elective- Recording"/>
          <xsd:enumeration value="Elective- Presentation"/>
          <xsd:enumeration value="Core Session"/>
          <xsd:enumeration value="Self Study - Training Material"/>
          <xsd:enumeration value="Onboarding Material"/>
        </xsd:restriction>
      </xsd:simpleType>
    </xsd:element>
    <xsd:element name="Presenter_x0028_s_x0029_" ma:index="4" nillable="true" ma:displayName="Presenter(s)" ma:internalName="Presenter_x0028_s_x0029_">
      <xsd:simpleType>
        <xsd:restriction base="dms:Text">
          <xsd:maxLength value="255"/>
        </xsd:restriction>
      </xsd:simpleType>
    </xsd:element>
    <xsd:element name="Business_x0020_Unit" ma:index="5" nillable="true" ma:displayName="Practice" ma:format="Dropdown" ma:internalName="Business_x0020_Unit">
      <xsd:simpleType>
        <xsd:restriction base="dms:Choice">
          <xsd:enumeration value="EEA Technology"/>
          <xsd:enumeration value="EEA Transformation"/>
          <xsd:enumeration value="Finance Transformation"/>
          <xsd:enumeration value="General"/>
        </xsd:restriction>
      </xsd:simpleType>
    </xsd:element>
    <xsd:element name="Region" ma:index="6" nillable="true" ma:displayName="Region" ma:format="Dropdown" ma:internalName="Region">
      <xsd:simpleType>
        <xsd:restriction base="dms:Choice">
          <xsd:enumeration value="Chicago 4/15"/>
          <xsd:enumeration value="Chicago 2/16"/>
          <xsd:enumeration value="Huntington Beach"/>
        </xsd:restriction>
      </xsd:simpleType>
    </xsd:element>
    <xsd:element name="Recorded" ma:index="7" nillable="true" ma:displayName="Recorded" ma:default="1" ma:internalName="Recorded">
      <xsd:simpleType>
        <xsd:restriction base="dms:Boolean"/>
      </xsd:simpleType>
    </xsd:element>
    <xsd:element name="Date_x0020_Delivered" ma:index="8" nillable="true" ma:displayName="Date Delivered" ma:format="DateOnly" ma:internalName="Date_x0020_Delivered">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df84044-cf6b-4dc5-adfb-7b22e82bd632" elementFormDefault="qualified">
    <xsd:import namespace="http://schemas.microsoft.com/office/2006/documentManagement/types"/>
    <xsd:import namespace="http://schemas.microsoft.com/office/infopath/2007/PartnerControls"/>
    <xsd:element name="SharedWithUsers" ma:index="15"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2d8f66a-faf0-47a9-acbf-49c8f3de9cf2" elementFormDefault="qualified">
    <xsd:import namespace="http://schemas.microsoft.com/office/2006/documentManagement/types"/>
    <xsd:import namespace="http://schemas.microsoft.com/office/infopath/2007/PartnerControls"/>
    <xsd:element name="LastSharedByUser" ma:index="17" nillable="true" ma:displayName="Last Shared By User" ma:description="" ma:internalName="LastSharedByUser" ma:readOnly="true">
      <xsd:simpleType>
        <xsd:restriction base="dms:Note">
          <xsd:maxLength value="255"/>
        </xsd:restriction>
      </xsd:simpleType>
    </xsd:element>
    <xsd:element name="LastSharedByTime" ma:index="18"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index="2" ma:displayName="Class Nam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lass_x0020_Type xmlns="0a6d7d53-7267-4ade-bd4b-5df02a0cc0cb">Elective- Presentation</Class_x0020_Type>
    <Date_x0020_Delivered xmlns="0a6d7d53-7267-4ade-bd4b-5df02a0cc0cb">2017-02-10T05:00:00+00:00</Date_x0020_Delivered>
    <Business_x0020_Unit xmlns="0a6d7d53-7267-4ade-bd4b-5df02a0cc0cb">Finance Transformation</Business_x0020_Unit>
    <Description0 xmlns="0a6d7d53-7267-4ade-bd4b-5df02a0cc0cb">Discuss the environmental impacts that drove the need to update the Service Delivery Model, Provide further clarification of the new components of SDM 2.1, and Review practical examples to further expand on how the new SDM will be applied.</Description0>
    <Presenter_x0028_s_x0029_ xmlns="0a6d7d53-7267-4ade-bd4b-5df02a0cc0cb">Sean Kracklauer, Kevin Church, and Ian Wollman</Presenter_x0028_s_x0029_>
    <Region xmlns="0a6d7d53-7267-4ade-bd4b-5df02a0cc0cb" xsi:nil="true"/>
    <Recorded xmlns="0a6d7d53-7267-4ade-bd4b-5df02a0cc0cb">true</Recorded>
  </documentManagement>
</p:properties>
</file>

<file path=customXml/itemProps1.xml><?xml version="1.0" encoding="utf-8"?>
<ds:datastoreItem xmlns:ds="http://schemas.openxmlformats.org/officeDocument/2006/customXml" ds:itemID="{DE80FBF2-A4DB-4C3E-A5D9-E269194003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6d7d53-7267-4ade-bd4b-5df02a0cc0cb"/>
    <ds:schemaRef ds:uri="adf84044-cf6b-4dc5-adfb-7b22e82bd632"/>
    <ds:schemaRef ds:uri="a2d8f66a-faf0-47a9-acbf-49c8f3de9c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94FCC0-E1D3-4E9F-AA80-A58341052B99}">
  <ds:schemaRefs>
    <ds:schemaRef ds:uri="http://schemas.microsoft.com/sharepoint/v3/contenttype/forms"/>
  </ds:schemaRefs>
</ds:datastoreItem>
</file>

<file path=customXml/itemProps3.xml><?xml version="1.0" encoding="utf-8"?>
<ds:datastoreItem xmlns:ds="http://schemas.openxmlformats.org/officeDocument/2006/customXml" ds:itemID="{9B0EB6E3-0CA2-4490-9FD1-78ABE4E479C8}">
  <ds:schemaRefs>
    <ds:schemaRef ds:uri="http://schemas.microsoft.com/office/2006/metadata/properties"/>
    <ds:schemaRef ds:uri="0a6d7d53-7267-4ade-bd4b-5df02a0cc0cb"/>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a2d8f66a-faf0-47a9-acbf-49c8f3de9cf2"/>
    <ds:schemaRef ds:uri="http://purl.org/dc/elements/1.1/"/>
    <ds:schemaRef ds:uri="adf84044-cf6b-4dc5-adfb-7b22e82bd63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2171</Words>
  <Application>Microsoft Office PowerPoint</Application>
  <PresentationFormat>Breitbild</PresentationFormat>
  <Paragraphs>400</Paragraphs>
  <Slides>26</Slides>
  <Notes>12</Notes>
  <HiddenSlides>0</HiddenSlides>
  <MMClips>0</MMClips>
  <ScaleCrop>false</ScaleCrop>
  <HeadingPairs>
    <vt:vector size="8" baseType="variant">
      <vt:variant>
        <vt:lpstr>Verwendete Schriftarten</vt:lpstr>
      </vt:variant>
      <vt:variant>
        <vt:i4>9</vt:i4>
      </vt:variant>
      <vt:variant>
        <vt:lpstr>Design</vt:lpstr>
      </vt:variant>
      <vt:variant>
        <vt:i4>8</vt:i4>
      </vt:variant>
      <vt:variant>
        <vt:lpstr>Eingebettete OLE-Server</vt:lpstr>
      </vt:variant>
      <vt:variant>
        <vt:i4>1</vt:i4>
      </vt:variant>
      <vt:variant>
        <vt:lpstr>Folientitel</vt:lpstr>
      </vt:variant>
      <vt:variant>
        <vt:i4>26</vt:i4>
      </vt:variant>
    </vt:vector>
  </HeadingPairs>
  <TitlesOfParts>
    <vt:vector size="44" baseType="lpstr">
      <vt:lpstr>Arial</vt:lpstr>
      <vt:lpstr>Arial Narrow</vt:lpstr>
      <vt:lpstr>Bebas Neue</vt:lpstr>
      <vt:lpstr>Calibri</vt:lpstr>
      <vt:lpstr>Calibri Light</vt:lpstr>
      <vt:lpstr>Helvetica</vt:lpstr>
      <vt:lpstr>Smith&amp;NephewLF</vt:lpstr>
      <vt:lpstr>Verdana</vt:lpstr>
      <vt:lpstr>Wingdings</vt:lpstr>
      <vt:lpstr>Hackett Template 2014</vt:lpstr>
      <vt:lpstr>Benutzerdefiniertes Design</vt:lpstr>
      <vt:lpstr>2_Hackett Template 2014</vt:lpstr>
      <vt:lpstr>SN^M001</vt:lpstr>
      <vt:lpstr>SN^M200</vt:lpstr>
      <vt:lpstr>3_SN^M200</vt:lpstr>
      <vt:lpstr>1_SN^M200</vt:lpstr>
      <vt:lpstr>2_SN^M200</vt:lpstr>
      <vt:lpstr>think-cell Slide</vt:lpstr>
      <vt:lpstr>PowerPoint-Präsentation</vt:lpstr>
      <vt:lpstr>From Shareholder Value to Stakeholder Commitment</vt:lpstr>
      <vt:lpstr>Company Mission</vt:lpstr>
      <vt:lpstr>Ranking of major initiatives on enterprise calendar</vt:lpstr>
      <vt:lpstr>Projected revenue and functional budget YOY change, 2019-2020</vt:lpstr>
      <vt:lpstr>GBS staffing and operating budget change</vt:lpstr>
      <vt:lpstr>Current and projected business risk</vt:lpstr>
      <vt:lpstr>PowerPoint-Präsentation</vt:lpstr>
      <vt:lpstr>Causing a paradigm shift in how we organize work</vt:lpstr>
      <vt:lpstr>Cost effectiveness and compliance focus remain core to GBS strategic goals; service excellence, agility and customer intimacy objectives are difficult to achieve</vt:lpstr>
      <vt:lpstr>PowerPoint-Präsentation</vt:lpstr>
      <vt:lpstr>Hackett Digital Transformation Landscape</vt:lpstr>
      <vt:lpstr>Digital Transformation Is About Combining New Tools, Techniques and Technologies</vt:lpstr>
      <vt:lpstr>Talent management issue: skills needed for tech ecosystem</vt:lpstr>
      <vt:lpstr>Automation levels in GBS are often not known as they are not measured</vt:lpstr>
      <vt:lpstr>Technology adoption and effectiveness</vt:lpstr>
      <vt:lpstr>Data and emerging technology adoption, 2020 growth and objectives realization</vt:lpstr>
      <vt:lpstr>For many companies, reality looks like this:</vt:lpstr>
      <vt:lpstr>Unlocking Digital Value – The Race to Transform First</vt:lpstr>
      <vt:lpstr>Client Example: A metamorphosis needed</vt:lpstr>
      <vt:lpstr>10 Characteristics of World-class GBS Organizations</vt:lpstr>
      <vt:lpstr>GBS top 5 priorities for 2020</vt:lpstr>
      <vt:lpstr>2020 GBS agenda heat map: Objective priority vs. capability level</vt:lpstr>
      <vt:lpstr>GBS transformation activity focus</vt:lpstr>
      <vt:lpstr>PowerPoint-Präsentation</vt:lpstr>
      <vt:lpstr>PowerPoint-Präsentation</vt:lpstr>
    </vt:vector>
  </TitlesOfParts>
  <Manager/>
  <Company>The Hackett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Hackett Group</dc:title>
  <dc:subject/>
  <dc:creator>Dorr, Erik</dc:creator>
  <cp:keywords/>
  <cp:lastModifiedBy>Tom Bangemann</cp:lastModifiedBy>
  <cp:revision>1016</cp:revision>
  <cp:lastPrinted>2018-05-24T13:18:21Z</cp:lastPrinted>
  <dcterms:created xsi:type="dcterms:W3CDTF">2011-01-23T15:59:46Z</dcterms:created>
  <dcterms:modified xsi:type="dcterms:W3CDTF">2020-01-27T16:25:05Z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1</vt:i4>
  </property>
  <property fmtid="{D5CDD505-2E9C-101B-9397-08002B2CF9AE}" pid="6" name="ScreenUsage">
    <vt:i4>3</vt:i4>
  </property>
  <property fmtid="{D5CDD505-2E9C-101B-9397-08002B2CF9AE}" pid="7" name="MailAddress">
    <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C:\WINNT\Profiles\bzeitlin\Desktop</vt:lpwstr>
  </property>
  <property fmtid="{D5CDD505-2E9C-101B-9397-08002B2CF9AE}" pid="22" name="ContentTypeId">
    <vt:lpwstr>0x0101001EA9728D0A23CD47B28062721F52F7E0</vt:lpwstr>
  </property>
</Properties>
</file>